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4"/>
  </p:notesMasterIdLst>
  <p:sldIdLst>
    <p:sldId id="281" r:id="rId3"/>
    <p:sldId id="282" r:id="rId4"/>
    <p:sldId id="257" r:id="rId5"/>
    <p:sldId id="262" r:id="rId6"/>
    <p:sldId id="284" r:id="rId7"/>
    <p:sldId id="258" r:id="rId8"/>
    <p:sldId id="260" r:id="rId9"/>
    <p:sldId id="261" r:id="rId10"/>
    <p:sldId id="266" r:id="rId11"/>
    <p:sldId id="267" r:id="rId12"/>
    <p:sldId id="268" r:id="rId13"/>
    <p:sldId id="285" r:id="rId14"/>
    <p:sldId id="286" r:id="rId15"/>
    <p:sldId id="287" r:id="rId16"/>
    <p:sldId id="288" r:id="rId17"/>
    <p:sldId id="289" r:id="rId18"/>
    <p:sldId id="290" r:id="rId19"/>
    <p:sldId id="274" r:id="rId20"/>
    <p:sldId id="291" r:id="rId21"/>
    <p:sldId id="292" r:id="rId22"/>
    <p:sldId id="293" r:id="rId23"/>
    <p:sldId id="294" r:id="rId24"/>
    <p:sldId id="295" r:id="rId25"/>
    <p:sldId id="297" r:id="rId26"/>
    <p:sldId id="279" r:id="rId27"/>
    <p:sldId id="298" r:id="rId28"/>
    <p:sldId id="299" r:id="rId29"/>
    <p:sldId id="300" r:id="rId30"/>
    <p:sldId id="301" r:id="rId31"/>
    <p:sldId id="302" r:id="rId32"/>
    <p:sldId id="29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F8D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84" autoAdjust="0"/>
  </p:normalViewPr>
  <p:slideViewPr>
    <p:cSldViewPr>
      <p:cViewPr varScale="1">
        <p:scale>
          <a:sx n="75" d="100"/>
          <a:sy n="75" d="100"/>
        </p:scale>
        <p:origin x="-8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DAE2B-CFEB-4859-8330-AA69DB04007B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E0F2AF-F906-4534-947A-8A3AD3993BB5}">
      <dgm:prSet phldrT="[Текст]" custT="1"/>
      <dgm:spPr>
        <a:solidFill>
          <a:srgbClr val="F8D8D6"/>
        </a:solidFill>
      </dgm:spPr>
      <dgm:t>
        <a:bodyPr/>
        <a:lstStyle/>
        <a:p>
          <a:r>
            <a:rPr lang="ru-RU" sz="1600" dirty="0" smtClean="0"/>
            <a:t>Группа </a:t>
          </a:r>
          <a:r>
            <a:rPr lang="ru-RU" sz="1600" dirty="0" err="1" smtClean="0"/>
            <a:t>взаимоподдержки</a:t>
          </a:r>
          <a:endParaRPr lang="ru-RU" sz="1600" dirty="0"/>
        </a:p>
      </dgm:t>
    </dgm:pt>
    <dgm:pt modelId="{474C4781-D653-42B7-B284-05660063FE18}" type="parTrans" cxnId="{474842FE-BD7A-4E1C-8457-8CCC4DDFDE52}">
      <dgm:prSet/>
      <dgm:spPr/>
      <dgm:t>
        <a:bodyPr/>
        <a:lstStyle/>
        <a:p>
          <a:endParaRPr lang="ru-RU" sz="1600"/>
        </a:p>
      </dgm:t>
    </dgm:pt>
    <dgm:pt modelId="{C1322788-8645-4ABF-9F2D-B33F18291B8E}" type="sibTrans" cxnId="{474842FE-BD7A-4E1C-8457-8CCC4DDFDE52}">
      <dgm:prSet custT="1"/>
      <dgm:spPr>
        <a:solidFill>
          <a:srgbClr val="F8D8D6"/>
        </a:solidFill>
      </dgm:spPr>
      <dgm:t>
        <a:bodyPr/>
        <a:lstStyle/>
        <a:p>
          <a:r>
            <a:rPr lang="ru-RU" sz="1600" dirty="0" smtClean="0"/>
            <a:t>Групп. занятия</a:t>
          </a:r>
          <a:endParaRPr lang="ru-RU" sz="1600" dirty="0"/>
        </a:p>
      </dgm:t>
    </dgm:pt>
    <dgm:pt modelId="{A27F4112-74A0-4009-9B9E-853114647411}">
      <dgm:prSet phldrT="[Текст]" custT="1"/>
      <dgm:spPr/>
      <dgm:t>
        <a:bodyPr/>
        <a:lstStyle/>
        <a:p>
          <a:endParaRPr lang="ru-RU" sz="1600" dirty="0"/>
        </a:p>
      </dgm:t>
    </dgm:pt>
    <dgm:pt modelId="{C27B476D-84D2-4459-88AA-8CA7E871A50D}" type="parTrans" cxnId="{AB5A4FD9-4EBC-48ED-8210-0B37CE436CB5}">
      <dgm:prSet/>
      <dgm:spPr/>
      <dgm:t>
        <a:bodyPr/>
        <a:lstStyle/>
        <a:p>
          <a:endParaRPr lang="ru-RU" sz="1600"/>
        </a:p>
      </dgm:t>
    </dgm:pt>
    <dgm:pt modelId="{73C2F6EA-15C7-496B-99E5-3E7918D96C05}" type="sibTrans" cxnId="{AB5A4FD9-4EBC-48ED-8210-0B37CE436CB5}">
      <dgm:prSet/>
      <dgm:spPr/>
      <dgm:t>
        <a:bodyPr/>
        <a:lstStyle/>
        <a:p>
          <a:endParaRPr lang="ru-RU" sz="1600"/>
        </a:p>
      </dgm:t>
    </dgm:pt>
    <dgm:pt modelId="{33177FE1-6BE6-43E0-884D-1C2F8746E447}">
      <dgm:prSet phldrT="[Текст]" custT="1"/>
      <dgm:spPr>
        <a:solidFill>
          <a:srgbClr val="F8D8D6"/>
        </a:solidFill>
      </dgm:spPr>
      <dgm:t>
        <a:bodyPr/>
        <a:lstStyle/>
        <a:p>
          <a:r>
            <a:rPr lang="ru-RU" sz="1600" dirty="0" smtClean="0"/>
            <a:t>Консультации специалистов ШП</a:t>
          </a:r>
          <a:endParaRPr lang="ru-RU" sz="1600" dirty="0"/>
        </a:p>
      </dgm:t>
    </dgm:pt>
    <dgm:pt modelId="{D7632ED3-E173-4577-9558-1FD409DDD54A}" type="parTrans" cxnId="{C3398648-8674-4B4A-81E3-91911AC246C2}">
      <dgm:prSet/>
      <dgm:spPr/>
      <dgm:t>
        <a:bodyPr/>
        <a:lstStyle/>
        <a:p>
          <a:endParaRPr lang="ru-RU" sz="1600"/>
        </a:p>
      </dgm:t>
    </dgm:pt>
    <dgm:pt modelId="{8DC9BBA7-670A-4D1B-AE39-971DE68E8EBA}" type="sibTrans" cxnId="{C3398648-8674-4B4A-81E3-91911AC246C2}">
      <dgm:prSet custT="1"/>
      <dgm:spPr>
        <a:solidFill>
          <a:srgbClr val="F8D8D6"/>
        </a:solidFill>
      </dgm:spPr>
      <dgm:t>
        <a:bodyPr/>
        <a:lstStyle/>
        <a:p>
          <a:r>
            <a:rPr lang="ru-RU" sz="1600" dirty="0" smtClean="0"/>
            <a:t>Социальные услуги</a:t>
          </a:r>
          <a:endParaRPr lang="ru-RU" sz="1600" dirty="0"/>
        </a:p>
      </dgm:t>
    </dgm:pt>
    <dgm:pt modelId="{7298D043-49DF-416E-ABC4-EA2F1592599A}">
      <dgm:prSet phldrT="[Текст]" custT="1"/>
      <dgm:spPr>
        <a:solidFill>
          <a:srgbClr val="F8D8D6"/>
        </a:solidFill>
      </dgm:spPr>
      <dgm:t>
        <a:bodyPr/>
        <a:lstStyle/>
        <a:p>
          <a:r>
            <a:rPr lang="ru-RU" sz="1600" dirty="0" smtClean="0"/>
            <a:t>Медицинские услуги</a:t>
          </a:r>
          <a:endParaRPr lang="ru-RU" sz="1600" dirty="0"/>
        </a:p>
      </dgm:t>
    </dgm:pt>
    <dgm:pt modelId="{42986AE2-2309-45AD-BEBF-F409E8B21440}" type="parTrans" cxnId="{CC6E3D4F-EB78-4725-9575-39D594E951F4}">
      <dgm:prSet/>
      <dgm:spPr/>
      <dgm:t>
        <a:bodyPr/>
        <a:lstStyle/>
        <a:p>
          <a:endParaRPr lang="ru-RU" sz="1600"/>
        </a:p>
      </dgm:t>
    </dgm:pt>
    <dgm:pt modelId="{38C5414E-40C3-4D4E-923C-BDB3EDCD081B}" type="sibTrans" cxnId="{CC6E3D4F-EB78-4725-9575-39D594E951F4}">
      <dgm:prSet custT="1"/>
      <dgm:spPr>
        <a:solidFill>
          <a:srgbClr val="F8D8D6"/>
        </a:solidFill>
      </dgm:spPr>
      <dgm:t>
        <a:bodyPr/>
        <a:lstStyle/>
        <a:p>
          <a:r>
            <a:rPr lang="ru-RU" sz="1600" dirty="0" smtClean="0"/>
            <a:t>Паллиативный уход</a:t>
          </a:r>
          <a:endParaRPr lang="ru-RU" sz="1600" dirty="0"/>
        </a:p>
      </dgm:t>
    </dgm:pt>
    <dgm:pt modelId="{D891FDE8-1EC0-4260-AF5E-731A666F3B91}" type="pres">
      <dgm:prSet presAssocID="{C12DAE2B-CFEB-4859-8330-AA69DB04007B}" presName="Name0" presStyleCnt="0">
        <dgm:presLayoutVars>
          <dgm:chMax/>
          <dgm:chPref/>
          <dgm:dir/>
          <dgm:animLvl val="lvl"/>
        </dgm:presLayoutVars>
      </dgm:prSet>
      <dgm:spPr/>
    </dgm:pt>
    <dgm:pt modelId="{6D694FEF-0A5B-453A-AADA-D41B4BAB949B}" type="pres">
      <dgm:prSet presAssocID="{E7E0F2AF-F906-4534-947A-8A3AD3993BB5}" presName="composite" presStyleCnt="0"/>
      <dgm:spPr/>
    </dgm:pt>
    <dgm:pt modelId="{02D53817-2998-4D44-B69C-9D970FD1E006}" type="pres">
      <dgm:prSet presAssocID="{E7E0F2AF-F906-4534-947A-8A3AD3993BB5}" presName="Parent1" presStyleLbl="node1" presStyleIdx="0" presStyleCnt="6" custLinFactNeighborX="-26839" custLinFactNeighborY="0">
        <dgm:presLayoutVars>
          <dgm:chMax val="1"/>
          <dgm:chPref val="1"/>
          <dgm:bulletEnabled val="1"/>
        </dgm:presLayoutVars>
      </dgm:prSet>
      <dgm:spPr/>
    </dgm:pt>
    <dgm:pt modelId="{BEF8A644-FEC5-4D16-9F33-7CD41B3FAB5F}" type="pres">
      <dgm:prSet presAssocID="{E7E0F2AF-F906-4534-947A-8A3AD3993BB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F0907-B3C1-428F-A231-AF3FAC670B9D}" type="pres">
      <dgm:prSet presAssocID="{E7E0F2AF-F906-4534-947A-8A3AD3993BB5}" presName="BalanceSpacing" presStyleCnt="0"/>
      <dgm:spPr/>
    </dgm:pt>
    <dgm:pt modelId="{A586540D-0233-485A-B112-250AAAFCA8BC}" type="pres">
      <dgm:prSet presAssocID="{E7E0F2AF-F906-4534-947A-8A3AD3993BB5}" presName="BalanceSpacing1" presStyleCnt="0"/>
      <dgm:spPr/>
    </dgm:pt>
    <dgm:pt modelId="{53EE60D1-9DEF-41A7-AB9A-B98EEC0CF5E0}" type="pres">
      <dgm:prSet presAssocID="{C1322788-8645-4ABF-9F2D-B33F18291B8E}" presName="Accent1Text" presStyleLbl="node1" presStyleIdx="1" presStyleCnt="6" custLinFactNeighborX="-26839" custLinFactNeighborY="0"/>
      <dgm:spPr/>
      <dgm:t>
        <a:bodyPr/>
        <a:lstStyle/>
        <a:p>
          <a:endParaRPr lang="ru-RU"/>
        </a:p>
      </dgm:t>
    </dgm:pt>
    <dgm:pt modelId="{7CA802F5-AA83-4F61-A804-C724BD0C036F}" type="pres">
      <dgm:prSet presAssocID="{C1322788-8645-4ABF-9F2D-B33F18291B8E}" presName="spaceBetweenRectangles" presStyleCnt="0"/>
      <dgm:spPr/>
    </dgm:pt>
    <dgm:pt modelId="{DF4C00E2-68BE-4CF0-8E60-08AB125A22B7}" type="pres">
      <dgm:prSet presAssocID="{33177FE1-6BE6-43E0-884D-1C2F8746E447}" presName="composite" presStyleCnt="0"/>
      <dgm:spPr/>
    </dgm:pt>
    <dgm:pt modelId="{61F64345-1EA7-4787-A024-C36AA8889882}" type="pres">
      <dgm:prSet presAssocID="{33177FE1-6BE6-43E0-884D-1C2F8746E447}" presName="Parent1" presStyleLbl="node1" presStyleIdx="2" presStyleCnt="6" custLinFactNeighborX="-26839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4BA79-D59B-4AFC-8669-68F3BA0F76BF}" type="pres">
      <dgm:prSet presAssocID="{33177FE1-6BE6-43E0-884D-1C2F8746E44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71F5B-34A0-4BED-84AE-8178BDB87874}" type="pres">
      <dgm:prSet presAssocID="{33177FE1-6BE6-43E0-884D-1C2F8746E447}" presName="BalanceSpacing" presStyleCnt="0"/>
      <dgm:spPr/>
    </dgm:pt>
    <dgm:pt modelId="{8E9281EE-2C3C-4DFE-B03E-17388E09D089}" type="pres">
      <dgm:prSet presAssocID="{33177FE1-6BE6-43E0-884D-1C2F8746E447}" presName="BalanceSpacing1" presStyleCnt="0"/>
      <dgm:spPr/>
    </dgm:pt>
    <dgm:pt modelId="{C1BCD43C-8D00-47C9-8955-3362248F1D82}" type="pres">
      <dgm:prSet presAssocID="{8DC9BBA7-670A-4D1B-AE39-971DE68E8EBA}" presName="Accent1Text" presStyleLbl="node1" presStyleIdx="3" presStyleCnt="6" custLinFactNeighborX="-26839" custLinFactNeighborY="0"/>
      <dgm:spPr/>
      <dgm:t>
        <a:bodyPr/>
        <a:lstStyle/>
        <a:p>
          <a:endParaRPr lang="ru-RU"/>
        </a:p>
      </dgm:t>
    </dgm:pt>
    <dgm:pt modelId="{F47BBA19-1C7F-4DF8-A320-1C4541769270}" type="pres">
      <dgm:prSet presAssocID="{8DC9BBA7-670A-4D1B-AE39-971DE68E8EBA}" presName="spaceBetweenRectangles" presStyleCnt="0"/>
      <dgm:spPr/>
    </dgm:pt>
    <dgm:pt modelId="{5D9FEF54-7475-4556-A769-0214B8AB65A7}" type="pres">
      <dgm:prSet presAssocID="{7298D043-49DF-416E-ABC4-EA2F1592599A}" presName="composite" presStyleCnt="0"/>
      <dgm:spPr/>
    </dgm:pt>
    <dgm:pt modelId="{67E1EEBE-1CCB-4C26-9286-5B6920F17366}" type="pres">
      <dgm:prSet presAssocID="{7298D043-49DF-416E-ABC4-EA2F1592599A}" presName="Parent1" presStyleLbl="node1" presStyleIdx="4" presStyleCnt="6" custLinFactNeighborX="-21818" custLinFactNeighborY="5">
        <dgm:presLayoutVars>
          <dgm:chMax val="1"/>
          <dgm:chPref val="1"/>
          <dgm:bulletEnabled val="1"/>
        </dgm:presLayoutVars>
      </dgm:prSet>
      <dgm:spPr/>
    </dgm:pt>
    <dgm:pt modelId="{CF5F6C01-BDD2-410F-A2B5-C8CBCF982327}" type="pres">
      <dgm:prSet presAssocID="{7298D043-49DF-416E-ABC4-EA2F1592599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EEF44-D3D3-4F1C-AA20-A6F1370D2752}" type="pres">
      <dgm:prSet presAssocID="{7298D043-49DF-416E-ABC4-EA2F1592599A}" presName="BalanceSpacing" presStyleCnt="0"/>
      <dgm:spPr/>
    </dgm:pt>
    <dgm:pt modelId="{3FFC2CC7-21FB-41F8-B67D-075277C62D7E}" type="pres">
      <dgm:prSet presAssocID="{7298D043-49DF-416E-ABC4-EA2F1592599A}" presName="BalanceSpacing1" presStyleCnt="0"/>
      <dgm:spPr/>
    </dgm:pt>
    <dgm:pt modelId="{D5F80FCF-38A0-4038-A797-958CCE7DB0E9}" type="pres">
      <dgm:prSet presAssocID="{38C5414E-40C3-4D4E-923C-BDB3EDCD081B}" presName="Accent1Text" presStyleLbl="node1" presStyleIdx="5" presStyleCnt="6" custLinFactNeighborX="-26839" custLinFactNeighborY="0"/>
      <dgm:spPr/>
      <dgm:t>
        <a:bodyPr/>
        <a:lstStyle/>
        <a:p>
          <a:endParaRPr lang="ru-RU"/>
        </a:p>
      </dgm:t>
    </dgm:pt>
  </dgm:ptLst>
  <dgm:cxnLst>
    <dgm:cxn modelId="{5FAB651B-B17E-4CBC-B4F2-304E1F380D92}" type="presOf" srcId="{8DC9BBA7-670A-4D1B-AE39-971DE68E8EBA}" destId="{C1BCD43C-8D00-47C9-8955-3362248F1D82}" srcOrd="0" destOrd="0" presId="urn:microsoft.com/office/officeart/2008/layout/AlternatingHexagons"/>
    <dgm:cxn modelId="{F2AE391D-1D70-4805-8FFE-79E310874649}" type="presOf" srcId="{7298D043-49DF-416E-ABC4-EA2F1592599A}" destId="{67E1EEBE-1CCB-4C26-9286-5B6920F17366}" srcOrd="0" destOrd="0" presId="urn:microsoft.com/office/officeart/2008/layout/AlternatingHexagons"/>
    <dgm:cxn modelId="{AC72FC63-1399-4242-897C-2CAAB2EB0108}" type="presOf" srcId="{E7E0F2AF-F906-4534-947A-8A3AD3993BB5}" destId="{02D53817-2998-4D44-B69C-9D970FD1E006}" srcOrd="0" destOrd="0" presId="urn:microsoft.com/office/officeart/2008/layout/AlternatingHexagons"/>
    <dgm:cxn modelId="{CC6E3D4F-EB78-4725-9575-39D594E951F4}" srcId="{C12DAE2B-CFEB-4859-8330-AA69DB04007B}" destId="{7298D043-49DF-416E-ABC4-EA2F1592599A}" srcOrd="2" destOrd="0" parTransId="{42986AE2-2309-45AD-BEBF-F409E8B21440}" sibTransId="{38C5414E-40C3-4D4E-923C-BDB3EDCD081B}"/>
    <dgm:cxn modelId="{474842FE-BD7A-4E1C-8457-8CCC4DDFDE52}" srcId="{C12DAE2B-CFEB-4859-8330-AA69DB04007B}" destId="{E7E0F2AF-F906-4534-947A-8A3AD3993BB5}" srcOrd="0" destOrd="0" parTransId="{474C4781-D653-42B7-B284-05660063FE18}" sibTransId="{C1322788-8645-4ABF-9F2D-B33F18291B8E}"/>
    <dgm:cxn modelId="{C3398648-8674-4B4A-81E3-91911AC246C2}" srcId="{C12DAE2B-CFEB-4859-8330-AA69DB04007B}" destId="{33177FE1-6BE6-43E0-884D-1C2F8746E447}" srcOrd="1" destOrd="0" parTransId="{D7632ED3-E173-4577-9558-1FD409DDD54A}" sibTransId="{8DC9BBA7-670A-4D1B-AE39-971DE68E8EBA}"/>
    <dgm:cxn modelId="{885DCCF4-1026-4CB1-ABDD-C2823B8747C0}" type="presOf" srcId="{C1322788-8645-4ABF-9F2D-B33F18291B8E}" destId="{53EE60D1-9DEF-41A7-AB9A-B98EEC0CF5E0}" srcOrd="0" destOrd="0" presId="urn:microsoft.com/office/officeart/2008/layout/AlternatingHexagons"/>
    <dgm:cxn modelId="{87FF3035-3387-4DB5-8F30-B0F673B72B49}" type="presOf" srcId="{A27F4112-74A0-4009-9B9E-853114647411}" destId="{BEF8A644-FEC5-4D16-9F33-7CD41B3FAB5F}" srcOrd="0" destOrd="0" presId="urn:microsoft.com/office/officeart/2008/layout/AlternatingHexagons"/>
    <dgm:cxn modelId="{8DBAF328-3B3F-4B50-8130-175FB83B16CD}" type="presOf" srcId="{38C5414E-40C3-4D4E-923C-BDB3EDCD081B}" destId="{D5F80FCF-38A0-4038-A797-958CCE7DB0E9}" srcOrd="0" destOrd="0" presId="urn:microsoft.com/office/officeart/2008/layout/AlternatingHexagons"/>
    <dgm:cxn modelId="{6F4C7247-9589-44DF-A2D0-3557C761D816}" type="presOf" srcId="{33177FE1-6BE6-43E0-884D-1C2F8746E447}" destId="{61F64345-1EA7-4787-A024-C36AA8889882}" srcOrd="0" destOrd="0" presId="urn:microsoft.com/office/officeart/2008/layout/AlternatingHexagons"/>
    <dgm:cxn modelId="{AB5A4FD9-4EBC-48ED-8210-0B37CE436CB5}" srcId="{E7E0F2AF-F906-4534-947A-8A3AD3993BB5}" destId="{A27F4112-74A0-4009-9B9E-853114647411}" srcOrd="0" destOrd="0" parTransId="{C27B476D-84D2-4459-88AA-8CA7E871A50D}" sibTransId="{73C2F6EA-15C7-496B-99E5-3E7918D96C05}"/>
    <dgm:cxn modelId="{8E01DE6F-9162-415C-B027-A20E2970AE18}" type="presOf" srcId="{C12DAE2B-CFEB-4859-8330-AA69DB04007B}" destId="{D891FDE8-1EC0-4260-AF5E-731A666F3B91}" srcOrd="0" destOrd="0" presId="urn:microsoft.com/office/officeart/2008/layout/AlternatingHexagons"/>
    <dgm:cxn modelId="{BB103AB4-A85E-4A59-9F89-0E7F6136010D}" type="presParOf" srcId="{D891FDE8-1EC0-4260-AF5E-731A666F3B91}" destId="{6D694FEF-0A5B-453A-AADA-D41B4BAB949B}" srcOrd="0" destOrd="0" presId="urn:microsoft.com/office/officeart/2008/layout/AlternatingHexagons"/>
    <dgm:cxn modelId="{5ABD8552-7D79-4AEC-8C89-A2E60AE6EC70}" type="presParOf" srcId="{6D694FEF-0A5B-453A-AADA-D41B4BAB949B}" destId="{02D53817-2998-4D44-B69C-9D970FD1E006}" srcOrd="0" destOrd="0" presId="urn:microsoft.com/office/officeart/2008/layout/AlternatingHexagons"/>
    <dgm:cxn modelId="{F78242BE-FF03-4C45-AAAC-614C718E33CE}" type="presParOf" srcId="{6D694FEF-0A5B-453A-AADA-D41B4BAB949B}" destId="{BEF8A644-FEC5-4D16-9F33-7CD41B3FAB5F}" srcOrd="1" destOrd="0" presId="urn:microsoft.com/office/officeart/2008/layout/AlternatingHexagons"/>
    <dgm:cxn modelId="{20A6424F-EAE8-4F7B-884A-C955D46F756C}" type="presParOf" srcId="{6D694FEF-0A5B-453A-AADA-D41B4BAB949B}" destId="{49EF0907-B3C1-428F-A231-AF3FAC670B9D}" srcOrd="2" destOrd="0" presId="urn:microsoft.com/office/officeart/2008/layout/AlternatingHexagons"/>
    <dgm:cxn modelId="{6116081D-655E-4D39-A59D-FA08205F90B5}" type="presParOf" srcId="{6D694FEF-0A5B-453A-AADA-D41B4BAB949B}" destId="{A586540D-0233-485A-B112-250AAAFCA8BC}" srcOrd="3" destOrd="0" presId="urn:microsoft.com/office/officeart/2008/layout/AlternatingHexagons"/>
    <dgm:cxn modelId="{E460A12C-6EED-4F2B-BDDB-580420C045A4}" type="presParOf" srcId="{6D694FEF-0A5B-453A-AADA-D41B4BAB949B}" destId="{53EE60D1-9DEF-41A7-AB9A-B98EEC0CF5E0}" srcOrd="4" destOrd="0" presId="urn:microsoft.com/office/officeart/2008/layout/AlternatingHexagons"/>
    <dgm:cxn modelId="{0A072171-2CF9-4730-8660-7CCAA3C4062D}" type="presParOf" srcId="{D891FDE8-1EC0-4260-AF5E-731A666F3B91}" destId="{7CA802F5-AA83-4F61-A804-C724BD0C036F}" srcOrd="1" destOrd="0" presId="urn:microsoft.com/office/officeart/2008/layout/AlternatingHexagons"/>
    <dgm:cxn modelId="{F3E89B2C-A50F-45D4-9774-706505D2454F}" type="presParOf" srcId="{D891FDE8-1EC0-4260-AF5E-731A666F3B91}" destId="{DF4C00E2-68BE-4CF0-8E60-08AB125A22B7}" srcOrd="2" destOrd="0" presId="urn:microsoft.com/office/officeart/2008/layout/AlternatingHexagons"/>
    <dgm:cxn modelId="{15033B10-A97B-456B-829E-34597468E7AF}" type="presParOf" srcId="{DF4C00E2-68BE-4CF0-8E60-08AB125A22B7}" destId="{61F64345-1EA7-4787-A024-C36AA8889882}" srcOrd="0" destOrd="0" presId="urn:microsoft.com/office/officeart/2008/layout/AlternatingHexagons"/>
    <dgm:cxn modelId="{644D4B79-4E72-4E71-AC7B-A65AB42BDC61}" type="presParOf" srcId="{DF4C00E2-68BE-4CF0-8E60-08AB125A22B7}" destId="{79E4BA79-D59B-4AFC-8669-68F3BA0F76BF}" srcOrd="1" destOrd="0" presId="urn:microsoft.com/office/officeart/2008/layout/AlternatingHexagons"/>
    <dgm:cxn modelId="{BBA1364D-18FB-46BA-B7B9-F0AD96FC3D3F}" type="presParOf" srcId="{DF4C00E2-68BE-4CF0-8E60-08AB125A22B7}" destId="{69471F5B-34A0-4BED-84AE-8178BDB87874}" srcOrd="2" destOrd="0" presId="urn:microsoft.com/office/officeart/2008/layout/AlternatingHexagons"/>
    <dgm:cxn modelId="{33DD1E89-658D-424A-8C90-0174DB96BB4A}" type="presParOf" srcId="{DF4C00E2-68BE-4CF0-8E60-08AB125A22B7}" destId="{8E9281EE-2C3C-4DFE-B03E-17388E09D089}" srcOrd="3" destOrd="0" presId="urn:microsoft.com/office/officeart/2008/layout/AlternatingHexagons"/>
    <dgm:cxn modelId="{E81AF1E5-79C4-4C20-88CB-DD6DB21C64E4}" type="presParOf" srcId="{DF4C00E2-68BE-4CF0-8E60-08AB125A22B7}" destId="{C1BCD43C-8D00-47C9-8955-3362248F1D82}" srcOrd="4" destOrd="0" presId="urn:microsoft.com/office/officeart/2008/layout/AlternatingHexagons"/>
    <dgm:cxn modelId="{DFDEF20D-3B3A-43BC-93A0-CC7AE264C21B}" type="presParOf" srcId="{D891FDE8-1EC0-4260-AF5E-731A666F3B91}" destId="{F47BBA19-1C7F-4DF8-A320-1C4541769270}" srcOrd="3" destOrd="0" presId="urn:microsoft.com/office/officeart/2008/layout/AlternatingHexagons"/>
    <dgm:cxn modelId="{1F96F354-5978-444D-A074-C555F67DF4D6}" type="presParOf" srcId="{D891FDE8-1EC0-4260-AF5E-731A666F3B91}" destId="{5D9FEF54-7475-4556-A769-0214B8AB65A7}" srcOrd="4" destOrd="0" presId="urn:microsoft.com/office/officeart/2008/layout/AlternatingHexagons"/>
    <dgm:cxn modelId="{1ACB5CD5-A8DE-4809-A505-4F4C54E61786}" type="presParOf" srcId="{5D9FEF54-7475-4556-A769-0214B8AB65A7}" destId="{67E1EEBE-1CCB-4C26-9286-5B6920F17366}" srcOrd="0" destOrd="0" presId="urn:microsoft.com/office/officeart/2008/layout/AlternatingHexagons"/>
    <dgm:cxn modelId="{7BA42BFA-5A3A-4153-BFBA-EB00E99CC567}" type="presParOf" srcId="{5D9FEF54-7475-4556-A769-0214B8AB65A7}" destId="{CF5F6C01-BDD2-410F-A2B5-C8CBCF982327}" srcOrd="1" destOrd="0" presId="urn:microsoft.com/office/officeart/2008/layout/AlternatingHexagons"/>
    <dgm:cxn modelId="{D00F2CF8-5E37-4E59-B334-5B624CA03688}" type="presParOf" srcId="{5D9FEF54-7475-4556-A769-0214B8AB65A7}" destId="{F84EEF44-D3D3-4F1C-AA20-A6F1370D2752}" srcOrd="2" destOrd="0" presId="urn:microsoft.com/office/officeart/2008/layout/AlternatingHexagons"/>
    <dgm:cxn modelId="{EF982528-7F80-495E-97C8-5CB4BF1DF01A}" type="presParOf" srcId="{5D9FEF54-7475-4556-A769-0214B8AB65A7}" destId="{3FFC2CC7-21FB-41F8-B67D-075277C62D7E}" srcOrd="3" destOrd="0" presId="urn:microsoft.com/office/officeart/2008/layout/AlternatingHexagons"/>
    <dgm:cxn modelId="{C6AC2CB2-F535-4288-9406-3C379ECF23DB}" type="presParOf" srcId="{5D9FEF54-7475-4556-A769-0214B8AB65A7}" destId="{D5F80FCF-38A0-4038-A797-958CCE7DB0E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53817-2998-4D44-B69C-9D970FD1E006}">
      <dsp:nvSpPr>
        <dsp:cNvPr id="0" name=""/>
        <dsp:cNvSpPr/>
      </dsp:nvSpPr>
      <dsp:spPr>
        <a:xfrm rot="5400000">
          <a:off x="227834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8D8D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Группа </a:t>
          </a:r>
          <a:r>
            <a:rPr lang="ru-RU" sz="1600" kern="1200" dirty="0" err="1" smtClean="0"/>
            <a:t>взаимоподдержки</a:t>
          </a:r>
          <a:endParaRPr lang="ru-RU" sz="1600" kern="1200" dirty="0"/>
        </a:p>
      </dsp:txBody>
      <dsp:txXfrm rot="-5400000">
        <a:off x="2580504" y="234830"/>
        <a:ext cx="902150" cy="1036955"/>
      </dsp:txXfrm>
    </dsp:sp>
    <dsp:sp modelId="{BEF8A644-FEC5-4D16-9F33-7CD41B3FAB5F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078426" y="301365"/>
        <a:ext cx="1681222" cy="903882"/>
      </dsp:txXfrm>
    </dsp:sp>
    <dsp:sp modelId="{53EE60D1-9DEF-41A7-AB9A-B98EEC0CF5E0}">
      <dsp:nvSpPr>
        <dsp:cNvPr id="0" name=""/>
        <dsp:cNvSpPr/>
      </dsp:nvSpPr>
      <dsp:spPr>
        <a:xfrm rot="5400000">
          <a:off x="86286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8D8D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Групп. занятия</a:t>
          </a:r>
          <a:endParaRPr lang="ru-RU" sz="1600" kern="1200" dirty="0"/>
        </a:p>
      </dsp:txBody>
      <dsp:txXfrm rot="-5400000">
        <a:off x="1165024" y="234830"/>
        <a:ext cx="902150" cy="1036955"/>
      </dsp:txXfrm>
    </dsp:sp>
    <dsp:sp modelId="{61F64345-1EA7-4787-A024-C36AA8889882}">
      <dsp:nvSpPr>
        <dsp:cNvPr id="0" name=""/>
        <dsp:cNvSpPr/>
      </dsp:nvSpPr>
      <dsp:spPr>
        <a:xfrm rot="5400000">
          <a:off x="1567892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8D8D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Консультации специалистов ШП</a:t>
          </a:r>
          <a:endParaRPr lang="ru-RU" sz="1600" kern="1200" dirty="0"/>
        </a:p>
      </dsp:txBody>
      <dsp:txXfrm rot="-5400000">
        <a:off x="1870052" y="1513522"/>
        <a:ext cx="902150" cy="1036955"/>
      </dsp:txXfrm>
    </dsp:sp>
    <dsp:sp modelId="{79E4BA79-D59B-4AFC-8669-68F3BA0F76BF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CD43C-8D00-47C9-8955-3362248F1D82}">
      <dsp:nvSpPr>
        <dsp:cNvPr id="0" name=""/>
        <dsp:cNvSpPr/>
      </dsp:nvSpPr>
      <dsp:spPr>
        <a:xfrm rot="5400000">
          <a:off x="2983373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8D8D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Социальные услуги</a:t>
          </a:r>
          <a:endParaRPr lang="ru-RU" sz="1600" kern="1200" dirty="0"/>
        </a:p>
      </dsp:txBody>
      <dsp:txXfrm rot="-5400000">
        <a:off x="3285533" y="1513522"/>
        <a:ext cx="902150" cy="1036955"/>
      </dsp:txXfrm>
    </dsp:sp>
    <dsp:sp modelId="{67E1EEBE-1CCB-4C26-9286-5B6920F17366}">
      <dsp:nvSpPr>
        <dsp:cNvPr id="0" name=""/>
        <dsp:cNvSpPr/>
      </dsp:nvSpPr>
      <dsp:spPr>
        <a:xfrm rot="5400000">
          <a:off x="2344151" y="2655449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8D8D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Медицинские услуги</a:t>
          </a:r>
          <a:endParaRPr lang="ru-RU" sz="1600" kern="1200" dirty="0"/>
        </a:p>
      </dsp:txBody>
      <dsp:txXfrm rot="-5400000">
        <a:off x="2646311" y="2792287"/>
        <a:ext cx="902150" cy="1036955"/>
      </dsp:txXfrm>
    </dsp:sp>
    <dsp:sp modelId="{CF5F6C01-BDD2-410F-A2B5-C8CBCF982327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80FCF-38A0-4038-A797-958CCE7DB0E9}">
      <dsp:nvSpPr>
        <dsp:cNvPr id="0" name=""/>
        <dsp:cNvSpPr/>
      </dsp:nvSpPr>
      <dsp:spPr>
        <a:xfrm rot="5400000">
          <a:off x="86286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8D8D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Паллиативный уход</a:t>
          </a:r>
          <a:endParaRPr lang="ru-RU" sz="1600" kern="1200" dirty="0"/>
        </a:p>
      </dsp:txBody>
      <dsp:txXfrm rot="-5400000">
        <a:off x="1165024" y="2792215"/>
        <a:ext cx="902150" cy="1036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BE4F9-861C-4D2C-B13C-D890F9EAEA47}" type="datetimeFigureOut">
              <a:rPr lang="ru-RU" smtClean="0"/>
              <a:t>26.09.2011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68ADA-A93D-4B83-818D-BBC8AFC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7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8ADA-A93D-4B83-818D-BBC8AFCF0FE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40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DCC61-9E69-47DB-8E6F-D8C271BFD9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8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F089C-F9F8-4BBF-8593-49DAD854CF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8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B7649-ED29-48FF-8109-731187ED93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07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DCC61-9E69-47DB-8E6F-D8C271BFD9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40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1A5FB-7362-4A13-9745-63E9A0E117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50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00CD-844C-439A-AD67-5A8489AB5E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76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E8B5-D5E9-4002-8172-F238762D9D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9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746C8-5EEB-4BCF-A87C-B759E6F36C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4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0B282-20A5-4C49-B652-FA96BEA7FF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17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9BF4F-DBE9-4703-A891-0D4C73F69A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98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DEA74-C0F9-44BE-A77A-2D80C2D47F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0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1A5FB-7362-4A13-9745-63E9A0E117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16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DB70A-63C6-4615-9A9B-E24B50FF7E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56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F089C-F9F8-4BBF-8593-49DAD854CF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26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B7649-ED29-48FF-8109-731187ED93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1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00CD-844C-439A-AD67-5A8489AB5E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0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E8B5-D5E9-4002-8172-F238762D9D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0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746C8-5EEB-4BCF-A87C-B759E6F36C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6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0B282-20A5-4C49-B652-FA96BEA7FF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9BF4F-DBE9-4703-A891-0D4C73F69A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3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DEA74-C0F9-44BE-A77A-2D80C2D47F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3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DB70A-63C6-4615-9A9B-E24B50FF7E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6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41AC1B-77D1-46BB-B119-A21128C09A3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41AC1B-77D1-46BB-B119-A21128C09A3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5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cessconsulting.ru/" TargetMode="External"/><Relationship Id="rId2" Type="http://schemas.openxmlformats.org/officeDocument/2006/relationships/hyperlink" Target="mailto:vladimir@processconsulting.ru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cd.org/dataoecd/secure/15/58/31736145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908050"/>
            <a:ext cx="8424863" cy="338455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A40000"/>
                </a:solidFill>
              </a:rPr>
              <a:t>Предпосылки создания системы мониторинга программы, технологии, инструменты, проблемы и решения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000" dirty="0" smtClean="0"/>
              <a:t>2</a:t>
            </a:r>
            <a:r>
              <a:rPr lang="en-US" sz="3000" dirty="0" smtClean="0"/>
              <a:t>9-30</a:t>
            </a:r>
            <a:r>
              <a:rPr lang="ru-RU" sz="3000" dirty="0" smtClean="0"/>
              <a:t> </a:t>
            </a:r>
            <a:r>
              <a:rPr lang="ru-RU" sz="3000" dirty="0" smtClean="0"/>
              <a:t>сентября 2011 г.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013325"/>
            <a:ext cx="7920038" cy="792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200" b="1" dirty="0" smtClean="0"/>
              <a:t>Владимир </a:t>
            </a:r>
            <a:r>
              <a:rPr lang="ru-RU" sz="2200" b="1" dirty="0" smtClean="0"/>
              <a:t>Балакирев, 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b="1" dirty="0" smtClean="0"/>
              <a:t>Компания «Процесс Консалтинг»,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7131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7ECE20-4C58-452C-B00A-9713E82B4DBA}" type="slidenum">
              <a:rPr lang="ru-RU" smtClean="0">
                <a:solidFill>
                  <a:srgbClr val="000000"/>
                </a:solidFill>
              </a:rPr>
              <a:pPr eaLnBrk="1" hangingPunct="1"/>
              <a:t>10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</a:rPr>
              <a:t>Построение системы мониторинга для программы предупреждения распространения ВИЧ-инфекции:</a:t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990000"/>
                </a:solidFill>
              </a:rPr>
              <a:t>ИСХОДНЫЕ УСЛОВИЯ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87044" name="TextBox 3"/>
          <p:cNvSpPr txBox="1">
            <a:spLocks noChangeArrowheads="1"/>
          </p:cNvSpPr>
          <p:nvPr/>
        </p:nvSpPr>
        <p:spPr bwMode="auto">
          <a:xfrm>
            <a:off x="5435600" y="6308725"/>
            <a:ext cx="279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990000"/>
                </a:solidFill>
              </a:rPr>
              <a:t>*См. документ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188" y="1628775"/>
            <a:ext cx="8208962" cy="44396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</a:rPr>
              <a:t>Услуги, оказываемые Школой Пациентов: </a:t>
            </a:r>
          </a:p>
          <a:p>
            <a:pPr marL="285750" indent="-285750" fontAlgn="base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</a:rPr>
              <a:t>Групповые занятия</a:t>
            </a:r>
          </a:p>
          <a:p>
            <a:pPr marL="285750" indent="-285750" fontAlgn="base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</a:rPr>
              <a:t>Группа взаимопомощи </a:t>
            </a:r>
          </a:p>
          <a:p>
            <a:pPr marL="285750" indent="-285750" fontAlgn="base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</a:rPr>
              <a:t>Первичный </a:t>
            </a:r>
            <a:r>
              <a:rPr lang="ru-RU" sz="2000" dirty="0" smtClean="0">
                <a:solidFill>
                  <a:srgbClr val="000000"/>
                </a:solidFill>
              </a:rPr>
              <a:t>приём </a:t>
            </a:r>
            <a:r>
              <a:rPr lang="ru-RU" sz="2000" dirty="0">
                <a:solidFill>
                  <a:srgbClr val="000000"/>
                </a:solidFill>
              </a:rPr>
              <a:t>и направление к штатным специалистам ШП</a:t>
            </a:r>
          </a:p>
          <a:p>
            <a:pPr marL="285750" indent="-285750" fontAlgn="base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</a:rPr>
              <a:t>Перенаправления для оказания медицинской помощи, включая тестирование</a:t>
            </a:r>
          </a:p>
          <a:p>
            <a:pPr marL="285750" indent="-285750" fontAlgn="base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</a:rPr>
              <a:t>Перенаправления в социальные службы</a:t>
            </a:r>
          </a:p>
          <a:p>
            <a:pPr marL="285750" indent="-285750" fontAlgn="base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</a:rPr>
              <a:t>Консультации штатных специалистов ШП</a:t>
            </a:r>
          </a:p>
          <a:p>
            <a:pPr marL="285750" indent="-285750" fontAlgn="base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</a:rPr>
              <a:t>Оказание медицинских услуг (доверенные специалисты)</a:t>
            </a:r>
          </a:p>
          <a:p>
            <a:pPr marL="285750" indent="-285750" fontAlgn="base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</a:rPr>
              <a:t>Получение социальных услуг (доверенные специалисты)</a:t>
            </a:r>
          </a:p>
        </p:txBody>
      </p:sp>
    </p:spTree>
    <p:extLst>
      <p:ext uri="{BB962C8B-B14F-4D97-AF65-F5344CB8AC3E}">
        <p14:creationId xmlns:p14="http://schemas.microsoft.com/office/powerpoint/2010/main" val="20792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A837A7-2BF9-4D15-9C13-D76B396CD361}" type="slidenum">
              <a:rPr lang="ru-RU" smtClean="0">
                <a:solidFill>
                  <a:srgbClr val="000000"/>
                </a:solidFill>
              </a:rPr>
              <a:pPr eaLnBrk="1" hangingPunct="1"/>
              <a:t>11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</a:rPr>
              <a:t>Построение системы мониторинга для программы предупреждения распространения ВИЧ-инфекции:</a:t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990000"/>
                </a:solidFill>
              </a:rPr>
              <a:t>ЛОГИКА ПРОГРАММЫ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88068" name="TextBox 2"/>
          <p:cNvSpPr txBox="1">
            <a:spLocks noChangeArrowheads="1"/>
          </p:cNvSpPr>
          <p:nvPr/>
        </p:nvSpPr>
        <p:spPr bwMode="auto">
          <a:xfrm>
            <a:off x="468313" y="1125538"/>
            <a:ext cx="8280400" cy="559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990000"/>
                </a:solidFill>
              </a:rPr>
              <a:t>Миссия: </a:t>
            </a:r>
            <a:r>
              <a:rPr lang="ru-RU" b="1" dirty="0" smtClean="0">
                <a:solidFill>
                  <a:srgbClr val="000000"/>
                </a:solidFill>
              </a:rPr>
              <a:t>Сформировать </a:t>
            </a:r>
            <a:r>
              <a:rPr lang="ru-RU" b="1" dirty="0">
                <a:solidFill>
                  <a:srgbClr val="000000"/>
                </a:solidFill>
              </a:rPr>
              <a:t>у представителей уязвимых к ВИЧ групп и ЛЖВ </a:t>
            </a:r>
            <a:r>
              <a:rPr lang="ru-RU" b="1" dirty="0" smtClean="0">
                <a:solidFill>
                  <a:srgbClr val="000000"/>
                </a:solidFill>
              </a:rPr>
              <a:t>поведение, ориентированное </a:t>
            </a:r>
            <a:r>
              <a:rPr lang="ru-RU" b="1" dirty="0">
                <a:solidFill>
                  <a:srgbClr val="000000"/>
                </a:solidFill>
              </a:rPr>
              <a:t>на здоровье, и </a:t>
            </a:r>
            <a:r>
              <a:rPr lang="ru-RU" b="1" dirty="0" smtClean="0">
                <a:solidFill>
                  <a:srgbClr val="000000"/>
                </a:solidFill>
              </a:rPr>
              <a:t>ответственное отношение </a:t>
            </a:r>
            <a:r>
              <a:rPr lang="ru-RU" b="1" dirty="0">
                <a:solidFill>
                  <a:srgbClr val="000000"/>
                </a:solidFill>
              </a:rPr>
              <a:t>к здоровью окружающих.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990000"/>
                </a:solidFill>
              </a:rPr>
              <a:t>Цель: </a:t>
            </a:r>
            <a:r>
              <a:rPr lang="ru-RU" b="1" dirty="0">
                <a:solidFill>
                  <a:srgbClr val="000000"/>
                </a:solidFill>
              </a:rPr>
              <a:t>ЛЖВ и представители уязвимых к ВИЧ-инфекции групп населения пользуются услугами школ пациентов, работающих на базе региональных отделений РКК.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990000"/>
                </a:solidFill>
              </a:rPr>
              <a:t>Задача: </a:t>
            </a:r>
            <a:r>
              <a:rPr lang="ru-RU" dirty="0">
                <a:solidFill>
                  <a:srgbClr val="000000"/>
                </a:solidFill>
              </a:rPr>
              <a:t>Создание региональных центров для оказания комплексных медико-социальных услуг для ЛЖВ и групп риска, основанных на взаимодействии НКО, </a:t>
            </a:r>
            <a:r>
              <a:rPr lang="ru-RU" dirty="0" err="1">
                <a:solidFill>
                  <a:srgbClr val="000000"/>
                </a:solidFill>
              </a:rPr>
              <a:t>парамедицинских</a:t>
            </a:r>
            <a:r>
              <a:rPr lang="ru-RU" dirty="0">
                <a:solidFill>
                  <a:srgbClr val="000000"/>
                </a:solidFill>
              </a:rPr>
              <a:t> специалистов и специалистов государственной системы медицинской и социальной помощи населению.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990000"/>
                </a:solidFill>
              </a:rPr>
              <a:t>Действия:</a:t>
            </a:r>
          </a:p>
          <a:p>
            <a:pPr eaLnBrk="1" fontAlgn="base" hangingPunct="1">
              <a:spcBef>
                <a:spcPts val="100"/>
              </a:spcBef>
              <a:spcAft>
                <a:spcPts val="100"/>
              </a:spcAft>
            </a:pPr>
            <a:r>
              <a:rPr lang="ru-RU" sz="1400" b="1" dirty="0">
                <a:solidFill>
                  <a:srgbClr val="000000"/>
                </a:solidFill>
              </a:rPr>
              <a:t>• </a:t>
            </a:r>
            <a:r>
              <a:rPr lang="ru-RU" sz="1400" b="1" dirty="0" smtClean="0">
                <a:solidFill>
                  <a:srgbClr val="000000"/>
                </a:solidFill>
              </a:rPr>
              <a:t>РКК и </a:t>
            </a:r>
            <a:r>
              <a:rPr lang="ru-RU" sz="1400" b="1" dirty="0" err="1" smtClean="0">
                <a:solidFill>
                  <a:srgbClr val="000000"/>
                </a:solidFill>
              </a:rPr>
              <a:t>партнеры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ru-RU" sz="1400" b="1" dirty="0">
                <a:solidFill>
                  <a:srgbClr val="000000"/>
                </a:solidFill>
              </a:rPr>
              <a:t>разрабатывает методологию работы на уровне отдельного </a:t>
            </a:r>
            <a:r>
              <a:rPr lang="ru-RU" sz="1400" b="1" dirty="0" smtClean="0">
                <a:solidFill>
                  <a:srgbClr val="000000"/>
                </a:solidFill>
              </a:rPr>
              <a:t>региона. </a:t>
            </a:r>
            <a:endParaRPr lang="ru-RU" sz="1400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ts val="100"/>
              </a:spcBef>
              <a:spcAft>
                <a:spcPts val="100"/>
              </a:spcAft>
            </a:pPr>
            <a:r>
              <a:rPr lang="ru-RU" sz="1400" b="1" dirty="0">
                <a:solidFill>
                  <a:srgbClr val="000000"/>
                </a:solidFill>
              </a:rPr>
              <a:t>• Методология работы школы пациентов передаётся в регионы. </a:t>
            </a:r>
          </a:p>
          <a:p>
            <a:pPr eaLnBrk="1" fontAlgn="base" hangingPunct="1">
              <a:spcBef>
                <a:spcPts val="100"/>
              </a:spcBef>
              <a:spcAft>
                <a:spcPts val="100"/>
              </a:spcAft>
            </a:pPr>
            <a:r>
              <a:rPr lang="ru-RU" sz="1400" b="1" dirty="0">
                <a:solidFill>
                  <a:srgbClr val="000000"/>
                </a:solidFill>
              </a:rPr>
              <a:t>• Региональные отделения Красного Креста проводят все организационные </a:t>
            </a:r>
            <a:r>
              <a:rPr lang="ru-RU" sz="1400" b="1" dirty="0" smtClean="0">
                <a:solidFill>
                  <a:srgbClr val="000000"/>
                </a:solidFill>
              </a:rPr>
              <a:t>мероприятия</a:t>
            </a:r>
            <a:endParaRPr lang="ru-RU" sz="1400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ts val="100"/>
              </a:spcBef>
              <a:spcAft>
                <a:spcPts val="100"/>
              </a:spcAft>
            </a:pPr>
            <a:r>
              <a:rPr lang="ru-RU" sz="1400" b="1" dirty="0">
                <a:solidFill>
                  <a:srgbClr val="000000"/>
                </a:solidFill>
              </a:rPr>
              <a:t>• Школы пациентов обеспечивают постоянный приток новых клиентов из числа ЛЖВ и представителей уязвимых к ВИЧ групп населения.</a:t>
            </a:r>
          </a:p>
          <a:p>
            <a:pPr eaLnBrk="1" fontAlgn="base" hangingPunct="1">
              <a:spcBef>
                <a:spcPts val="100"/>
              </a:spcBef>
              <a:spcAft>
                <a:spcPts val="100"/>
              </a:spcAft>
            </a:pPr>
            <a:r>
              <a:rPr lang="ru-RU" sz="1400" b="1" dirty="0">
                <a:solidFill>
                  <a:srgbClr val="000000"/>
                </a:solidFill>
              </a:rPr>
              <a:t>• Отрабатывается методология взаимодействия НКО с государственной системой здраво-охранения и социальной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41271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3CB35B-3049-4C30-9E27-64AB75D3CF22}" type="slidenum">
              <a:rPr lang="ru-RU" smtClean="0">
                <a:solidFill>
                  <a:srgbClr val="000000"/>
                </a:solidFill>
              </a:rPr>
              <a:pPr eaLnBrk="1" hangingPunct="1"/>
              <a:t>12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990000"/>
                </a:solidFill>
              </a:rPr>
              <a:t>Построение системы мониторинга для программы предупреждения распространения ВИЧ-инфекции:</a:t>
            </a:r>
            <a:br>
              <a:rPr lang="ru-RU" sz="2400" b="1" dirty="0" smtClean="0">
                <a:solidFill>
                  <a:srgbClr val="990000"/>
                </a:solidFill>
              </a:rPr>
            </a:br>
            <a:r>
              <a:rPr lang="ru-RU" sz="2400" b="1" dirty="0" smtClean="0">
                <a:solidFill>
                  <a:srgbClr val="990000"/>
                </a:solidFill>
              </a:rPr>
              <a:t>«перечень мероприятий»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89092" name="TextBox 2"/>
          <p:cNvSpPr txBox="1">
            <a:spLocks noChangeArrowheads="1"/>
          </p:cNvSpPr>
          <p:nvPr/>
        </p:nvSpPr>
        <p:spPr bwMode="auto">
          <a:xfrm>
            <a:off x="251520" y="1484784"/>
            <a:ext cx="86409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990000"/>
                </a:solidFill>
              </a:rPr>
              <a:t>Задача 1. </a:t>
            </a:r>
            <a:r>
              <a:rPr lang="ru-RU" sz="2000" b="1" dirty="0">
                <a:solidFill>
                  <a:srgbClr val="000000"/>
                </a:solidFill>
              </a:rPr>
              <a:t>Организация, методическое сопровождение, мониторинг и оценка работы по формированию ответственного отношения к лечению у ВИЧ-инфицированных.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79289"/>
              </p:ext>
            </p:extLst>
          </p:nvPr>
        </p:nvGraphicFramePr>
        <p:xfrm>
          <a:off x="755576" y="2708920"/>
          <a:ext cx="8044506" cy="25077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48272"/>
                <a:gridCol w="2914732"/>
                <a:gridCol w="2681502"/>
              </a:tblGrid>
              <a:tr h="49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Целевой показатель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1.1. Создание организационной базы для работы школы пациентов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1.1.3. Организация информационно-консультативной работы школ пациентов на базе отделений РКК, включая оборудование, подбор персонала</a:t>
                      </a:r>
                      <a:r>
                        <a:rPr lang="ru-RU" baseline="0" dirty="0" smtClean="0"/>
                        <a:t> и т.п.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Открыть не менее 20 школ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5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3CB35B-3049-4C30-9E27-64AB75D3CF22}" type="slidenum">
              <a:rPr lang="ru-RU" smtClean="0">
                <a:solidFill>
                  <a:srgbClr val="000000"/>
                </a:solidFill>
              </a:rPr>
              <a:pPr eaLnBrk="1" hangingPunct="1"/>
              <a:t>13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5888"/>
            <a:ext cx="8640960" cy="130175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990000"/>
                </a:solidFill>
              </a:rPr>
              <a:t>Построение системы мониторинга для программы предупреждения распространения ВИЧ-инфекции:</a:t>
            </a:r>
            <a:br>
              <a:rPr lang="ru-RU" sz="2400" b="1" dirty="0" smtClean="0">
                <a:solidFill>
                  <a:srgbClr val="990000"/>
                </a:solidFill>
              </a:rPr>
            </a:br>
            <a:r>
              <a:rPr lang="ru-RU" sz="2400" b="1" dirty="0" smtClean="0">
                <a:solidFill>
                  <a:srgbClr val="990000"/>
                </a:solidFill>
              </a:rPr>
              <a:t>«перечень мероприятий»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89092" name="TextBox 2"/>
          <p:cNvSpPr txBox="1">
            <a:spLocks noChangeArrowheads="1"/>
          </p:cNvSpPr>
          <p:nvPr/>
        </p:nvSpPr>
        <p:spPr bwMode="auto">
          <a:xfrm>
            <a:off x="251520" y="1196975"/>
            <a:ext cx="87129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990000"/>
                </a:solidFill>
                <a:latin typeface="Arial"/>
              </a:rPr>
              <a:t>Задача 2.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Организация и проведение мероприятий,  направленных на предупреждение распространения ВИЧ-инфекции среди наиболее уязвимых групп населения.</a:t>
            </a:r>
            <a:endParaRPr lang="ru-RU" sz="2000" b="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195264"/>
              </p:ext>
            </p:extLst>
          </p:nvPr>
        </p:nvGraphicFramePr>
        <p:xfrm>
          <a:off x="683569" y="2348880"/>
          <a:ext cx="8044506" cy="37574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76263"/>
                <a:gridCol w="2986741"/>
                <a:gridCol w="2681502"/>
              </a:tblGrid>
              <a:tr h="49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Целевой показатель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2.2. Расширения доступа граждан, уязвимых к ВИЧ-инфекции к медико-социальным услугам, тестированию на ВИЧ и создание условий для сохранения здоровья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2.2.2. Осуществление мероприятий медико-социального сопровождения граждан, уязвимых к ВИЧ-инфекции, для получения ими услуг комплексной реабилитационной помощи</a:t>
                      </a:r>
                      <a:r>
                        <a:rPr lang="ru-RU" sz="1600" b="1" baseline="0" dirty="0" smtClean="0"/>
                        <a:t> и доступа к тестированию на ВИЧ-инфекцию в профильных учреждениях здравоохранения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Осуществить 5000 мероприятий.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5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3CB35B-3049-4C30-9E27-64AB75D3CF22}" type="slidenum">
              <a:rPr lang="ru-RU" smtClean="0">
                <a:solidFill>
                  <a:srgbClr val="000000"/>
                </a:solidFill>
              </a:rPr>
              <a:pPr eaLnBrk="1" hangingPunct="1"/>
              <a:t>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990000"/>
                </a:solidFill>
              </a:rPr>
              <a:t>Построение системы мониторинга для программы предупреждения распространения ВИЧ-инфекции:</a:t>
            </a:r>
            <a:br>
              <a:rPr lang="ru-RU" sz="2400" b="1" dirty="0" smtClean="0">
                <a:solidFill>
                  <a:srgbClr val="990000"/>
                </a:solidFill>
              </a:rPr>
            </a:br>
            <a:r>
              <a:rPr lang="ru-RU" sz="2400" b="1" dirty="0" smtClean="0">
                <a:solidFill>
                  <a:srgbClr val="990000"/>
                </a:solidFill>
              </a:rPr>
              <a:t>«перечень мероприятий»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89092" name="TextBox 2"/>
          <p:cNvSpPr txBox="1">
            <a:spLocks noChangeArrowheads="1"/>
          </p:cNvSpPr>
          <p:nvPr/>
        </p:nvSpPr>
        <p:spPr bwMode="auto">
          <a:xfrm>
            <a:off x="251520" y="1484784"/>
            <a:ext cx="86409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990000"/>
                </a:solidFill>
              </a:rPr>
              <a:t>Задача 3. </a:t>
            </a:r>
            <a:r>
              <a:rPr lang="ru-RU" sz="2000" b="1" dirty="0" smtClean="0"/>
              <a:t>Развитие услуг по уходу, лечению и социальной поддержке лиц, живущих с ВИЧ-инфекцией (формирование ответственного отношения к лечению у ВИЧ-инфицированных). </a:t>
            </a:r>
            <a:endParaRPr lang="ru-RU" sz="20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997558"/>
              </p:ext>
            </p:extLst>
          </p:nvPr>
        </p:nvGraphicFramePr>
        <p:xfrm>
          <a:off x="755576" y="2708920"/>
          <a:ext cx="8044506" cy="36050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6224"/>
                <a:gridCol w="3346780"/>
                <a:gridCol w="2681502"/>
              </a:tblGrid>
              <a:tr h="49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Целевой показатель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3.1. Формирование и развитие у ЛЖВ навыков управления болезнью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3.1.1. Организация и проведение групповых занятий, направленных на повышение приверженности к антиретровирусной терапии, диспансеризации и лечению по программе, согласованной с Федеральным центром СПИД на базе отделений РКК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Провести не менее 400 занятий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9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4992FE-C984-4370-A6B4-B4CF43DBD773}" type="slidenum">
              <a:rPr lang="ru-RU" smtClean="0">
                <a:solidFill>
                  <a:srgbClr val="000000"/>
                </a:solidFill>
              </a:rPr>
              <a:pPr eaLnBrk="1" hangingPunct="1"/>
              <a:t>15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80864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</a:rPr>
              <a:t>Построение системы мониторинга для программы </a:t>
            </a:r>
            <a:r>
              <a:rPr lang="ru-RU" sz="2400" dirty="0" smtClean="0">
                <a:solidFill>
                  <a:srgbClr val="990000"/>
                </a:solidFill>
              </a:rPr>
              <a:t>:</a:t>
            </a:r>
            <a:r>
              <a:rPr lang="ru-RU" sz="2400" dirty="0" smtClean="0">
                <a:solidFill>
                  <a:srgbClr val="990000"/>
                </a:solidFill>
              </a:rPr>
              <a:t/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990000"/>
                </a:solidFill>
              </a:rPr>
              <a:t>НАЗВАНИЕ ИНДИКАТОРОВ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216965"/>
              </p:ext>
            </p:extLst>
          </p:nvPr>
        </p:nvGraphicFramePr>
        <p:xfrm>
          <a:off x="251520" y="1397000"/>
          <a:ext cx="8712968" cy="4304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73585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Результаты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Мероприятия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Индикаторы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Целевой показатель</a:t>
                      </a:r>
                      <a:endParaRPr lang="ru-RU" b="1" dirty="0"/>
                    </a:p>
                  </a:txBody>
                  <a:tcPr/>
                </a:tc>
              </a:tr>
              <a:tr h="1136203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1.1. Создание организационной базы для работы школы пациентов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1.1.3. Организация информационно-консультативной работы школ пациентов на базе отделений РКК, включая оборудование, подбор персонала</a:t>
                      </a:r>
                      <a:r>
                        <a:rPr lang="ru-RU" baseline="0" dirty="0" smtClean="0"/>
                        <a:t> и т.п.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1.1.3.а.</a:t>
                      </a:r>
                      <a:r>
                        <a:rPr lang="ru-RU" baseline="0" dirty="0" smtClean="0"/>
                        <a:t> Степень готовности МТБ Школы.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Открыть не менее 20 школ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71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1.1.3.б. Степень укомплектованности персоналом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06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1.1.3.в.</a:t>
                      </a:r>
                      <a:r>
                        <a:rPr lang="ru-RU" baseline="0" dirty="0" smtClean="0"/>
                        <a:t> Доля сотрудников ШП, прошедших обучение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1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5E72AC-34DD-4CAC-809F-430608B48C9E}" type="slidenum">
              <a:rPr lang="ru-RU" smtClean="0">
                <a:solidFill>
                  <a:srgbClr val="000000"/>
                </a:solidFill>
              </a:rPr>
              <a:pPr eaLnBrk="1" hangingPunct="1"/>
              <a:t>16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856984" cy="100965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</a:rPr>
              <a:t>Построение системы </a:t>
            </a:r>
            <a:r>
              <a:rPr lang="ru-RU" sz="2400" dirty="0" smtClean="0">
                <a:solidFill>
                  <a:srgbClr val="990000"/>
                </a:solidFill>
              </a:rPr>
              <a:t>мониторинга:</a:t>
            </a:r>
            <a:r>
              <a:rPr lang="ru-RU" sz="2400" dirty="0" smtClean="0">
                <a:solidFill>
                  <a:srgbClr val="990000"/>
                </a:solidFill>
              </a:rPr>
              <a:t/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990000"/>
                </a:solidFill>
              </a:rPr>
              <a:t>НАЗВАНИЕ ИНДИКАТОРОВ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460633"/>
              </p:ext>
            </p:extLst>
          </p:nvPr>
        </p:nvGraphicFramePr>
        <p:xfrm>
          <a:off x="251520" y="1124745"/>
          <a:ext cx="8640960" cy="5434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Результаты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Мероприятия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Индикаторы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Целевой показатель</a:t>
                      </a:r>
                      <a:endParaRPr lang="ru-RU" b="1" dirty="0"/>
                    </a:p>
                  </a:txBody>
                  <a:tcPr/>
                </a:tc>
              </a:tr>
              <a:tr h="1036915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2.2. Расширения доступа граждан, уязвимых к ВИЧ-инфекции к медико-социальным услугам, тестированию на ВИЧ и создание условий для сохранения здоровья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2.2.2. Осуществление мероприятий медико-социального сопровождения граждан, уязвимых к ВИЧ-инфекции, для получения ими услуг комплексной реабилитационной помощи и доступа к тестированию на ВИЧ-инфекцию в профильных учреждениях здравоохранения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2.2.2.а. Число мероприятий по выдаче направлений в учреждения здравоохранения гражданам, уязвимым к ВИЧ-инфекции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Осуществить 5000 мероприятий.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369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2.2.2.б. Число</a:t>
                      </a:r>
                      <a:r>
                        <a:rPr lang="ru-RU" baseline="0" dirty="0" smtClean="0"/>
                        <a:t> мероприятий по сопровождению…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69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2.2.2.в. Результативность направления без…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6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756181-0C12-4A15-876C-BBBACE09E974}" type="slidenum">
              <a:rPr lang="ru-RU" smtClean="0">
                <a:solidFill>
                  <a:srgbClr val="000000"/>
                </a:solidFill>
              </a:rPr>
              <a:pPr eaLnBrk="1" hangingPunct="1"/>
              <a:t>17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832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</a:rPr>
              <a:t>Построение системы </a:t>
            </a:r>
            <a:r>
              <a:rPr lang="ru-RU" sz="2400" dirty="0" smtClean="0">
                <a:solidFill>
                  <a:srgbClr val="990000"/>
                </a:solidFill>
              </a:rPr>
              <a:t>мониторинга :</a:t>
            </a:r>
            <a:r>
              <a:rPr lang="ru-RU" sz="2400" dirty="0" smtClean="0">
                <a:solidFill>
                  <a:srgbClr val="990000"/>
                </a:solidFill>
              </a:rPr>
              <a:t/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990000"/>
                </a:solidFill>
              </a:rPr>
              <a:t>НАЗВАНИЕ </a:t>
            </a:r>
            <a:r>
              <a:rPr lang="ru-RU" sz="2400" dirty="0" smtClean="0">
                <a:solidFill>
                  <a:srgbClr val="990000"/>
                </a:solidFill>
              </a:rPr>
              <a:t>ИНДИКАТОРОВ</a:t>
            </a:r>
            <a:endParaRPr lang="ru-RU" sz="2400" b="1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043863"/>
              </p:ext>
            </p:extLst>
          </p:nvPr>
        </p:nvGraphicFramePr>
        <p:xfrm>
          <a:off x="179512" y="1052736"/>
          <a:ext cx="8784976" cy="5402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Результаты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Мероприятия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Индикаторы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Целевой показатель</a:t>
                      </a:r>
                      <a:endParaRPr lang="ru-RU" b="1" dirty="0"/>
                    </a:p>
                  </a:txBody>
                  <a:tcPr/>
                </a:tc>
              </a:tr>
              <a:tr h="2304256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3.1. Формирование и развитие у ЛЖВ навыков управления болезнью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3.1.1. Организация и проведение групповых занятий, направленных на повышение приверженности к антиретровирусной терапии, диспансеризации и лечению по программе, согласованной с Федеральным центром СПИД на базе отделений РКК.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3.1.1.а. Число проведённых групповых занятий для ЛЖВ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Провести не менее 400 занятий</a:t>
                      </a:r>
                      <a:endParaRPr lang="ru-RU" dirty="0"/>
                    </a:p>
                  </a:txBody>
                  <a:tcPr/>
                </a:tc>
              </a:tr>
              <a:tr h="12175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3.1.1.б. Число клиентов ШП, прошедших</a:t>
                      </a:r>
                      <a:r>
                        <a:rPr lang="ru-RU" baseline="0" dirty="0" smtClean="0"/>
                        <a:t> полный цикл групповых занятий.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6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E7B6C-37FC-4007-913F-8D4B458C1467}" type="slidenum">
              <a:rPr lang="ru-RU" smtClean="0">
                <a:solidFill>
                  <a:srgbClr val="000000"/>
                </a:solidFill>
              </a:rPr>
              <a:pPr eaLnBrk="1" hangingPunct="1"/>
              <a:t>18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439863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</a:rPr>
              <a:t>Построение системы </a:t>
            </a:r>
            <a:r>
              <a:rPr lang="ru-RU" sz="2400" dirty="0" smtClean="0">
                <a:solidFill>
                  <a:srgbClr val="990000"/>
                </a:solidFill>
              </a:rPr>
              <a:t>мониторинга:</a:t>
            </a:r>
            <a:r>
              <a:rPr lang="ru-RU" sz="2400" dirty="0" smtClean="0">
                <a:solidFill>
                  <a:srgbClr val="990000"/>
                </a:solidFill>
              </a:rPr>
              <a:t/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990000"/>
                </a:solidFill>
              </a:rPr>
              <a:t>ПОЛНОЕ ОПИСАНИЕ </a:t>
            </a:r>
            <a:r>
              <a:rPr lang="ru-RU" sz="2400" dirty="0" smtClean="0">
                <a:solidFill>
                  <a:srgbClr val="990000"/>
                </a:solidFill>
              </a:rPr>
              <a:t>ИНДИКАТОРОВ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graphicFrame>
        <p:nvGraphicFramePr>
          <p:cNvPr id="9421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707082"/>
              </p:ext>
            </p:extLst>
          </p:nvPr>
        </p:nvGraphicFramePr>
        <p:xfrm>
          <a:off x="611560" y="1628800"/>
          <a:ext cx="11431587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Документ" r:id="rId3" imgW="6065191" imgH="2253949" progId="Word.Document.12">
                  <p:embed/>
                </p:oleObj>
              </mc:Choice>
              <mc:Fallback>
                <p:oleObj name="Документ" r:id="rId3" imgW="6065191" imgH="225394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628800"/>
                        <a:ext cx="11431587" cy="424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74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E7B6C-37FC-4007-913F-8D4B458C1467}" type="slidenum">
              <a:rPr lang="ru-RU" smtClean="0">
                <a:solidFill>
                  <a:srgbClr val="000000"/>
                </a:solidFill>
              </a:rPr>
              <a:pPr eaLnBrk="1" hangingPunct="1"/>
              <a:t>19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439863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</a:rPr>
              <a:t>Построение системы </a:t>
            </a:r>
            <a:r>
              <a:rPr lang="ru-RU" sz="2400" dirty="0" smtClean="0">
                <a:solidFill>
                  <a:srgbClr val="990000"/>
                </a:solidFill>
              </a:rPr>
              <a:t>мониторинга:</a:t>
            </a:r>
            <a:r>
              <a:rPr lang="ru-RU" sz="2400" dirty="0" smtClean="0">
                <a:solidFill>
                  <a:srgbClr val="990000"/>
                </a:solidFill>
              </a:rPr>
              <a:t/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990000"/>
                </a:solidFill>
              </a:rPr>
              <a:t>ПОЛНОЕ ОПИСАНИЕ </a:t>
            </a:r>
            <a:r>
              <a:rPr lang="ru-RU" sz="2400" dirty="0" smtClean="0">
                <a:solidFill>
                  <a:srgbClr val="990000"/>
                </a:solidFill>
              </a:rPr>
              <a:t>ИНДИКАТОРОВ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65750"/>
              </p:ext>
            </p:extLst>
          </p:nvPr>
        </p:nvGraphicFramePr>
        <p:xfrm>
          <a:off x="611560" y="1412776"/>
          <a:ext cx="8136904" cy="4824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8552"/>
                <a:gridCol w="3168352"/>
              </a:tblGrid>
              <a:tr h="420276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Мероприятие</a:t>
                      </a:r>
                      <a:endParaRPr lang="ru-RU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276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Название индикатора </a:t>
                      </a:r>
                      <a:endParaRPr lang="ru-RU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276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38475" algn="l"/>
                        </a:tabLst>
                      </a:pPr>
                      <a:r>
                        <a:rPr lang="ru-RU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Определение индикатора</a:t>
                      </a:r>
                      <a:endParaRPr lang="ru-RU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276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Целевое значение индикатора</a:t>
                      </a:r>
                      <a:endParaRPr lang="ru-RU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778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Плановый срок достижения </a:t>
                      </a:r>
                      <a:r>
                        <a:rPr lang="ru-RU" sz="18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целевого</a:t>
                      </a:r>
                      <a:r>
                        <a:rPr lang="ru-RU" sz="1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значения </a:t>
                      </a:r>
                      <a:r>
                        <a:rPr lang="ru-RU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индикатора </a:t>
                      </a:r>
                      <a:endParaRPr lang="ru-RU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276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Период использования индикатора</a:t>
                      </a:r>
                      <a:endParaRPr lang="ru-RU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276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Частота измерения</a:t>
                      </a:r>
                      <a:endParaRPr lang="ru-RU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276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Источник информации</a:t>
                      </a:r>
                      <a:endParaRPr lang="ru-RU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0276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Метод сбора данных</a:t>
                      </a:r>
                      <a:endParaRPr lang="ru-RU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0276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Ответственный(е) за сбор данных</a:t>
                      </a:r>
                      <a:endParaRPr lang="ru-RU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0276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Примечания</a:t>
                      </a:r>
                      <a:endParaRPr lang="ru-RU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0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BEBADE-9888-45E3-9EB7-7814A1BF309E}" type="slidenum">
              <a:rPr lang="ru-RU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196975"/>
            <a:ext cx="7786687" cy="492918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dirty="0" smtClean="0"/>
              <a:t>Балакирев Владимир</a:t>
            </a:r>
            <a:endParaRPr lang="en-US" dirty="0" smtClean="0"/>
          </a:p>
          <a:p>
            <a:pPr marL="0" indent="0" algn="ctr" eaLnBrk="1" hangingPunct="1">
              <a:buFontTx/>
              <a:buNone/>
            </a:pPr>
            <a:endParaRPr lang="ru-RU" dirty="0" smtClean="0"/>
          </a:p>
          <a:p>
            <a:pPr marL="0" indent="0" algn="ctr" eaLnBrk="1" hangingPunct="1">
              <a:buFontTx/>
              <a:buNone/>
            </a:pPr>
            <a:r>
              <a:rPr lang="ru-RU" sz="2400" dirty="0" smtClean="0"/>
              <a:t>Почта: </a:t>
            </a:r>
            <a:r>
              <a:rPr lang="en-US" sz="2400" dirty="0" smtClean="0">
                <a:hlinkClick r:id="rId2"/>
              </a:rPr>
              <a:t>vladimir@processconsulting.ru</a:t>
            </a:r>
            <a:r>
              <a:rPr lang="en-US" sz="2400" dirty="0" smtClean="0"/>
              <a:t> </a:t>
            </a:r>
          </a:p>
          <a:p>
            <a:pPr marL="0" indent="0" algn="ctr" eaLnBrk="1" hangingPunct="1">
              <a:buFontTx/>
              <a:buNone/>
            </a:pPr>
            <a:r>
              <a:rPr lang="ru-RU" sz="2400" dirty="0" smtClean="0"/>
              <a:t>Сайт: </a:t>
            </a:r>
            <a:r>
              <a:rPr lang="en-US" sz="2400" dirty="0" smtClean="0">
                <a:hlinkClick r:id="rId3"/>
              </a:rPr>
              <a:t>www.processconsulting.ru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727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FA4E9E-7D86-44CF-83B1-341CEF12EA9A}" type="slidenum">
              <a:rPr lang="ru-RU" smtClean="0">
                <a:solidFill>
                  <a:srgbClr val="000000"/>
                </a:solidFill>
              </a:rPr>
              <a:pPr eaLnBrk="1" hangingPunct="1"/>
              <a:t>20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458556"/>
              </p:ext>
            </p:extLst>
          </p:nvPr>
        </p:nvGraphicFramePr>
        <p:xfrm>
          <a:off x="179512" y="332651"/>
          <a:ext cx="8712968" cy="6551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7200800"/>
              </a:tblGrid>
              <a:tr h="549880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Мероприятие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1.1.3. Организация информационно-консультативной работы «школ пациентов» на базе отделений РКК, включая оборудование помещений, подбор штата сотрудников и т.д.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045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Название индикатора 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1.1.3.а. Степень готовности материально-технической базы ШП.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229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38475" algn="l"/>
                        </a:tabLs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Определение индикатора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Доля компонентов материально-технического обеспечения, имеющихся в распоряжении ШП, от общего числа компонентов, входящих в список рекомендованных для оснащения ШП. 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213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Целевое значение </a:t>
                      </a:r>
                      <a:r>
                        <a:rPr lang="ru-RU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индикатора (ЦЗИ)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100%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024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План. </a:t>
                      </a: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срок достижения </a:t>
                      </a:r>
                      <a:r>
                        <a:rPr lang="ru-RU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(ЦЗИ) 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30 июня 2010 года 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880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Период использования индикатора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На протяжении всего срока действия Программы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029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Частота измерения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 раз в месяц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Источник информации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Руководитель ШП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880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Метод сбора данных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Сопоставление имеющегося материально-технического обеспечения с рекомендованным и регистрация результатов сопоставления в соответствующей форме. 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592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Ответственный(е) за сбор данных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Руководитель ШП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880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Примечания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Перечень рекомендованного материально-технического обеспечения (прилагается) включает 30 позиций. Доля компонентов материально-технического обеспечения, имеющихся в распоряжении ШП, считается по отношению к общему числу. В список имеющихся помещений можно включать помещения местных </a:t>
                      </a:r>
                      <a:r>
                        <a:rPr lang="ru-RU" sz="15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партнерских</a:t>
                      </a: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организаций, которые используются для работы ШП.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6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FA4E9E-7D86-44CF-83B1-341CEF12EA9A}" type="slidenum">
              <a:rPr lang="ru-RU" smtClean="0">
                <a:solidFill>
                  <a:srgbClr val="000000"/>
                </a:solidFill>
              </a:rPr>
              <a:pPr eaLnBrk="1" hangingPunct="1"/>
              <a:t>21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69033"/>
              </p:ext>
            </p:extLst>
          </p:nvPr>
        </p:nvGraphicFramePr>
        <p:xfrm>
          <a:off x="251520" y="116632"/>
          <a:ext cx="8712968" cy="66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7200800"/>
              </a:tblGrid>
              <a:tr h="549880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Мероприятие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2.2.2. Осуществление мероприятий медико-социального сопровождения граждан, уязвимых к ВИЧ-инфекции, для получения ими медицинских услуг, комплексной реабилитационной помощи и доступа к тестированию на ВИЧ-инфекцию в профильных учреждениях здравоохранения.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045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Название индикатора 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2.2.2.а. Число мероприятий по выдаче направлений в учреждения  здравоохранения гражданам, уязвимым к ВИЧ-инфекции.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229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38475" algn="l"/>
                        </a:tabLs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Определение индикатора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Мероприятие по выдаче направления в учреждение  здравоохранения – это выдача специалистом ШП одного направления на лабораторное тестирование или к специалисту учреждения </a:t>
                      </a:r>
                      <a:r>
                        <a:rPr lang="ru-RU" sz="15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здравоохранения. </a:t>
                      </a:r>
                      <a:r>
                        <a:rPr lang="ru-RU" sz="15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Число </a:t>
                      </a:r>
                      <a:r>
                        <a:rPr lang="ru-RU" sz="15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мероприятий по выдаче направлений в учреждения  здравоохранения гражданам, уязвимым к ВИЧ-инфекции</a:t>
                      </a: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- общее число таких мероприятий, </a:t>
                      </a:r>
                      <a:r>
                        <a:rPr lang="ru-RU" sz="15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осуществлённых </a:t>
                      </a: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в отношении клиентов ШП, зарегистрированных со статусом не-ЛЖВ.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213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Целевое значение </a:t>
                      </a:r>
                      <a:r>
                        <a:rPr lang="ru-RU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индикатора (ЦЗИ)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5000 мероприятий (в сумме с индикатором 2.2.2.б)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368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План. </a:t>
                      </a: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срок достижения </a:t>
                      </a:r>
                      <a:r>
                        <a:rPr lang="ru-RU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(ЦЗИ) 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30 сентября 2010 года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368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Период </a:t>
                      </a:r>
                      <a:r>
                        <a:rPr lang="ru-RU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использования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С момента открытия ШП до окончания программы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029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Частота измерения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Раз в месяц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632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Источник информации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Журнал регистрации услуг*.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9648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Метод сбора данных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Подсчет</a:t>
                      </a: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числа зарегистрированных направлений в учреждения здравоохранения*. 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320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Ответственный(е) за сбор данных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Координатор школы пациентов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880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Примечания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*В Журнале регистрации услуг факт осуществления мероприятия по выдаче направления регистрируется </a:t>
                      </a:r>
                      <a:r>
                        <a:rPr lang="ru-RU" sz="15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путем</a:t>
                      </a: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внесения информации о выданном направлении (вида направления и его номера).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1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FA4E9E-7D86-44CF-83B1-341CEF12EA9A}" type="slidenum">
              <a:rPr lang="ru-RU" smtClean="0">
                <a:solidFill>
                  <a:srgbClr val="000000"/>
                </a:solidFill>
              </a:rPr>
              <a:pPr eaLnBrk="1" hangingPunct="1"/>
              <a:t>22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237952"/>
              </p:ext>
            </p:extLst>
          </p:nvPr>
        </p:nvGraphicFramePr>
        <p:xfrm>
          <a:off x="251520" y="836712"/>
          <a:ext cx="8712968" cy="5386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7200800"/>
              </a:tblGrid>
              <a:tr h="549880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Мероприятие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3.1.1. Организация и проведение групповых занятий, направленных на повышение приверженности к антиретровирусной терапии (АРВТ), диспансеризации и лечению, по программе, согласованной с Федеральным центром СПИД, на базе центров СПИД/ ЛПУ/ отделений РКК.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045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Название индикатора 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3.1.1.а. Число </a:t>
                      </a:r>
                      <a:r>
                        <a:rPr lang="ru-RU" sz="15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проведённых </a:t>
                      </a:r>
                      <a:r>
                        <a:rPr lang="ru-RU" sz="15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групповых занятий для ЛЖВ.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229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38475" algn="l"/>
                        </a:tabLs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Определение индикатора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Занятие считается </a:t>
                      </a:r>
                      <a:r>
                        <a:rPr lang="ru-RU" sz="15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проведённым, </a:t>
                      </a: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если в нем приняли участие не менее 5 человек.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213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Целевое значение </a:t>
                      </a:r>
                      <a:r>
                        <a:rPr lang="ru-RU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индикатора (ЦЗИ)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400 занятий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368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План. </a:t>
                      </a: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срок достижения </a:t>
                      </a:r>
                      <a:r>
                        <a:rPr lang="ru-RU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(ЦЗИ) 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30 сентября 2010 года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368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Период </a:t>
                      </a:r>
                      <a:r>
                        <a:rPr lang="ru-RU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использования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С момента открытия ШП до окончания программы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029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Частота измерения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Раз в месяц 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632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Источник информации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Журнал регистрации услуг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9648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Метод сбора данных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Подсчет</a:t>
                      </a: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общего числа </a:t>
                      </a:r>
                      <a:r>
                        <a:rPr lang="ru-RU" sz="15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проведенных</a:t>
                      </a: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групповых занятий.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320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Ответственный(е) за сбор данных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Координатор школы пациентов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880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Примечания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0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FA4E9E-7D86-44CF-83B1-341CEF12EA9A}" type="slidenum">
              <a:rPr lang="ru-RU" smtClean="0">
                <a:solidFill>
                  <a:srgbClr val="000000"/>
                </a:solidFill>
              </a:rPr>
              <a:pPr eaLnBrk="1" hangingPunct="1"/>
              <a:t>23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359821"/>
              </p:ext>
            </p:extLst>
          </p:nvPr>
        </p:nvGraphicFramePr>
        <p:xfrm>
          <a:off x="251520" y="188640"/>
          <a:ext cx="8712968" cy="63074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7200800"/>
              </a:tblGrid>
              <a:tr h="549880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Мероприятие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3.1.1. Организация и проведение групповых занятий, направленных на повышение приверженности к антиретровирусной терапии (АРВТ), диспансеризации и лечению, по программе, согласованной с Федеральным центром СПИД, на базе центров СПИД/ ЛПУ/ отделений РКК.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045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Название индикатора 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3.1.1.б. Число клиентов ШП, прошедших полный курс групповых занятий.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229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38475" algn="l"/>
                        </a:tabLs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Определение индикатора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Клиент ШП считается прошедшим полный курс групповых занятий, если он посетил все 4 занятия. Клиент</a:t>
                      </a:r>
                      <a:r>
                        <a:rPr lang="ru-RU" sz="15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может посетить их в любой последовательности.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Число клиентов ШП, прошедших полный курс групповых занятий, – число клиентов, которые завершили курс из </a:t>
                      </a:r>
                      <a:r>
                        <a:rPr lang="ru-RU" sz="15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четырех</a:t>
                      </a: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занятий.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213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Целевое значение </a:t>
                      </a:r>
                      <a:r>
                        <a:rPr lang="ru-RU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индикатора (ЦЗИ)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500 человек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368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План. </a:t>
                      </a: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срок достижения </a:t>
                      </a:r>
                      <a:r>
                        <a:rPr lang="ru-RU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(ЦЗИ) 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30 сентября 2010 года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368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Период </a:t>
                      </a:r>
                      <a:r>
                        <a:rPr lang="ru-RU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использования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С момента открытия ШП до окончания программы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029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Частота измерения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Раз в месяц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632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Источник информации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Ведомости групповых занятий, сданные ведущими групповых занятий ассистенту ШП.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9648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Метод сбора данных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Подсчёт </a:t>
                      </a: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числа участников групповых занятий, которые посетили все 4 занятия курса.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320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Ответственный(е) за сбор данных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Arial"/>
                          <a:ea typeface="Times New Roman"/>
                          <a:cs typeface="Arial"/>
                        </a:rPr>
                        <a:t>Координатор школы пациентов</a:t>
                      </a:r>
                      <a:endParaRPr lang="ru-RU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880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Примечания</a:t>
                      </a:r>
                      <a:endParaRPr lang="ru-RU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ru-RU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8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FA7E28-1D1F-4101-AB92-2512D0A37D52}" type="slidenum">
              <a:rPr lang="ru-RU" smtClean="0">
                <a:solidFill>
                  <a:srgbClr val="000000"/>
                </a:solidFill>
              </a:rPr>
              <a:pPr eaLnBrk="1" hangingPunct="1"/>
              <a:t>24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1"/>
            <a:ext cx="8229600" cy="864393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</a:rPr>
              <a:t>Построение системы </a:t>
            </a:r>
            <a:r>
              <a:rPr lang="ru-RU" sz="2400" dirty="0" smtClean="0">
                <a:solidFill>
                  <a:srgbClr val="990000"/>
                </a:solidFill>
              </a:rPr>
              <a:t>мониторинга:</a:t>
            </a:r>
            <a:r>
              <a:rPr lang="ru-RU" sz="2400" dirty="0" smtClean="0">
                <a:solidFill>
                  <a:srgbClr val="990000"/>
                </a:solidFill>
              </a:rPr>
              <a:t/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990000"/>
                </a:solidFill>
              </a:rPr>
              <a:t>РАСПРОСТРАНЕНИЕ ИНФОРМАЦИИ</a:t>
            </a:r>
            <a:endParaRPr lang="ru-RU" sz="24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7504" y="1268760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Отслеживать каждого пациента   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r>
              <a:rPr lang="ru-RU" sz="2000" b="1" dirty="0" smtClean="0"/>
              <a:t>   Фиксировать все услуги</a:t>
            </a:r>
          </a:p>
          <a:p>
            <a:pPr algn="ctr"/>
            <a:r>
              <a:rPr lang="ru-RU" sz="2000" b="1" dirty="0" smtClean="0"/>
              <a:t>База данных клиентов   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r>
              <a:rPr lang="ru-RU" sz="2000" b="1" dirty="0" smtClean="0"/>
              <a:t>   База данных оказанных услуг</a:t>
            </a:r>
          </a:p>
        </p:txBody>
      </p:sp>
      <p:sp>
        <p:nvSpPr>
          <p:cNvPr id="4" name="Овал 3"/>
          <p:cNvSpPr/>
          <p:nvPr/>
        </p:nvSpPr>
        <p:spPr>
          <a:xfrm>
            <a:off x="107504" y="3618385"/>
            <a:ext cx="2088232" cy="117876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Первичный приём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59197010"/>
              </p:ext>
            </p:extLst>
          </p:nvPr>
        </p:nvGraphicFramePr>
        <p:xfrm>
          <a:off x="467544" y="219845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Умножение 5"/>
          <p:cNvSpPr/>
          <p:nvPr/>
        </p:nvSpPr>
        <p:spPr>
          <a:xfrm>
            <a:off x="4788024" y="3769297"/>
            <a:ext cx="1008112" cy="864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52120" y="3799588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50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444208" y="3960712"/>
            <a:ext cx="648072" cy="447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5" name="Picture 3" descr="C:\Users\Asus\AppData\Local\Microsoft\Windows\Temporary Internet Files\Content.IE5\MVP2L9IY\MC90029558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82" y="2931854"/>
            <a:ext cx="1857469" cy="250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52320" y="5436761"/>
            <a:ext cx="1604731" cy="36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РКК, Москва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48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Региональная ШП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FA7E28-1D1F-4101-AB92-2512D0A37D52}" type="slidenum">
              <a:rPr lang="ru-RU" smtClean="0">
                <a:solidFill>
                  <a:srgbClr val="000000"/>
                </a:solidFill>
              </a:rPr>
              <a:pPr eaLnBrk="1" hangingPunct="1"/>
              <a:t>25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1"/>
            <a:ext cx="8229600" cy="864393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</a:rPr>
              <a:t>Построение системы </a:t>
            </a:r>
            <a:r>
              <a:rPr lang="ru-RU" sz="2400" dirty="0" smtClean="0">
                <a:solidFill>
                  <a:srgbClr val="990000"/>
                </a:solidFill>
              </a:rPr>
              <a:t>мониторинга:</a:t>
            </a:r>
            <a:r>
              <a:rPr lang="ru-RU" sz="2400" dirty="0" smtClean="0">
                <a:solidFill>
                  <a:srgbClr val="990000"/>
                </a:solidFill>
              </a:rPr>
              <a:t/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990000"/>
                </a:solidFill>
              </a:rPr>
              <a:t>ИНСТРУМЕНТЫ</a:t>
            </a:r>
            <a:endParaRPr lang="ru-RU" sz="2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68313" y="1239838"/>
            <a:ext cx="8280400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990000"/>
                </a:solidFill>
              </a:rPr>
              <a:t>Документы первичной регистрации услуг ШП: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</a:rPr>
              <a:t>Бланк – информация об оказании услуги и направлении клиентов ШП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</a:rPr>
              <a:t>Журнал посещения групповых занятий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000000"/>
                </a:solidFill>
              </a:rPr>
              <a:t>Данные переносятся в (по мере совершения действий) 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990000"/>
                </a:solidFill>
              </a:rPr>
              <a:t>Документы фиксации  первичной информации: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ru-RU" dirty="0">
                <a:solidFill>
                  <a:srgbClr val="000000"/>
                </a:solidFill>
              </a:rPr>
              <a:t>Журнал регистрации клиентов и услуг ШП.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000000"/>
                </a:solidFill>
              </a:rPr>
              <a:t>Данные переносятся (ежемесячно) 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990000"/>
                </a:solidFill>
              </a:rPr>
              <a:t>в Документы, аккумулирующие значения всех индикаторов на уровне отдельной ШП: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ru-RU" dirty="0">
                <a:solidFill>
                  <a:srgbClr val="000000"/>
                </a:solidFill>
              </a:rPr>
              <a:t>Мониторинговый отчёт ШП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ru-RU" dirty="0">
                <a:solidFill>
                  <a:srgbClr val="000000"/>
                </a:solidFill>
              </a:rPr>
              <a:t>Комментарии к мониторинговому отчёту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000000"/>
                </a:solidFill>
              </a:rPr>
              <a:t>Данные передаются в Руководство РКК, которое </a:t>
            </a:r>
            <a:r>
              <a:rPr lang="ru-RU" b="1" i="1" dirty="0" err="1">
                <a:solidFill>
                  <a:srgbClr val="000000"/>
                </a:solidFill>
              </a:rPr>
              <a:t>создает</a:t>
            </a:r>
            <a:r>
              <a:rPr lang="ru-RU" b="1" i="1" dirty="0">
                <a:solidFill>
                  <a:srgbClr val="000000"/>
                </a:solidFill>
              </a:rPr>
              <a:t>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ru-RU" dirty="0">
                <a:solidFill>
                  <a:srgbClr val="000000"/>
                </a:solidFill>
              </a:rPr>
              <a:t>Сводный </a:t>
            </a:r>
            <a:r>
              <a:rPr lang="ru-RU" dirty="0" smtClean="0">
                <a:solidFill>
                  <a:srgbClr val="000000"/>
                </a:solidFill>
              </a:rPr>
              <a:t>отчёт </a:t>
            </a:r>
            <a:r>
              <a:rPr lang="ru-RU" dirty="0">
                <a:solidFill>
                  <a:srgbClr val="000000"/>
                </a:solidFill>
              </a:rPr>
              <a:t>о работе ШП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ru-RU" dirty="0">
                <a:solidFill>
                  <a:srgbClr val="000000"/>
                </a:solidFill>
              </a:rPr>
              <a:t>Сводные комментарии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000000"/>
                </a:solidFill>
              </a:rPr>
              <a:t>Передаётся 1 раз в квартал в </a:t>
            </a:r>
            <a:r>
              <a:rPr lang="ru-RU" b="1" i="1" dirty="0" err="1">
                <a:solidFill>
                  <a:srgbClr val="000000"/>
                </a:solidFill>
              </a:rPr>
              <a:t>Роспотребнадзор</a:t>
            </a:r>
            <a:r>
              <a:rPr lang="ru-RU" b="1" i="1" dirty="0">
                <a:solidFill>
                  <a:srgbClr val="000000"/>
                </a:solidFill>
              </a:rPr>
              <a:t> и Министерство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Финальный </a:t>
            </a:r>
            <a:r>
              <a:rPr lang="ru-RU" dirty="0" smtClean="0">
                <a:solidFill>
                  <a:srgbClr val="000000"/>
                </a:solidFill>
              </a:rPr>
              <a:t>отчёт </a:t>
            </a:r>
            <a:r>
              <a:rPr lang="ru-RU" dirty="0">
                <a:solidFill>
                  <a:srgbClr val="000000"/>
                </a:solidFill>
              </a:rPr>
              <a:t>по результатам мониторинга как часть отчёта по оценке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ru-RU" b="1" dirty="0">
                <a:solidFill>
                  <a:srgbClr val="990000"/>
                </a:solidFill>
              </a:rPr>
              <a:t>* Руководство по проведению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6208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FA7E28-1D1F-4101-AB92-2512D0A37D52}" type="slidenum">
              <a:rPr lang="ru-RU" smtClean="0">
                <a:solidFill>
                  <a:srgbClr val="000000"/>
                </a:solidFill>
              </a:rPr>
              <a:pPr eaLnBrk="1" hangingPunct="1"/>
              <a:t>26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1"/>
            <a:ext cx="8229600" cy="864393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</a:rPr>
              <a:t>Построение системы </a:t>
            </a:r>
            <a:r>
              <a:rPr lang="ru-RU" sz="2400" dirty="0" smtClean="0">
                <a:solidFill>
                  <a:srgbClr val="990000"/>
                </a:solidFill>
              </a:rPr>
              <a:t>мониторинга:</a:t>
            </a:r>
            <a:r>
              <a:rPr lang="ru-RU" sz="2400" dirty="0" smtClean="0">
                <a:solidFill>
                  <a:srgbClr val="990000"/>
                </a:solidFill>
              </a:rPr>
              <a:t/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990000"/>
                </a:solidFill>
              </a:rPr>
              <a:t>ИНСТРУМЕНТЫ</a:t>
            </a:r>
            <a:endParaRPr lang="ru-RU" sz="2400" b="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1052736"/>
            <a:ext cx="12810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5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FA7E28-1D1F-4101-AB92-2512D0A37D52}" type="slidenum">
              <a:rPr lang="ru-RU" smtClean="0">
                <a:solidFill>
                  <a:srgbClr val="000000"/>
                </a:solidFill>
              </a:rPr>
              <a:pPr eaLnBrk="1" hangingPunct="1"/>
              <a:t>27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465489" y="116632"/>
            <a:ext cx="8229600" cy="864393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</a:rPr>
              <a:t>Построение системы </a:t>
            </a:r>
            <a:r>
              <a:rPr lang="ru-RU" sz="2400" dirty="0" smtClean="0">
                <a:solidFill>
                  <a:srgbClr val="990000"/>
                </a:solidFill>
              </a:rPr>
              <a:t>мониторинга:</a:t>
            </a:r>
            <a:r>
              <a:rPr lang="ru-RU" sz="2400" dirty="0" smtClean="0">
                <a:solidFill>
                  <a:srgbClr val="990000"/>
                </a:solidFill>
              </a:rPr>
              <a:t/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990000"/>
                </a:solidFill>
              </a:rPr>
              <a:t>ИНСТРУМЕНТЫ</a:t>
            </a:r>
            <a:endParaRPr lang="ru-RU" sz="2400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1124744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1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FA7E28-1D1F-4101-AB92-2512D0A37D52}" type="slidenum">
              <a:rPr lang="ru-RU" smtClean="0">
                <a:solidFill>
                  <a:srgbClr val="000000"/>
                </a:solidFill>
              </a:rPr>
              <a:pPr eaLnBrk="1" hangingPunct="1"/>
              <a:t>28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465489" y="116632"/>
            <a:ext cx="8229600" cy="864393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</a:rPr>
              <a:t>Построение системы </a:t>
            </a:r>
            <a:r>
              <a:rPr lang="ru-RU" sz="2400" dirty="0" smtClean="0">
                <a:solidFill>
                  <a:srgbClr val="990000"/>
                </a:solidFill>
              </a:rPr>
              <a:t>мониторинга:</a:t>
            </a:r>
            <a:r>
              <a:rPr lang="ru-RU" sz="2400" dirty="0" smtClean="0">
                <a:solidFill>
                  <a:srgbClr val="990000"/>
                </a:solidFill>
              </a:rPr>
              <a:t/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990000"/>
                </a:solidFill>
              </a:rPr>
              <a:t>ИНСТРУМЕНТЫ</a:t>
            </a:r>
            <a:endParaRPr lang="ru-RU" sz="2400" b="1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980728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7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FA7E28-1D1F-4101-AB92-2512D0A37D52}" type="slidenum">
              <a:rPr lang="ru-RU" smtClean="0">
                <a:solidFill>
                  <a:srgbClr val="000000"/>
                </a:solidFill>
              </a:rPr>
              <a:pPr eaLnBrk="1" hangingPunct="1"/>
              <a:t>29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465489" y="116632"/>
            <a:ext cx="8229600" cy="864393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</a:rPr>
              <a:t>Построение системы </a:t>
            </a:r>
            <a:r>
              <a:rPr lang="ru-RU" sz="2400" dirty="0" smtClean="0">
                <a:solidFill>
                  <a:srgbClr val="990000"/>
                </a:solidFill>
              </a:rPr>
              <a:t>мониторинга:</a:t>
            </a:r>
            <a:r>
              <a:rPr lang="ru-RU" sz="2400" dirty="0" smtClean="0">
                <a:solidFill>
                  <a:srgbClr val="990000"/>
                </a:solidFill>
              </a:rPr>
              <a:t/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990000"/>
                </a:solidFill>
              </a:rPr>
              <a:t>ИНСТРУМЕНТЫ</a:t>
            </a:r>
            <a:endParaRPr lang="ru-RU" sz="2400" b="1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8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ED5F60-8E5C-4D3B-81D6-17AF51C7E5AE}" type="slidenum">
              <a:rPr lang="ru-RU" smtClean="0">
                <a:solidFill>
                  <a:srgbClr val="000000"/>
                </a:solidFill>
              </a:rPr>
              <a:pPr eaLnBrk="1" hangingPunct="1"/>
              <a:t>3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C00000"/>
                </a:solidFill>
              </a:rPr>
              <a:t>Мониторинг программы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713" y="1909763"/>
            <a:ext cx="7772400" cy="4398962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buFontTx/>
              <a:buNone/>
            </a:pPr>
            <a:r>
              <a:rPr lang="ru-RU" sz="2800" dirty="0" smtClean="0"/>
              <a:t>Систематический сбор информации о </a:t>
            </a:r>
            <a:r>
              <a:rPr lang="ru-RU" sz="2800" b="1" i="1" dirty="0" smtClean="0">
                <a:solidFill>
                  <a:srgbClr val="C00000"/>
                </a:solidFill>
              </a:rPr>
              <a:t>значениях заранее выбранных индикаторов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для обеспечения руководителей и других заинтересованных сторон сведениями о том, насколько успешно выполняется программа развития, в какой степени достигаются поставленные цели и как используются ресурсы, выделенные на данную программу.</a:t>
            </a:r>
          </a:p>
        </p:txBody>
      </p:sp>
    </p:spTree>
    <p:extLst>
      <p:ext uri="{BB962C8B-B14F-4D97-AF65-F5344CB8AC3E}">
        <p14:creationId xmlns:p14="http://schemas.microsoft.com/office/powerpoint/2010/main" val="36387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FA7E28-1D1F-4101-AB92-2512D0A37D52}" type="slidenum">
              <a:rPr lang="ru-RU" smtClean="0">
                <a:solidFill>
                  <a:srgbClr val="000000"/>
                </a:solidFill>
              </a:rPr>
              <a:pPr eaLnBrk="1" hangingPunct="1"/>
              <a:t>30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465489" y="116632"/>
            <a:ext cx="8229600" cy="864393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</a:rPr>
              <a:t>Построение системы </a:t>
            </a:r>
            <a:r>
              <a:rPr lang="ru-RU" sz="2400" dirty="0" smtClean="0">
                <a:solidFill>
                  <a:srgbClr val="990000"/>
                </a:solidFill>
              </a:rPr>
              <a:t>мониторинга:</a:t>
            </a:r>
            <a:r>
              <a:rPr lang="ru-RU" sz="2400" dirty="0" smtClean="0">
                <a:solidFill>
                  <a:srgbClr val="990000"/>
                </a:solidFill>
              </a:rPr>
              <a:t/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990000"/>
                </a:solidFill>
              </a:rPr>
              <a:t>ИНСТРУМЕНТЫ</a:t>
            </a:r>
            <a:endParaRPr lang="ru-RU" sz="2400" b="1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90872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0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F84BAF-B406-4344-8362-20FBD99374F3}" type="slidenum">
              <a:rPr lang="ru-RU" smtClean="0">
                <a:solidFill>
                  <a:srgbClr val="000000"/>
                </a:solidFill>
              </a:rPr>
              <a:pPr eaLnBrk="1" hangingPunct="1"/>
              <a:t>31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3"/>
            <a:ext cx="8229600" cy="504056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990000"/>
                </a:solidFill>
              </a:rPr>
              <a:t>Итоговые данные системы </a:t>
            </a:r>
            <a:r>
              <a:rPr lang="ru-RU" sz="2800" b="1" dirty="0" smtClean="0">
                <a:solidFill>
                  <a:srgbClr val="990000"/>
                </a:solidFill>
              </a:rPr>
              <a:t>мониторинга</a:t>
            </a:r>
            <a:endParaRPr lang="ru-RU" sz="2400" b="1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217923"/>
              </p:ext>
            </p:extLst>
          </p:nvPr>
        </p:nvGraphicFramePr>
        <p:xfrm>
          <a:off x="179512" y="620688"/>
          <a:ext cx="8640960" cy="604303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528392"/>
                <a:gridCol w="2232248"/>
                <a:gridCol w="288032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Целевой показатель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Итоговое значение индикатора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1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1.1. Создание организационной базы для работы школы пациентов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Открыть не менее 20 школ пациентов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Школы открыты в 50 регионах, оснащены оборудованием, набран и обучен персонал.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2.2.2. Осуществление мероприятий медико-социального сопровождения граждан, уязвимых к ВИЧ-инфекции, для получения ими услуг комплексной реабилитационной помощи</a:t>
                      </a:r>
                      <a:r>
                        <a:rPr lang="ru-RU" sz="1600" baseline="0" dirty="0" smtClean="0"/>
                        <a:t> и доступа к тестированию на ВИЧ-инфекцию в профильных учреждениях здравоохранения</a:t>
                      </a:r>
                      <a:endParaRPr lang="ru-RU" sz="16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Осуществить 5000 мероприятий</a:t>
                      </a:r>
                      <a:endParaRPr lang="ru-RU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Проведено 6950 мероприятий.  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1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3.1.1. Организация и проведение групповых занятий, направленных на повышение приверженности к антиретровирусной терапии, диспансеризации и лечению по программе, согласованной с Федеральным центром СПИД на базе отделений РКК.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Провести не менее</a:t>
                      </a:r>
                      <a:r>
                        <a:rPr lang="ru-RU" sz="1600" baseline="0" dirty="0" smtClean="0"/>
                        <a:t> 400 занятий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Проведено 1057 занятий, 260</a:t>
                      </a:r>
                      <a:r>
                        <a:rPr lang="ru-RU" b="1" baseline="0" dirty="0" smtClean="0"/>
                        <a:t> полных циклов.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5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7E9C0-3D81-4BDE-9655-296E7C979DD1}" type="slidenum">
              <a:rPr lang="ru-RU" smtClean="0">
                <a:solidFill>
                  <a:srgbClr val="000000"/>
                </a:solidFill>
              </a:rPr>
              <a:pPr eaLnBrk="1" hangingPunct="1"/>
              <a:t>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9E0000"/>
                </a:solidFill>
              </a:rPr>
              <a:t>Что такое индикатор</a:t>
            </a:r>
            <a:r>
              <a:rPr lang="en-US" sz="3600" dirty="0" smtClean="0">
                <a:solidFill>
                  <a:srgbClr val="9E0000"/>
                </a:solidFill>
              </a:rPr>
              <a:t>?</a:t>
            </a:r>
            <a:r>
              <a:rPr lang="ru-RU" dirty="0" smtClean="0">
                <a:solidFill>
                  <a:srgbClr val="9E0000"/>
                </a:solidFill>
              </a:rPr>
              <a:t/>
            </a:r>
            <a:br>
              <a:rPr lang="ru-RU" dirty="0" smtClean="0">
                <a:solidFill>
                  <a:srgbClr val="9E0000"/>
                </a:solidFill>
              </a:rPr>
            </a:br>
            <a:r>
              <a:rPr lang="ru-RU" sz="2400" dirty="0" smtClean="0">
                <a:solidFill>
                  <a:srgbClr val="9E0000"/>
                </a:solidFill>
              </a:rPr>
              <a:t>(применительно к программе)</a:t>
            </a:r>
            <a:endParaRPr lang="ru-RU" dirty="0" smtClean="0">
              <a:solidFill>
                <a:srgbClr val="9E0000"/>
              </a:solidFill>
            </a:endParaRP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268760"/>
            <a:ext cx="8229600" cy="1728191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 dirty="0" smtClean="0"/>
              <a:t>Количественный </a:t>
            </a:r>
            <a:r>
              <a:rPr lang="ru-RU" sz="2000" dirty="0" smtClean="0"/>
              <a:t>или качественный показатель, который служит простым и </a:t>
            </a:r>
            <a:r>
              <a:rPr lang="ru-RU" sz="2000" dirty="0" err="1" smtClean="0"/>
              <a:t>надежным</a:t>
            </a:r>
            <a:r>
              <a:rPr lang="ru-RU" sz="2000" dirty="0" smtClean="0"/>
              <a:t> средством измерения достижений, отражает изменения, вызванные программой или помогает оценить деятельность структуры, осуществляющей программу. </a:t>
            </a:r>
            <a:endParaRPr lang="ru-RU" sz="2000" dirty="0" smtClean="0"/>
          </a:p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ru-RU" sz="1400" dirty="0" smtClean="0"/>
              <a:t> </a:t>
            </a:r>
            <a:r>
              <a:rPr lang="en-US" sz="1400" i="1" dirty="0" smtClean="0"/>
              <a:t>Glossary of evaluation and results based management terms</a:t>
            </a:r>
            <a:r>
              <a:rPr lang="ru-RU" sz="1400" i="1" dirty="0" smtClean="0"/>
              <a:t> </a:t>
            </a:r>
            <a:r>
              <a:rPr lang="en-US" sz="1400" i="1" dirty="0" smtClean="0">
                <a:hlinkClick r:id="rId2"/>
              </a:rPr>
              <a:t>http</a:t>
            </a:r>
            <a:r>
              <a:rPr lang="en-US" sz="1400" i="1" dirty="0" smtClean="0">
                <a:hlinkClick r:id="rId2"/>
              </a:rPr>
              <a:t>://</a:t>
            </a:r>
            <a:r>
              <a:rPr lang="en-US" sz="1400" i="1" dirty="0" smtClean="0">
                <a:hlinkClick r:id="rId2"/>
              </a:rPr>
              <a:t>www.oecd.org/dataoecd/secure/15/58/31736145.pdf</a:t>
            </a:r>
            <a:r>
              <a:rPr lang="ru-RU" sz="1400" i="1" dirty="0" smtClean="0"/>
              <a:t> </a:t>
            </a:r>
            <a:r>
              <a:rPr lang="en-US" sz="1400" i="1" dirty="0" smtClean="0"/>
              <a:t> </a:t>
            </a:r>
            <a:endParaRPr lang="en-US" sz="1400" i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95536" y="4509120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20000"/>
              </a:buClr>
              <a:buSzPct val="150000"/>
              <a:buFont typeface="Arial" pitchFamily="34" charset="0"/>
              <a:buChar char="•"/>
            </a:pPr>
            <a:r>
              <a:rPr lang="ru-RU" b="1" dirty="0" smtClean="0"/>
              <a:t>Это особое средство передачи информации о проекте, программе </a:t>
            </a:r>
          </a:p>
          <a:p>
            <a:pPr marL="285750" indent="-285750">
              <a:buClr>
                <a:srgbClr val="820000"/>
              </a:buClr>
              <a:buSzPct val="150000"/>
              <a:buFont typeface="Arial" pitchFamily="34" charset="0"/>
              <a:buChar char="•"/>
            </a:pPr>
            <a:r>
              <a:rPr lang="ru-RU" b="1" dirty="0" smtClean="0"/>
              <a:t>Отражает текущее состояние конкретной характеристики программы, качественной или количественной</a:t>
            </a:r>
          </a:p>
          <a:p>
            <a:pPr marL="285750" indent="-285750">
              <a:lnSpc>
                <a:spcPct val="150000"/>
              </a:lnSpc>
              <a:buClr>
                <a:srgbClr val="820000"/>
              </a:buClr>
              <a:buSzPct val="150000"/>
              <a:buFont typeface="Arial" pitchFamily="34" charset="0"/>
              <a:buChar char="•"/>
            </a:pPr>
            <a:r>
              <a:rPr lang="ru-RU" b="1" dirty="0"/>
              <a:t>В</a:t>
            </a:r>
            <a:r>
              <a:rPr lang="ru-RU" b="1" dirty="0" smtClean="0"/>
              <a:t>сегда выражается в численной форме </a:t>
            </a:r>
          </a:p>
          <a:p>
            <a:pPr marL="285750" indent="-285750">
              <a:buClr>
                <a:srgbClr val="820000"/>
              </a:buClr>
              <a:buSzPct val="150000"/>
              <a:buFont typeface="Arial" pitchFamily="34" charset="0"/>
              <a:buChar char="•"/>
            </a:pPr>
            <a:r>
              <a:rPr lang="ru-RU" b="1" dirty="0" smtClean="0"/>
              <a:t>Передаёт ограниченную (редуцированную) информацию о состоянии программе/проекте или деятельности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19" y="3284984"/>
            <a:ext cx="8640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Доступная наблюдению и измерению характеристика программы, позволяющая судить о других характеристиках этой программы, недоступных непосредственному наблюдению и измерению.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898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250A3-B93A-4DBA-B584-FF4499E1ED06}" type="slidenum">
              <a:rPr lang="ru-RU" smtClean="0">
                <a:solidFill>
                  <a:srgbClr val="000000"/>
                </a:solidFill>
              </a:rPr>
              <a:pPr eaLnBrk="1" hangingPunct="1"/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C00000"/>
                </a:solidFill>
              </a:rPr>
              <a:t>Типы индикаторов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42050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ru-RU" sz="2800" dirty="0" smtClean="0"/>
              <a:t>В зависимости от того, </a:t>
            </a:r>
            <a:r>
              <a:rPr lang="ru-RU" sz="2800" dirty="0" smtClean="0">
                <a:solidFill>
                  <a:srgbClr val="A40000"/>
                </a:solidFill>
              </a:rPr>
              <a:t>какие характеристики </a:t>
            </a:r>
            <a:r>
              <a:rPr lang="ru-RU" sz="2800" dirty="0" smtClean="0"/>
              <a:t>программы измеряются: количественные или качественные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ru-RU" sz="2800" dirty="0" smtClean="0"/>
              <a:t>В зависимости от того, </a:t>
            </a:r>
            <a:r>
              <a:rPr lang="ru-RU" sz="2800" dirty="0" smtClean="0">
                <a:solidFill>
                  <a:srgbClr val="A40000"/>
                </a:solidFill>
              </a:rPr>
              <a:t>что они измеряют</a:t>
            </a:r>
            <a:r>
              <a:rPr lang="ru-RU" sz="2800" dirty="0" smtClean="0"/>
              <a:t>: </a:t>
            </a:r>
            <a:r>
              <a:rPr lang="ru-RU" sz="2800" dirty="0" smtClean="0"/>
              <a:t>ресурсы, </a:t>
            </a:r>
            <a:r>
              <a:rPr lang="ru-RU" sz="2800" dirty="0" smtClean="0"/>
              <a:t>процесс, непосредственный результат, общий результат, влияние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ru-RU" sz="2800" dirty="0" smtClean="0"/>
              <a:t>В зависимости от </a:t>
            </a:r>
            <a:r>
              <a:rPr lang="ru-RU" sz="2800" dirty="0" smtClean="0">
                <a:solidFill>
                  <a:srgbClr val="A40000"/>
                </a:solidFill>
              </a:rPr>
              <a:t>степени контроля </a:t>
            </a:r>
            <a:r>
              <a:rPr lang="ru-RU" sz="2800" dirty="0" smtClean="0"/>
              <a:t>исполнителей программы над состоянием характеристики, прямые и косвенные (</a:t>
            </a:r>
            <a:r>
              <a:rPr lang="ru-RU" sz="2800" dirty="0" smtClean="0"/>
              <a:t>прокси-индикаторы)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4655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4B56AB-ED7C-4473-96FE-A81BD741DC4C}" type="slidenum">
              <a:rPr lang="ru-RU" smtClean="0">
                <a:solidFill>
                  <a:srgbClr val="000000"/>
                </a:solidFill>
              </a:rPr>
              <a:pPr eaLnBrk="1" hangingPunct="1"/>
              <a:t>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6096000" y="2362200"/>
            <a:ext cx="184731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4756" name="Rectangle 20"/>
          <p:cNvSpPr>
            <a:spLocks noChangeArrowheads="1"/>
          </p:cNvSpPr>
          <p:nvPr/>
        </p:nvSpPr>
        <p:spPr bwMode="auto">
          <a:xfrm>
            <a:off x="234370" y="1639865"/>
            <a:ext cx="8663880" cy="49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SzPct val="150000"/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</a:rPr>
              <a:t>Создаётся на </a:t>
            </a:r>
            <a:r>
              <a:rPr lang="ru-RU" sz="2400" b="1" dirty="0">
                <a:solidFill>
                  <a:srgbClr val="000000"/>
                </a:solidFill>
              </a:rPr>
              <a:t>стадии </a:t>
            </a:r>
            <a:r>
              <a:rPr lang="ru-RU" sz="2400" b="1" dirty="0" smtClean="0">
                <a:solidFill>
                  <a:srgbClr val="000000"/>
                </a:solidFill>
              </a:rPr>
              <a:t>разработки программы</a:t>
            </a:r>
          </a:p>
          <a:p>
            <a:pPr marL="457200" indent="-4572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SzPct val="150000"/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</a:rPr>
              <a:t>Требует глубокого понимания сущности программы</a:t>
            </a:r>
          </a:p>
          <a:p>
            <a:pPr marL="457200" indent="-4572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SzPct val="150000"/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</a:rPr>
              <a:t>Обязательное участие экспертов в данной предметной области</a:t>
            </a:r>
          </a:p>
          <a:p>
            <a:pPr marL="457200" indent="-4572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SzPct val="150000"/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</a:rPr>
              <a:t>Выделение ресурсов, поддерживающих работу системы</a:t>
            </a:r>
          </a:p>
          <a:p>
            <a:pPr marL="457200" indent="-457200" fontAlgn="base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A40000"/>
              </a:buClr>
              <a:buSzPct val="150000"/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</a:rPr>
              <a:t>Учитывать необходимость передачи системы исполнителям (обучение)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0" dirty="0" smtClean="0">
                <a:solidFill>
                  <a:srgbClr val="C00000"/>
                </a:solidFill>
                <a:ea typeface="+mj-ea"/>
                <a:cs typeface="+mj-cs"/>
              </a:rPr>
              <a:t>Принципы разработки системы мониторинга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03356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36EDEF-07F2-4F11-822E-5A8434931482}" type="slidenum">
              <a:rPr lang="ru-RU" smtClean="0">
                <a:solidFill>
                  <a:srgbClr val="000000"/>
                </a:solidFill>
              </a:rPr>
              <a:pPr eaLnBrk="1" hangingPunct="1"/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210207" y="476672"/>
            <a:ext cx="871296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A40000"/>
                </a:solidFill>
              </a:rPr>
              <a:t>Построение системы мониторинга</a:t>
            </a: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990600" y="2514600"/>
            <a:ext cx="1752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ПРОБЛЕМА</a:t>
            </a: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6477000" y="2438400"/>
            <a:ext cx="2133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РЕШЕНИЕ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ПРОБЛЕМЫ</a:t>
            </a:r>
          </a:p>
        </p:txBody>
      </p:sp>
      <p:sp>
        <p:nvSpPr>
          <p:cNvPr id="246789" name="AutoShape 5"/>
          <p:cNvSpPr>
            <a:spLocks noChangeArrowheads="1"/>
          </p:cNvSpPr>
          <p:nvPr/>
        </p:nvSpPr>
        <p:spPr bwMode="auto">
          <a:xfrm>
            <a:off x="4114800" y="2286000"/>
            <a:ext cx="2195513" cy="1828800"/>
          </a:xfrm>
          <a:prstGeom prst="rightArrow">
            <a:avLst>
              <a:gd name="adj1" fmla="val 50000"/>
              <a:gd name="adj2" fmla="val 300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ПРОЦЕСС</a:t>
            </a:r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2895600" y="2743200"/>
            <a:ext cx="1066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Люди</a:t>
            </a:r>
          </a:p>
        </p:txBody>
      </p:sp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1600200" y="1600200"/>
            <a:ext cx="1981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Оборудование</a:t>
            </a:r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3810000" y="16002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Среда</a:t>
            </a:r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3810000" y="4191000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Технологии</a:t>
            </a:r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1981200" y="4191000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</a:rPr>
              <a:t>Материалы</a:t>
            </a:r>
          </a:p>
        </p:txBody>
      </p:sp>
      <p:sp>
        <p:nvSpPr>
          <p:cNvPr id="246795" name="Line 11"/>
          <p:cNvSpPr>
            <a:spLocks noChangeShapeType="1"/>
          </p:cNvSpPr>
          <p:nvPr/>
        </p:nvSpPr>
        <p:spPr bwMode="auto">
          <a:xfrm>
            <a:off x="3048000" y="2209800"/>
            <a:ext cx="1295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419600" y="2209800"/>
            <a:ext cx="1066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 flipV="1">
            <a:off x="3124200" y="3657600"/>
            <a:ext cx="1219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267200" y="3657600"/>
            <a:ext cx="1219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799" name="AutoShape 15"/>
          <p:cNvSpPr>
            <a:spLocks noChangeArrowheads="1"/>
          </p:cNvSpPr>
          <p:nvPr/>
        </p:nvSpPr>
        <p:spPr bwMode="auto">
          <a:xfrm rot="10800000">
            <a:off x="4724400" y="2438400"/>
            <a:ext cx="228600" cy="457200"/>
          </a:xfrm>
          <a:prstGeom prst="triangle">
            <a:avLst>
              <a:gd name="adj" fmla="val 51352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800" name="AutoShape 16"/>
          <p:cNvSpPr>
            <a:spLocks noChangeArrowheads="1"/>
          </p:cNvSpPr>
          <p:nvPr/>
        </p:nvSpPr>
        <p:spPr bwMode="auto">
          <a:xfrm rot="10800000">
            <a:off x="4800600" y="1295400"/>
            <a:ext cx="228600" cy="457200"/>
          </a:xfrm>
          <a:prstGeom prst="triangle">
            <a:avLst>
              <a:gd name="adj" fmla="val 51352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801" name="AutoShape 17"/>
          <p:cNvSpPr>
            <a:spLocks noChangeArrowheads="1"/>
          </p:cNvSpPr>
          <p:nvPr/>
        </p:nvSpPr>
        <p:spPr bwMode="auto">
          <a:xfrm rot="10800000">
            <a:off x="2819400" y="3886200"/>
            <a:ext cx="228600" cy="457200"/>
          </a:xfrm>
          <a:prstGeom prst="triangle">
            <a:avLst>
              <a:gd name="adj" fmla="val 51352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802" name="AutoShape 18"/>
          <p:cNvSpPr>
            <a:spLocks noChangeArrowheads="1"/>
          </p:cNvSpPr>
          <p:nvPr/>
        </p:nvSpPr>
        <p:spPr bwMode="auto">
          <a:xfrm rot="10800000">
            <a:off x="5029200" y="3886200"/>
            <a:ext cx="228600" cy="457200"/>
          </a:xfrm>
          <a:prstGeom prst="triangle">
            <a:avLst>
              <a:gd name="adj" fmla="val 51352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803" name="AutoShape 19"/>
          <p:cNvSpPr>
            <a:spLocks noChangeArrowheads="1"/>
          </p:cNvSpPr>
          <p:nvPr/>
        </p:nvSpPr>
        <p:spPr bwMode="auto">
          <a:xfrm rot="10800000">
            <a:off x="8229600" y="2209800"/>
            <a:ext cx="228600" cy="457200"/>
          </a:xfrm>
          <a:prstGeom prst="triangle">
            <a:avLst>
              <a:gd name="adj" fmla="val 51352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804" name="AutoShape 20"/>
          <p:cNvSpPr>
            <a:spLocks noChangeArrowheads="1"/>
          </p:cNvSpPr>
          <p:nvPr/>
        </p:nvSpPr>
        <p:spPr bwMode="auto">
          <a:xfrm rot="10800000">
            <a:off x="3048000" y="1295400"/>
            <a:ext cx="228600" cy="457200"/>
          </a:xfrm>
          <a:prstGeom prst="triangle">
            <a:avLst>
              <a:gd name="adj" fmla="val 51352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805" name="AutoShape 21"/>
          <p:cNvSpPr>
            <a:spLocks noChangeArrowheads="1"/>
          </p:cNvSpPr>
          <p:nvPr/>
        </p:nvSpPr>
        <p:spPr bwMode="auto">
          <a:xfrm rot="10800000">
            <a:off x="3429000" y="2514600"/>
            <a:ext cx="228600" cy="457200"/>
          </a:xfrm>
          <a:prstGeom prst="triangle">
            <a:avLst>
              <a:gd name="adj" fmla="val 51352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806" name="Line 22"/>
          <p:cNvSpPr>
            <a:spLocks noChangeShapeType="1"/>
          </p:cNvSpPr>
          <p:nvPr/>
        </p:nvSpPr>
        <p:spPr bwMode="auto">
          <a:xfrm>
            <a:off x="5181600" y="4114800"/>
            <a:ext cx="1828800" cy="1066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807" name="Line 23"/>
          <p:cNvSpPr>
            <a:spLocks noChangeShapeType="1"/>
          </p:cNvSpPr>
          <p:nvPr/>
        </p:nvSpPr>
        <p:spPr bwMode="auto">
          <a:xfrm>
            <a:off x="2971800" y="4114800"/>
            <a:ext cx="3962400" cy="1219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808" name="Line 24"/>
          <p:cNvSpPr>
            <a:spLocks noChangeShapeType="1"/>
          </p:cNvSpPr>
          <p:nvPr/>
        </p:nvSpPr>
        <p:spPr bwMode="auto">
          <a:xfrm>
            <a:off x="4876800" y="2590800"/>
            <a:ext cx="2362200" cy="2286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809" name="Line 25"/>
          <p:cNvSpPr>
            <a:spLocks noChangeShapeType="1"/>
          </p:cNvSpPr>
          <p:nvPr/>
        </p:nvSpPr>
        <p:spPr bwMode="auto">
          <a:xfrm>
            <a:off x="3581400" y="2667000"/>
            <a:ext cx="3505200" cy="2438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810" name="Line 26"/>
          <p:cNvSpPr>
            <a:spLocks noChangeShapeType="1"/>
          </p:cNvSpPr>
          <p:nvPr/>
        </p:nvSpPr>
        <p:spPr bwMode="auto">
          <a:xfrm>
            <a:off x="3200400" y="1447800"/>
            <a:ext cx="3962400" cy="3505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811" name="Line 27"/>
          <p:cNvSpPr>
            <a:spLocks noChangeShapeType="1"/>
          </p:cNvSpPr>
          <p:nvPr/>
        </p:nvSpPr>
        <p:spPr bwMode="auto">
          <a:xfrm>
            <a:off x="4953000" y="1447800"/>
            <a:ext cx="2362200" cy="3352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6812" name="Line 28"/>
          <p:cNvSpPr>
            <a:spLocks noChangeShapeType="1"/>
          </p:cNvSpPr>
          <p:nvPr/>
        </p:nvSpPr>
        <p:spPr bwMode="auto">
          <a:xfrm flipV="1">
            <a:off x="7543800" y="2362200"/>
            <a:ext cx="762000" cy="2362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246813" name="Picture 29" descr="BS0058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76800"/>
            <a:ext cx="13716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814" name="AutoShape 30"/>
          <p:cNvSpPr>
            <a:spLocks noChangeArrowheads="1"/>
          </p:cNvSpPr>
          <p:nvPr/>
        </p:nvSpPr>
        <p:spPr bwMode="auto">
          <a:xfrm rot="5400000" flipH="1">
            <a:off x="6081712" y="5043488"/>
            <a:ext cx="409575" cy="1295400"/>
          </a:xfrm>
          <a:prstGeom prst="downArrow">
            <a:avLst>
              <a:gd name="adj1" fmla="val 50000"/>
              <a:gd name="adj2" fmla="val 7907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246815" name="Object 31"/>
          <p:cNvGraphicFramePr>
            <a:graphicFrameLocks noChangeAspect="1"/>
          </p:cNvGraphicFramePr>
          <p:nvPr/>
        </p:nvGraphicFramePr>
        <p:xfrm>
          <a:off x="3962400" y="4876800"/>
          <a:ext cx="1828800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VISIO" r:id="rId4" imgW="2339340" imgH="2289048" progId="Visio.Drawing.4">
                  <p:embed/>
                </p:oleObj>
              </mc:Choice>
              <mc:Fallback>
                <p:oleObj name="VISIO" r:id="rId4" imgW="2339340" imgH="2289048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876800"/>
                        <a:ext cx="1828800" cy="178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6410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315F83-0129-4B31-9374-2D68E279406D}" type="slidenum">
              <a:rPr lang="ru-RU" smtClean="0">
                <a:solidFill>
                  <a:srgbClr val="000000"/>
                </a:solidFill>
              </a:rPr>
              <a:pPr eaLnBrk="1" hangingPunct="1"/>
              <a:t>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12968" cy="863873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A40000"/>
                </a:solidFill>
              </a:rPr>
              <a:t>Последовательность разработки </a:t>
            </a:r>
            <a:r>
              <a:rPr lang="ru-RU" sz="3200" dirty="0" smtClean="0">
                <a:solidFill>
                  <a:srgbClr val="A40000"/>
                </a:solidFill>
              </a:rPr>
              <a:t>системы мониторинга программы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975"/>
            <a:ext cx="8352928" cy="5114925"/>
          </a:xfrm>
        </p:spPr>
        <p:txBody>
          <a:bodyPr/>
          <a:lstStyle/>
          <a:p>
            <a:pPr marL="609600" indent="-609600" eaLnBrk="1" hangingPunct="1">
              <a:spcBef>
                <a:spcPts val="400"/>
              </a:spcBef>
              <a:spcAft>
                <a:spcPts val="400"/>
              </a:spcAft>
              <a:buClr>
                <a:srgbClr val="A40000"/>
              </a:buClr>
              <a:buFontTx/>
              <a:buAutoNum type="arabicPeriod"/>
            </a:pPr>
            <a:r>
              <a:rPr lang="ru-RU" sz="2000" b="1" dirty="0" smtClean="0"/>
              <a:t>Разработать индикаторы и дать им определения</a:t>
            </a:r>
          </a:p>
          <a:p>
            <a:pPr marL="609600" indent="-609600" eaLnBrk="1" hangingPunct="1">
              <a:spcBef>
                <a:spcPts val="400"/>
              </a:spcBef>
              <a:spcAft>
                <a:spcPts val="400"/>
              </a:spcAft>
              <a:buClr>
                <a:srgbClr val="A40000"/>
              </a:buClr>
              <a:buFontTx/>
              <a:buAutoNum type="arabicPeriod"/>
            </a:pPr>
            <a:r>
              <a:rPr lang="ru-RU" sz="2000" b="1" dirty="0" smtClean="0"/>
              <a:t>Определить источники информации</a:t>
            </a:r>
          </a:p>
          <a:p>
            <a:pPr marL="609600" indent="-609600" eaLnBrk="1" hangingPunct="1">
              <a:spcBef>
                <a:spcPts val="400"/>
              </a:spcBef>
              <a:spcAft>
                <a:spcPts val="400"/>
              </a:spcAft>
              <a:buClr>
                <a:srgbClr val="A40000"/>
              </a:buClr>
              <a:buFontTx/>
              <a:buAutoNum type="arabicPeriod"/>
            </a:pPr>
            <a:r>
              <a:rPr lang="ru-RU" sz="2000" b="1" dirty="0" smtClean="0"/>
              <a:t>Выбрать методы сбора данных</a:t>
            </a:r>
          </a:p>
          <a:p>
            <a:pPr marL="609600" indent="-609600" eaLnBrk="1" hangingPunct="1">
              <a:spcBef>
                <a:spcPts val="400"/>
              </a:spcBef>
              <a:spcAft>
                <a:spcPts val="400"/>
              </a:spcAft>
              <a:buClr>
                <a:srgbClr val="A40000"/>
              </a:buClr>
              <a:buFontTx/>
              <a:buAutoNum type="arabicPeriod"/>
            </a:pPr>
            <a:r>
              <a:rPr lang="ru-RU" sz="2000" b="1" dirty="0" smtClean="0"/>
              <a:t>Определить периодичность и график сбора данных</a:t>
            </a:r>
          </a:p>
          <a:p>
            <a:pPr marL="609600" indent="-609600" eaLnBrk="1" hangingPunct="1">
              <a:spcBef>
                <a:spcPts val="400"/>
              </a:spcBef>
              <a:spcAft>
                <a:spcPts val="400"/>
              </a:spcAft>
              <a:buClr>
                <a:srgbClr val="A40000"/>
              </a:buClr>
              <a:buFontTx/>
              <a:buAutoNum type="arabicPeriod"/>
            </a:pPr>
            <a:r>
              <a:rPr lang="ru-RU" sz="2000" b="1" dirty="0" smtClean="0"/>
              <a:t>Распределить ответственность за сбор данных</a:t>
            </a:r>
          </a:p>
          <a:p>
            <a:pPr marL="609600" indent="-609600" eaLnBrk="1" hangingPunct="1">
              <a:spcBef>
                <a:spcPts val="400"/>
              </a:spcBef>
              <a:spcAft>
                <a:spcPts val="400"/>
              </a:spcAft>
              <a:buClr>
                <a:srgbClr val="A40000"/>
              </a:buClr>
              <a:buFontTx/>
              <a:buAutoNum type="arabicPeriod"/>
            </a:pPr>
            <a:r>
              <a:rPr lang="ru-RU" sz="2000" b="1" dirty="0" smtClean="0"/>
              <a:t>Сформировать каналы передачи данных лицам, принимающим решения</a:t>
            </a:r>
          </a:p>
          <a:p>
            <a:pPr marL="609600" indent="-609600" eaLnBrk="1" hangingPunct="1">
              <a:spcBef>
                <a:spcPts val="400"/>
              </a:spcBef>
              <a:spcAft>
                <a:spcPts val="400"/>
              </a:spcAft>
              <a:buClr>
                <a:srgbClr val="A40000"/>
              </a:buClr>
              <a:buFontTx/>
              <a:buAutoNum type="arabicPeriod"/>
            </a:pPr>
            <a:r>
              <a:rPr lang="ru-RU" sz="2000" b="1" dirty="0" smtClean="0"/>
              <a:t>Определить порядок обработки данных и разработать соответствующие инструменты</a:t>
            </a:r>
          </a:p>
          <a:p>
            <a:pPr marL="609600" indent="-609600" eaLnBrk="1" hangingPunct="1">
              <a:spcBef>
                <a:spcPts val="400"/>
              </a:spcBef>
              <a:spcAft>
                <a:spcPts val="400"/>
              </a:spcAft>
              <a:buClr>
                <a:srgbClr val="A40000"/>
              </a:buClr>
              <a:buFontTx/>
              <a:buAutoNum type="arabicPeriod"/>
            </a:pPr>
            <a:r>
              <a:rPr lang="ru-RU" sz="2000" b="1" dirty="0" smtClean="0"/>
              <a:t>Определить схему распространения и использования информации</a:t>
            </a:r>
          </a:p>
          <a:p>
            <a:pPr marL="609600" indent="-609600" eaLnBrk="1" hangingPunct="1">
              <a:spcBef>
                <a:spcPts val="400"/>
              </a:spcBef>
              <a:spcAft>
                <a:spcPts val="400"/>
              </a:spcAft>
              <a:buClr>
                <a:srgbClr val="A40000"/>
              </a:buClr>
              <a:buFontTx/>
              <a:buAutoNum type="arabicPeriod"/>
            </a:pPr>
            <a:r>
              <a:rPr lang="ru-RU" sz="2000" b="1" dirty="0" smtClean="0"/>
              <a:t>Обучить людей, которые будут заняты в проведении мониторинга </a:t>
            </a:r>
          </a:p>
          <a:p>
            <a:pPr marL="609600" indent="-609600" eaLnBrk="1" hangingPunct="1">
              <a:spcBef>
                <a:spcPts val="400"/>
              </a:spcBef>
              <a:spcAft>
                <a:spcPts val="400"/>
              </a:spcAft>
              <a:buClr>
                <a:srgbClr val="A40000"/>
              </a:buClr>
              <a:buFontTx/>
              <a:buAutoNum type="arabicPeriod"/>
            </a:pPr>
            <a:r>
              <a:rPr lang="ru-RU" sz="2000" b="1" dirty="0" smtClean="0"/>
              <a:t>Предусмотреть в бюджете расходы на мониторинг</a:t>
            </a:r>
            <a:endParaRPr lang="en-US" sz="2000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CA3BC7-EBE5-4981-A637-B21EE344BF64}" type="slidenum">
              <a:rPr lang="ru-RU" smtClean="0">
                <a:solidFill>
                  <a:srgbClr val="000000"/>
                </a:solidFill>
              </a:rPr>
              <a:pPr eaLnBrk="1" hangingPunct="1"/>
              <a:t>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</a:rPr>
              <a:t>Построение системы мониторинга для программы предупреждения распространения ВИЧ-инфекции:</a:t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990000"/>
                </a:solidFill>
              </a:rPr>
              <a:t>ИСХОДНЫЕ УСЛОВИЯ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7002462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1" name="TextBox 3"/>
          <p:cNvSpPr txBox="1">
            <a:spLocks noChangeArrowheads="1"/>
          </p:cNvSpPr>
          <p:nvPr/>
        </p:nvSpPr>
        <p:spPr bwMode="auto">
          <a:xfrm>
            <a:off x="5435600" y="6308725"/>
            <a:ext cx="279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990000"/>
                </a:solidFill>
              </a:rPr>
              <a:t>*См. документ</a:t>
            </a:r>
          </a:p>
        </p:txBody>
      </p:sp>
      <p:pic>
        <p:nvPicPr>
          <p:cNvPr id="860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573463"/>
            <a:ext cx="7442200" cy="245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5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2066</Words>
  <Application>Microsoft Office PowerPoint</Application>
  <PresentationFormat>Экран (4:3)</PresentationFormat>
  <Paragraphs>312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Оформление по умолчанию</vt:lpstr>
      <vt:lpstr>2_Оформление по умолчанию</vt:lpstr>
      <vt:lpstr>VISIO 4 Drawing</vt:lpstr>
      <vt:lpstr>Документ Microsoft Word</vt:lpstr>
      <vt:lpstr>Предпосылки создания системы мониторинга программы, технологии, инструменты, проблемы и решения   29-30 сентября 2011 г.</vt:lpstr>
      <vt:lpstr>Презентация PowerPoint</vt:lpstr>
      <vt:lpstr>Мониторинг программы</vt:lpstr>
      <vt:lpstr>Что такое индикатор? (применительно к программе)</vt:lpstr>
      <vt:lpstr>Типы индикаторов</vt:lpstr>
      <vt:lpstr>Презентация PowerPoint</vt:lpstr>
      <vt:lpstr>Презентация PowerPoint</vt:lpstr>
      <vt:lpstr>Последовательность разработки системы мониторинга программы</vt:lpstr>
      <vt:lpstr>Построение системы мониторинга для программы предупреждения распространения ВИЧ-инфекции: ИСХОДНЫЕ УСЛОВИЯ </vt:lpstr>
      <vt:lpstr>Построение системы мониторинга для программы предупреждения распространения ВИЧ-инфекции: ИСХОДНЫЕ УСЛОВИЯ </vt:lpstr>
      <vt:lpstr>Построение системы мониторинга для программы предупреждения распространения ВИЧ-инфекции: ЛОГИКА ПРОГРАММЫ </vt:lpstr>
      <vt:lpstr>Построение системы мониторинга для программы предупреждения распространения ВИЧ-инфекции: «перечень мероприятий» </vt:lpstr>
      <vt:lpstr>Построение системы мониторинга для программы предупреждения распространения ВИЧ-инфекции: «перечень мероприятий» </vt:lpstr>
      <vt:lpstr>Построение системы мониторинга для программы предупреждения распространения ВИЧ-инфекции: «перечень мероприятий» </vt:lpstr>
      <vt:lpstr>Построение системы мониторинга для программы : НАЗВАНИЕ ИНДИКАТОРОВ </vt:lpstr>
      <vt:lpstr>Построение системы мониторинга: НАЗВАНИЕ ИНДИКАТОРОВ </vt:lpstr>
      <vt:lpstr>Построение системы мониторинга : НАЗВАНИЕ ИНДИКАТОРОВ</vt:lpstr>
      <vt:lpstr>Построение системы мониторинга: ПОЛНОЕ ОПИСАНИЕ ИНДИКАТОРОВ </vt:lpstr>
      <vt:lpstr>Построение системы мониторинга: ПОЛНОЕ ОПИСАНИЕ ИНДИКАТОРОВ 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Построение системы мониторинга: РАСПРОСТРАНЕНИЕ ИНФОРМАЦИИ</vt:lpstr>
      <vt:lpstr>Построение системы мониторинга: ИНСТРУМЕНТЫ</vt:lpstr>
      <vt:lpstr>Построение системы мониторинга: ИНСТРУМЕНТЫ</vt:lpstr>
      <vt:lpstr>Построение системы мониторинга: ИНСТРУМЕНТЫ</vt:lpstr>
      <vt:lpstr>Построение системы мониторинга: ИНСТРУМЕНТЫ</vt:lpstr>
      <vt:lpstr>Построение системы мониторинга: ИНСТРУМЕНТЫ</vt:lpstr>
      <vt:lpstr>Построение системы мониторинга: ИНСТРУМЕНТЫ</vt:lpstr>
      <vt:lpstr>Итоговые данные системы мониторинга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 «Оценка проектов и программ»  Петропавловск (Казахстан) 21-22 сентября 2011 г.</dc:title>
  <dc:creator>Vladimir Balakirev</dc:creator>
  <cp:lastModifiedBy>Vladimir Balakirev</cp:lastModifiedBy>
  <cp:revision>51</cp:revision>
  <dcterms:created xsi:type="dcterms:W3CDTF">2011-09-25T21:49:43Z</dcterms:created>
  <dcterms:modified xsi:type="dcterms:W3CDTF">2011-09-27T05:31:50Z</dcterms:modified>
</cp:coreProperties>
</file>