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36" r:id="rId1"/>
  </p:sldMasterIdLst>
  <p:notesMasterIdLst>
    <p:notesMasterId r:id="rId18"/>
  </p:notesMasterIdLst>
  <p:sldIdLst>
    <p:sldId id="257" r:id="rId2"/>
    <p:sldId id="259" r:id="rId3"/>
    <p:sldId id="258" r:id="rId4"/>
    <p:sldId id="284" r:id="rId5"/>
    <p:sldId id="260" r:id="rId6"/>
    <p:sldId id="290" r:id="rId7"/>
    <p:sldId id="263" r:id="rId8"/>
    <p:sldId id="264" r:id="rId9"/>
    <p:sldId id="269" r:id="rId10"/>
    <p:sldId id="268" r:id="rId11"/>
    <p:sldId id="270" r:id="rId12"/>
    <p:sldId id="271" r:id="rId13"/>
    <p:sldId id="267" r:id="rId14"/>
    <p:sldId id="291" r:id="rId15"/>
    <p:sldId id="292" r:id="rId16"/>
    <p:sldId id="293" r:id="rId17"/>
  </p:sldIdLst>
  <p:sldSz cx="9144000" cy="6858000" type="screen4x3"/>
  <p:notesSz cx="6834188" cy="99790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A7B886E-303C-42FD-9906-29AC4D0F7E2F}" type="datetimeFigureOut">
              <a:rPr lang="ru-RU"/>
              <a:pPr>
                <a:defRPr/>
              </a:pPr>
              <a:t>19.09.2012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0688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560745C-531A-4416-BFC3-77C88DE31A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A1FEA-A603-4895-A3AB-B7CAA1B0D39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86F346-FDAA-4F71-B994-0B50E3AD72FB}" type="datetime1">
              <a:rPr lang="ru-RU" smtClean="0"/>
              <a:pPr>
                <a:defRPr/>
              </a:pPr>
              <a:t>19.09.2012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A7FDEC6-7DF8-4BC7-B32D-1E940FA803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638BF7-1F7A-4B61-9365-A7BFF59F3FD6}" type="datetime1">
              <a:rPr lang="ru-RU" smtClean="0"/>
              <a:pPr>
                <a:defRPr/>
              </a:pPr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264E47-ECC3-4B4D-8017-33C02B5CEB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77AB0C-6F6C-4ABE-9961-DFE0A7F0ECF3}" type="datetime1">
              <a:rPr lang="ru-RU" smtClean="0"/>
              <a:pPr>
                <a:defRPr/>
              </a:pPr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06C7502-496C-4672-BCD1-16AD646A76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823DB0-5F96-4F57-90FA-797BC0E93241}" type="datetime1">
              <a:rPr lang="ru-RU" smtClean="0"/>
              <a:pPr>
                <a:defRPr/>
              </a:pPr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D925EA9-31A4-4ECC-AF76-9D83A3BD91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116333-BF23-4C19-B0DA-BEFF6A11D890}" type="datetime1">
              <a:rPr lang="ru-RU" smtClean="0"/>
              <a:pPr>
                <a:defRPr/>
              </a:pPr>
              <a:t>19.09.2012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DCBCE5-2985-46DC-AEFD-3C64D55597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BA053E0-5383-4E0D-9B14-E3D77F6A02D4}" type="datetime1">
              <a:rPr lang="ru-RU" smtClean="0"/>
              <a:pPr>
                <a:defRPr/>
              </a:pPr>
              <a:t>19.09.2012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30B3A3-9DCB-4A60-956E-FDE0C25DF7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E93E2AC-BB50-474F-B95B-9DCEED02C0ED}" type="datetime1">
              <a:rPr lang="ru-RU" smtClean="0"/>
              <a:pPr>
                <a:defRPr/>
              </a:pPr>
              <a:t>19.09.2012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0071A7-4B9E-4075-B131-88B7A0AEAF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815CEE-7919-4A46-8E5B-8AEE81778E8A}" type="datetime1">
              <a:rPr lang="ru-RU" smtClean="0"/>
              <a:pPr>
                <a:defRPr/>
              </a:pPr>
              <a:t>19.09.2012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48AC92F-3F4C-454C-BE65-1CB45628535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502A839-B9EC-417B-AA1B-3026DD7010B6}" type="datetime1">
              <a:rPr lang="ru-RU" smtClean="0"/>
              <a:pPr>
                <a:defRPr/>
              </a:pPr>
              <a:t>19.09.2012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D4D5079-5E19-4AF3-91BE-87F017F924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9218E34-6113-489F-9C6B-2772950E6EAA}" type="datetime1">
              <a:rPr lang="ru-RU" smtClean="0"/>
              <a:pPr>
                <a:defRPr/>
              </a:pPr>
              <a:t>19.09.2012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06D626D-AFCC-46F8-9F0D-786A543CFE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60A34F5-B73F-4021-AF88-39AD24C39E42}" type="datetime1">
              <a:rPr lang="ru-RU" smtClean="0"/>
              <a:pPr>
                <a:defRPr/>
              </a:pPr>
              <a:t>19.09.2012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E93B23B-D6E7-472B-A10E-04670BF6D5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90F67A1E-73ED-457D-8B79-682219E13BB8}" type="datetime1">
              <a:rPr lang="ru-RU" smtClean="0"/>
              <a:pPr>
                <a:defRPr/>
              </a:pPr>
              <a:t>19.09.2012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575408E1-1772-47BC-BCBC-B7125981DF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38" r:id="rId2"/>
    <p:sldLayoutId id="2147484039" r:id="rId3"/>
    <p:sldLayoutId id="2147484040" r:id="rId4"/>
    <p:sldLayoutId id="2147484041" r:id="rId5"/>
    <p:sldLayoutId id="2147484042" r:id="rId6"/>
    <p:sldLayoutId id="2147484043" r:id="rId7"/>
    <p:sldLayoutId id="2147484044" r:id="rId8"/>
    <p:sldLayoutId id="2147484045" r:id="rId9"/>
    <p:sldLayoutId id="2147484046" r:id="rId10"/>
    <p:sldLayoutId id="214748404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fcp.economy.gov.ru/cgi-bin/cis/fcp.cgi/Fcp/ViewFcp/View/2011/257/" TargetMode="External"/><Relationship Id="rId3" Type="http://schemas.openxmlformats.org/officeDocument/2006/relationships/hyperlink" Target="http://fcp.economy.gov.ru/cgi-bin/cis/fcp.cgi/Fcp/ViewFcp/View/2011/159/" TargetMode="External"/><Relationship Id="rId7" Type="http://schemas.openxmlformats.org/officeDocument/2006/relationships/hyperlink" Target="http://fcp.economy.gov.ru/cgi-bin/cis/fcp.cgi/Fcp/ViewFcp/View/2011/368/" TargetMode="External"/><Relationship Id="rId2" Type="http://schemas.openxmlformats.org/officeDocument/2006/relationships/hyperlink" Target="http://fcp.economy.gov.ru/cgi-bin/cis/fcp.cgi/Fcp/ViewFcp/View/2011/27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cp.economy.gov.ru/cgi-bin/cis/fcp.cgi/Fcp/ViewFcp/View/2011/309/" TargetMode="External"/><Relationship Id="rId5" Type="http://schemas.openxmlformats.org/officeDocument/2006/relationships/hyperlink" Target="http://fcp.economy.gov.ru/cgi-bin/cis/fcp.cgi/Fcp/ViewFcp/View/2011/255/" TargetMode="External"/><Relationship Id="rId4" Type="http://schemas.openxmlformats.org/officeDocument/2006/relationships/hyperlink" Target="http://fcp.economy.gov.ru/cgi-bin/cis/fcp.cgi/Fcp/ViewFcp/View/2011/242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main?base=LAW;n=113015;fld=134;dst=100006" TargetMode="External"/><Relationship Id="rId2" Type="http://schemas.openxmlformats.org/officeDocument/2006/relationships/hyperlink" Target="consultantplus://offline/main?base=LAW;n=112200;fld=134;dst=10000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main?base=LAW;n=117042;fld=134;dst=100006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456892"/>
            <a:ext cx="8229600" cy="1944216"/>
          </a:xfr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ctr">
              <a:lnSpc>
                <a:spcPct val="120000"/>
              </a:lnSpc>
            </a:pPr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b="1" dirty="0" smtClean="0"/>
              <a:t/>
            </a:r>
            <a:br>
              <a:rPr lang="ru-RU" sz="2600" b="1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70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270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4">
                    <a:lumMod val="75000"/>
                  </a:schemeClr>
                </a:solidFill>
              </a:rPr>
              <a:t>ПОКАЗАТЕЛИ ОЦЕНКИ РЕЗУЛЬТАТИВНОСТИ</a:t>
            </a:r>
            <a:br>
              <a:rPr lang="ru-RU" sz="22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4">
                    <a:lumMod val="75000"/>
                  </a:schemeClr>
                </a:solidFill>
              </a:rPr>
              <a:t>ПРИРОДООХРАННОЙ ДЕЯТЕЛЬНОСТИ </a:t>
            </a:r>
            <a:br>
              <a:rPr lang="ru-RU" sz="22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200" b="1" dirty="0" smtClean="0">
                <a:solidFill>
                  <a:schemeClr val="accent4">
                    <a:lumMod val="75000"/>
                  </a:schemeClr>
                </a:solidFill>
              </a:rPr>
              <a:t>В РЕГИОНАХ РОССИИ</a:t>
            </a: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429000"/>
            <a:ext cx="8229600" cy="1584176"/>
          </a:xfrm>
        </p:spPr>
        <p:txBody>
          <a:bodyPr>
            <a:normAutofit fontScale="2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2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65760" indent="-256032" algn="r">
              <a:buClr>
                <a:schemeClr val="accent3"/>
              </a:buClr>
              <a:buNone/>
              <a:defRPr/>
            </a:pPr>
            <a:endParaRPr lang="ru-RU" sz="5600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365760" indent="-256032" algn="r">
              <a:buClr>
                <a:schemeClr val="accent3"/>
              </a:buClr>
              <a:buNone/>
              <a:defRPr/>
            </a:pPr>
            <a:endParaRPr lang="ru-RU" sz="5600" b="1" i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365760" indent="-256032" algn="r">
              <a:buClr>
                <a:schemeClr val="accent3"/>
              </a:buClr>
              <a:buNone/>
              <a:defRPr/>
            </a:pPr>
            <a:r>
              <a:rPr lang="ru-RU" sz="5600" i="1" dirty="0" smtClean="0">
                <a:solidFill>
                  <a:schemeClr val="accent4">
                    <a:lumMod val="50000"/>
                  </a:schemeClr>
                </a:solidFill>
              </a:rPr>
              <a:t>Дорошенко </a:t>
            </a:r>
            <a:r>
              <a:rPr lang="ru-RU" sz="5600" i="1" dirty="0" smtClean="0">
                <a:solidFill>
                  <a:schemeClr val="accent4">
                    <a:lumMod val="50000"/>
                  </a:schemeClr>
                </a:solidFill>
              </a:rPr>
              <a:t>Светлана </a:t>
            </a:r>
            <a:r>
              <a:rPr lang="ru-RU" sz="5600" i="1" dirty="0" smtClean="0">
                <a:solidFill>
                  <a:schemeClr val="accent4">
                    <a:lumMod val="50000"/>
                  </a:schemeClr>
                </a:solidFill>
              </a:rPr>
              <a:t>Викторовна </a:t>
            </a:r>
          </a:p>
          <a:p>
            <a:pPr marL="365760" indent="-256032" algn="r">
              <a:buClr>
                <a:schemeClr val="accent3"/>
              </a:buClr>
              <a:buNone/>
              <a:defRPr/>
            </a:pPr>
            <a:r>
              <a:rPr lang="ru-RU" sz="5600" i="1" dirty="0" err="1" smtClean="0">
                <a:solidFill>
                  <a:schemeClr val="accent4">
                    <a:lumMod val="50000"/>
                  </a:schemeClr>
                </a:solidFill>
              </a:rPr>
              <a:t>д.э.н</a:t>
            </a:r>
            <a:r>
              <a:rPr lang="ru-RU" sz="5600" i="1" dirty="0" smtClean="0">
                <a:solidFill>
                  <a:schemeClr val="accent4">
                    <a:lumMod val="50000"/>
                  </a:schemeClr>
                </a:solidFill>
              </a:rPr>
              <a:t>., ведущий научный сотрудник </a:t>
            </a:r>
            <a:endParaRPr lang="ru-RU" sz="56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65760" indent="-256032" algn="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5600" i="1" dirty="0" smtClean="0">
                <a:solidFill>
                  <a:schemeClr val="accent4">
                    <a:lumMod val="50000"/>
                  </a:schemeClr>
                </a:solidFill>
              </a:rPr>
              <a:t>Институт экономики Уральского отделения РАН</a:t>
            </a:r>
          </a:p>
          <a:p>
            <a:pPr marL="365760" indent="-256032" algn="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5600" i="1" dirty="0" smtClean="0">
                <a:solidFill>
                  <a:schemeClr val="accent4">
                    <a:lumMod val="50000"/>
                  </a:schemeClr>
                </a:solidFill>
              </a:rPr>
              <a:t>г. Екатеринбург, Российская Федерация</a:t>
            </a:r>
          </a:p>
          <a:p>
            <a:pPr marL="365760" indent="-256032" algn="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56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65760" indent="-256032" algn="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56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65760" indent="-256032" algn="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56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65760" indent="-256032" algn="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56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5600" i="1" dirty="0" smtClean="0">
                <a:solidFill>
                  <a:schemeClr val="accent4">
                    <a:lumMod val="50000"/>
                  </a:schemeClr>
                </a:solidFill>
              </a:rPr>
              <a:t>г. Астана, Республика Казахстан</a:t>
            </a: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5600" i="1" dirty="0" smtClean="0">
                <a:solidFill>
                  <a:schemeClr val="accent4">
                    <a:lumMod val="50000"/>
                  </a:schemeClr>
                </a:solidFill>
              </a:rPr>
              <a:t>26-28 сентября 2012</a:t>
            </a:r>
          </a:p>
          <a:p>
            <a:pPr marL="365760" indent="-256032" algn="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72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65760" indent="-256032" algn="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72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65760" indent="-256032" algn="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72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65760" indent="-256032" algn="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72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65760" indent="-256032" algn="r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7200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51D87B-DAD8-4431-A7F0-C930E60D56CD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880" cy="648072"/>
          </a:xfrm>
        </p:spPr>
        <p:txBody>
          <a:bodyPr/>
          <a:lstStyle/>
          <a:p>
            <a:pPr eaLnBrk="1" hangingPunct="1"/>
            <a:r>
              <a:rPr lang="ru-RU" sz="2000" b="0" dirty="0" smtClean="0">
                <a:solidFill>
                  <a:schemeClr val="accent4">
                    <a:lumMod val="75000"/>
                  </a:schemeClr>
                </a:solidFill>
              </a:rPr>
              <a:t>Государственные программы РФ, 2011 год</a:t>
            </a:r>
            <a:endParaRPr lang="ru-RU" sz="2000" b="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3744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i="1" dirty="0" err="1" smtClean="0">
                <a:solidFill>
                  <a:schemeClr val="accent4">
                    <a:lumMod val="50000"/>
                  </a:schemeClr>
                </a:solidFill>
              </a:rPr>
              <a:t>Росприроднадзор</a:t>
            </a:r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</a:rPr>
              <a:t> - соисполнитель: </a:t>
            </a:r>
          </a:p>
          <a:p>
            <a:pPr marL="265113" indent="0">
              <a:buNone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«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Обеспечение населения России услугами ЖКХ и качественным жильем»;  </a:t>
            </a:r>
            <a:endParaRPr lang="ru-RU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13" indent="0">
              <a:buNone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«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Охрана окружающей   среды»; </a:t>
            </a:r>
            <a:endParaRPr lang="ru-RU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13" indent="0">
              <a:buNone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«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Воспроизводство и использование природных ресурсов». </a:t>
            </a:r>
            <a:endParaRPr lang="ru-RU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1800" i="1" dirty="0" err="1" smtClean="0">
                <a:solidFill>
                  <a:schemeClr val="accent4">
                    <a:lumMod val="50000"/>
                  </a:schemeClr>
                </a:solidFill>
              </a:rPr>
              <a:t>Росприроднадзор</a:t>
            </a:r>
            <a:r>
              <a:rPr lang="ru-RU" sz="1800" i="1" dirty="0" smtClean="0">
                <a:solidFill>
                  <a:schemeClr val="accent4">
                    <a:lumMod val="50000"/>
                  </a:schemeClr>
                </a:solidFill>
              </a:rPr>
              <a:t> –заказчик программы: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   «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Охрана озера Байкал и социально-экономическое развитие Байкальской природной территории на 2012- 2020 годы» (проект). </a:t>
            </a:r>
            <a:endParaRPr lang="ru-RU" sz="1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ABAADF-CD41-4BDA-8205-C6B7AD7C16A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183880" cy="43204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000" b="0" dirty="0" smtClean="0">
                <a:solidFill>
                  <a:schemeClr val="accent4">
                    <a:lumMod val="75000"/>
                  </a:schemeClr>
                </a:solidFill>
              </a:rPr>
              <a:t>      </a:t>
            </a:r>
            <a:br>
              <a:rPr lang="ru-RU" sz="2000" b="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000" b="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2000" b="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000" b="0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ru-RU" sz="2000" b="0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ru-RU" sz="2000" b="0" dirty="0" smtClean="0">
                <a:solidFill>
                  <a:schemeClr val="accent4">
                    <a:lumMod val="75000"/>
                  </a:schemeClr>
                </a:solidFill>
              </a:rPr>
              <a:t>    Федеральные целевые программы, 2011</a:t>
            </a:r>
            <a:endParaRPr lang="ru-RU" sz="2000" b="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8183880" cy="4980040"/>
          </a:xfrm>
        </p:spPr>
        <p:txBody>
          <a:bodyPr>
            <a:normAutofit/>
          </a:bodyPr>
          <a:lstStyle/>
          <a:p>
            <a:pPr marL="84138" indent="25400">
              <a:spcBef>
                <a:spcPts val="600"/>
              </a:spcBef>
              <a:buClr>
                <a:schemeClr val="accent2">
                  <a:lumMod val="50000"/>
                </a:schemeClr>
              </a:buClr>
              <a:buNone/>
              <a:defRPr/>
            </a:pP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</a:rPr>
              <a:t>1) программы</a:t>
            </a: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</a:rPr>
              <a:t>, в реализации которых </a:t>
            </a:r>
            <a:r>
              <a:rPr lang="ru-RU" sz="1400" dirty="0" err="1" smtClean="0">
                <a:solidFill>
                  <a:schemeClr val="accent4">
                    <a:lumMod val="75000"/>
                  </a:schemeClr>
                </a:solidFill>
              </a:rPr>
              <a:t>Росприроднадзор</a:t>
            </a: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</a:rPr>
              <a:t> должен принимать непосредственное участие (</a:t>
            </a: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  <a:hlinkClick r:id="rId2"/>
              </a:rPr>
              <a:t>Программа «Мировой океан»; </a:t>
            </a: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</a:rPr>
              <a:t>Программа «Охрана озера Байкал и социально-экономическое развитие Байкальской природной территории на 2012- 2020 годы» (проект); </a:t>
            </a:r>
            <a:endParaRPr lang="ru-RU" sz="1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84138" indent="25400">
              <a:spcBef>
                <a:spcPts val="600"/>
              </a:spcBef>
              <a:buClr>
                <a:schemeClr val="accent2">
                  <a:lumMod val="50000"/>
                </a:schemeClr>
              </a:buClr>
              <a:buNone/>
              <a:defRPr/>
            </a:pP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</a:rPr>
              <a:t>) программы, реализация которых может увеличить нагрузку на деятельность ТО РПН (</a:t>
            </a: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  <a:hlinkClick r:id="rId3"/>
              </a:rPr>
              <a:t>Программа «Уничтожение запасов химического оружия в Российской Федерации»; </a:t>
            </a: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  <a:hlinkClick r:id="rId4"/>
              </a:rPr>
              <a:t>Программа «Обеспечение ядерной и радиационной безопасности на 2008 год и на период до 2015 года»</a:t>
            </a: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</a:rPr>
              <a:t>; </a:t>
            </a: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  <a:hlinkClick r:id="rId5"/>
              </a:rPr>
              <a:t>Программа «Национальная система химической и биологической безопасности Российской Федерации (2009 - 2013 годы)»</a:t>
            </a: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</a:rPr>
              <a:t>; </a:t>
            </a: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  <a:hlinkClick r:id="rId6"/>
              </a:rPr>
              <a:t>Программа «Промышленная утилизация вооружения и военной техники на 2011 - 2015 годы и на период до 2020 года» (проект); </a:t>
            </a: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  <a:hlinkClick r:id="rId7"/>
              </a:rPr>
              <a:t>Программа «Преодоление последствий радиационных аварий на период до 2015 года» (проект));</a:t>
            </a: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sz="14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84138" indent="25400">
              <a:spcBef>
                <a:spcPts val="600"/>
              </a:spcBef>
              <a:buClr>
                <a:schemeClr val="accent2">
                  <a:lumMod val="50000"/>
                </a:schemeClr>
              </a:buClr>
              <a:buNone/>
              <a:defRPr/>
            </a:pP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</a:rPr>
              <a:t>) программы, реализации которых потенциально повышает требования к отдельным экологически опасным объектам со стороны государственного экологического контроля (Программа «Снижение рисков и смягчение последствий чрезвычайных ситуаций природного и техногенного характера в Российской Федерации до 2015 года» (проект); </a:t>
            </a: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  <a:hlinkClick r:id="rId8"/>
              </a:rPr>
              <a:t>Программа «Повышение устойчивости жилых домов, основных объектов и систем жизнеобеспечения в сейсмических районах Российской Федерации на 2009 - 2014 годы»</a:t>
            </a:r>
            <a:r>
              <a:rPr lang="ru-RU" sz="1400" dirty="0" smtClean="0">
                <a:solidFill>
                  <a:schemeClr val="accent4">
                    <a:lumMod val="75000"/>
                  </a:schemeClr>
                </a:solidFill>
              </a:rPr>
              <a:t>).</a:t>
            </a:r>
          </a:p>
          <a:p>
            <a:pPr marL="84138" indent="25400"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Georgia"/>
              <a:buNone/>
              <a:defRPr/>
            </a:pP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3B3BD7-179B-41C2-AED7-5B8A83F7582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701675"/>
          </a:xfrm>
        </p:spPr>
        <p:txBody>
          <a:bodyPr/>
          <a:lstStyle/>
          <a:p>
            <a:pPr eaLnBrk="1" hangingPunct="1"/>
            <a:r>
              <a:rPr lang="ru-RU" sz="2000" b="0" dirty="0" smtClean="0">
                <a:solidFill>
                  <a:schemeClr val="accent4">
                    <a:lumMod val="75000"/>
                  </a:schemeClr>
                </a:solidFill>
              </a:rPr>
              <a:t>Критерии выбора показателей оценки результативности деятельности ТО РПН:</a:t>
            </a:r>
            <a:endParaRPr lang="ru-RU" sz="2000" b="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2060848"/>
            <a:ext cx="8229600" cy="3024336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None/>
            </a:pPr>
            <a:endParaRPr lang="ru-RU" sz="16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- объем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утвержденных полномочий;  </a:t>
            </a:r>
            <a:endParaRPr lang="ru-RU" sz="16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- увязка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показателей оценки результативности с полномочиями территориальных органов, а также со стратегическими целями и задачами </a:t>
            </a:r>
            <a:r>
              <a:rPr lang="ru-RU" sz="1600" dirty="0" err="1" smtClean="0">
                <a:solidFill>
                  <a:schemeClr val="accent4">
                    <a:lumMod val="75000"/>
                  </a:schemeClr>
                </a:solidFill>
              </a:rPr>
              <a:t>Росприроднадзора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;  </a:t>
            </a:r>
            <a:endParaRPr lang="ru-RU" sz="16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- учет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фактора смещения характера деятельности территориальных органов с контроля в сторону надзора; </a:t>
            </a:r>
            <a:endParaRPr lang="ru-RU" sz="16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-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необходимость участия </a:t>
            </a:r>
            <a:r>
              <a:rPr lang="ru-RU" sz="1600" dirty="0" err="1" smtClean="0">
                <a:solidFill>
                  <a:schemeClr val="accent4">
                    <a:lumMod val="75000"/>
                  </a:schemeClr>
                </a:solidFill>
              </a:rPr>
              <a:t>Росприроднадзора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 в реализации федеральных целевых 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</a:rPr>
              <a:t>программ</a:t>
            </a:r>
            <a:endParaRPr lang="ru-RU" sz="16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265113" indent="-155575" eaLnBrk="1" fontAlgn="auto" hangingPunct="1">
              <a:spcAft>
                <a:spcPts val="0"/>
              </a:spcAft>
              <a:buClr>
                <a:schemeClr val="accent2">
                  <a:lumMod val="50000"/>
                </a:schemeClr>
              </a:buClr>
              <a:buFont typeface="Georgia"/>
              <a:buNone/>
              <a:tabLst>
                <a:tab pos="625475" algn="l"/>
              </a:tabLst>
              <a:defRPr/>
            </a:pPr>
            <a:endParaRPr lang="ru-RU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C59FF4-D1AA-45EA-9F0E-9B32993540E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/>
          </a:bodyPr>
          <a:lstStyle/>
          <a:p>
            <a:pPr marL="180975"/>
            <a:r>
              <a:rPr lang="ru-RU" sz="2000" b="0" dirty="0" smtClean="0">
                <a:solidFill>
                  <a:schemeClr val="accent4">
                    <a:lumMod val="75000"/>
                  </a:schemeClr>
                </a:solidFill>
              </a:rPr>
              <a:t>Требования к показателям эффективности </a:t>
            </a:r>
            <a:r>
              <a:rPr lang="ru-RU" sz="2000" b="0" dirty="0" smtClean="0">
                <a:solidFill>
                  <a:schemeClr val="accent4">
                    <a:lumMod val="75000"/>
                  </a:schemeClr>
                </a:solidFill>
              </a:rPr>
              <a:t>и результативности деятельности</a:t>
            </a:r>
            <a:endParaRPr lang="ru-RU" sz="2000" b="0" i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87952"/>
          </a:xfrm>
        </p:spPr>
        <p:txBody>
          <a:bodyPr>
            <a:normAutofit fontScale="85000" lnSpcReduction="10000"/>
          </a:bodyPr>
          <a:lstStyle/>
          <a:p>
            <a:pPr marL="84138" indent="25400">
              <a:buFont typeface="Georgia" pitchFamily="18" charset="0"/>
              <a:buNone/>
              <a:tabLst>
                <a:tab pos="84138" algn="l"/>
              </a:tabLst>
              <a:defRPr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- отражение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в полной мере достижения результата при выполнении какой-либо функции (динамичность и соотносительность с чем-то общим); </a:t>
            </a:r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84138" indent="25400">
              <a:buFont typeface="Georgia" pitchFamily="18" charset="0"/>
              <a:buNone/>
              <a:tabLst>
                <a:tab pos="84138" algn="l"/>
              </a:tabLst>
              <a:defRPr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- строгое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соответствие компетенции федерального органа исполнительной власти; </a:t>
            </a:r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84138" indent="25400">
              <a:buFont typeface="Georgia" pitchFamily="18" charset="0"/>
              <a:buNone/>
              <a:tabLst>
                <a:tab pos="84138" algn="l"/>
              </a:tabLst>
              <a:defRPr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- наглядность;</a:t>
            </a:r>
          </a:p>
          <a:p>
            <a:pPr marL="84138" indent="25400">
              <a:buFont typeface="Georgia" pitchFamily="18" charset="0"/>
              <a:buNone/>
              <a:tabLst>
                <a:tab pos="84138" algn="l"/>
              </a:tabLst>
              <a:defRPr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-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проверяемость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(возможность внешней проверки достижения результата несколькими методами); </a:t>
            </a:r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84138" indent="25400">
              <a:buFont typeface="Georgia" pitchFamily="18" charset="0"/>
              <a:buNone/>
              <a:tabLst>
                <a:tab pos="84138" algn="l"/>
              </a:tabLst>
              <a:defRPr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- подтверждение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отчетностью, утвержденной в установленном порядке, а также государственной статистической отчетностью (в случае, если по данному показателю нет форм государственной статистической отчетности, то она должна быть подготовлена в дальнейшем совместно с Росстатом); </a:t>
            </a:r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84138" indent="25400">
              <a:buFont typeface="Georgia" pitchFamily="18" charset="0"/>
              <a:buNone/>
              <a:tabLst>
                <a:tab pos="84138" algn="l"/>
              </a:tabLst>
              <a:defRPr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- возможность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регулярной отчетности в целях прогнозирования результата по завершению годового отчетного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периода</a:t>
            </a:r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D8A7B2A-3814-4830-852E-A38C7A20E97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4D5079-5E19-4AF3-91BE-87F017F92485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32" y="332654"/>
          <a:ext cx="8496939" cy="6338411"/>
        </p:xfrm>
        <a:graphic>
          <a:graphicData uri="http://schemas.openxmlformats.org/drawingml/2006/table">
            <a:tbl>
              <a:tblPr/>
              <a:tblGrid>
                <a:gridCol w="3592201"/>
                <a:gridCol w="613020"/>
                <a:gridCol w="613020"/>
                <a:gridCol w="613020"/>
                <a:gridCol w="613020"/>
                <a:gridCol w="613020"/>
                <a:gridCol w="613020"/>
                <a:gridCol w="613020"/>
                <a:gridCol w="613598"/>
              </a:tblGrid>
              <a:tr h="404311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Департамент РПН по ЦФО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Департамент РПН по СЗФО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Департамент РПН по ЮФО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Департамент РПН по СКФО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Департамент РПН по ПФО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Департамент РПН по УрФО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Департамент РПН по СФО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Департамент РПН по ДФО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40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-2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 эффективности контрольно-надзорной деятельности: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69265" algn="ctr">
                        <a:lnSpc>
                          <a:spcPts val="163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69265" algn="ctr">
                        <a:lnSpc>
                          <a:spcPts val="163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69265" algn="ctr">
                        <a:lnSpc>
                          <a:spcPts val="163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69265" algn="ctr">
                        <a:lnSpc>
                          <a:spcPts val="163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69265" algn="ctr">
                        <a:lnSpc>
                          <a:spcPts val="163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69265" algn="ctr">
                        <a:lnSpc>
                          <a:spcPts val="163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69265" algn="ctr">
                        <a:lnSpc>
                          <a:spcPts val="163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69265" algn="ctr">
                        <a:lnSpc>
                          <a:spcPts val="1630"/>
                        </a:lnSpc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55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Выполнение утвержденного плана контрольно-надзорной деятельности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87,5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99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57,1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311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Доля устраненных нарушений из числа выявленных нарушений в сфере природопользования и охраны окружающей среды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74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56,7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84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88,7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12,8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109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72,7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18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Доля суммы взысканной по штрафам в общем объеме предъявленной сумме в отчетном периоде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60,14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56,83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61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2,7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69,6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95,2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73,2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79,5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311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Доля суммы взысканной в возмещение причинения ущерба (вреда) окружающей среде в общем объеме предъявленной суммы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17,03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76,25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25,5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311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Доля отмененных актов проверки в результате обжалования в общем количестве составленных актов проверки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0,14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18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Доля предписаний, исполненных в отчетном периоде, в общем количестве выданных предписаний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67,4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77,65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56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116,2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54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62,6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49,2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466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Доля платы за негативное воздействие на окружающую среду поступившей в бюджеты в бюджетные системы РФ в общем объеме выставленной платы за негативное воздействие на окружающую среду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83,4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104,67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93,9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126,5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84,6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311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Доля предприятий, вносящих плату за негативное воздействие на окружающую среду, в общем количестве зарегистрированных  предприятий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3,13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3,38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85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90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60,1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97,9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65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311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Количество мероприятий  по обеспечению доказательной базы контрольно-надзорной деятельности на море  к предыдущему году*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Calibri"/>
                          <a:cs typeface="Times New Roman"/>
                        </a:rPr>
                        <a:t>178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Calibri"/>
                          <a:cs typeface="Times New Roman"/>
                        </a:rPr>
                        <a:t>85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Calibri"/>
                          <a:cs typeface="Times New Roman"/>
                        </a:rPr>
                        <a:t>50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311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Доля юридических лиц, индивидуальных предпринимателей, в отношении которых органами государственного контроля (надзора), муниципального контроля были проведены проверки, %*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 spc="-2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2,2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 spc="-2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10,9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 spc="-2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6,7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 spc="-2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5,9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10,2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7,2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11,0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 spc="-2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15,2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311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Доля проведенных внеплановых проверок (в процентах от общего количества проведенных проверок)*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52,2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33,4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51,7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155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b="1" spc="-20">
                          <a:latin typeface="Times New Roman"/>
                          <a:ea typeface="Times New Roman"/>
                          <a:cs typeface="Times New Roman"/>
                        </a:rPr>
                        <a:t>Показатели эффективности административной деятельности: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4311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Доля отмененных дел об административных правонарушениях в общем количестве составленных дел об административных правонарушениях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15,77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0,34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0,9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4,7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526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Доля хозяйствующих субъектов – «нарушителей», к которым были применены меры административного воздействия по </a:t>
                      </a:r>
                      <a:r>
                        <a:rPr lang="ru-RU" sz="900" spc="-20" dirty="0" err="1">
                          <a:latin typeface="Times New Roman"/>
                          <a:ea typeface="Times New Roman"/>
                          <a:cs typeface="Times New Roman"/>
                        </a:rPr>
                        <a:t>КоАП</a:t>
                      </a: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 в общем количестве проверенных хозяйствующих субъектов, %*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68,1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62,6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77,5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57,3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69,2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62,0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73,1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ru-RU" sz="900" spc="-2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91,3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18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Доля проведенных административных расследований в общем количестве возбужденных административных производств, %*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14,3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61,2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146,6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71,0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45,8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19,0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56,6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4D5079-5E19-4AF3-91BE-87F017F92485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32" y="332656"/>
          <a:ext cx="8424931" cy="5856120"/>
        </p:xfrm>
        <a:graphic>
          <a:graphicData uri="http://schemas.openxmlformats.org/drawingml/2006/table">
            <a:tbl>
              <a:tblPr/>
              <a:tblGrid>
                <a:gridCol w="3561758"/>
                <a:gridCol w="607825"/>
                <a:gridCol w="607825"/>
                <a:gridCol w="607825"/>
                <a:gridCol w="607825"/>
                <a:gridCol w="607825"/>
                <a:gridCol w="607825"/>
                <a:gridCol w="607825"/>
                <a:gridCol w="608398"/>
              </a:tblGrid>
              <a:tr h="764196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Доля административных санкций по административным правонарушениям в общем количестве возбужденных дел по административным правонарушениям, </a:t>
                      </a:r>
                      <a:r>
                        <a:rPr lang="ru-RU" sz="900" spc="-20" dirty="0" smtClean="0">
                          <a:latin typeface="Times New Roman"/>
                          <a:ea typeface="Times New Roman"/>
                          <a:cs typeface="Times New Roman"/>
                        </a:rPr>
                        <a:t>%*</a:t>
                      </a:r>
                      <a:endParaRPr lang="ru-RU" sz="900" spc="0" dirty="0" smtClean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900" spc="-20" dirty="0" smtClean="0">
                          <a:latin typeface="Times New Roman"/>
                          <a:ea typeface="Times New Roman"/>
                          <a:cs typeface="Times New Roman"/>
                        </a:rPr>
                        <a:t>Общее </a:t>
                      </a: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административных наказаний, наложенных по итогам проверок, административных расследований – всего 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 smtClean="0">
                          <a:latin typeface="Times New Roman"/>
                          <a:ea typeface="Times New Roman"/>
                          <a:cs typeface="Times New Roman"/>
                        </a:rPr>
                        <a:t>2598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900" spc="-2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900" spc="-2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 smtClean="0">
                          <a:latin typeface="Times New Roman"/>
                          <a:ea typeface="Times New Roman"/>
                          <a:cs typeface="Times New Roman"/>
                        </a:rPr>
                        <a:t>1337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900" spc="-2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 smtClean="0">
                          <a:latin typeface="Times New Roman"/>
                          <a:ea typeface="Times New Roman"/>
                          <a:cs typeface="Times New Roman"/>
                        </a:rPr>
                        <a:t>2023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900" spc="-2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 smtClean="0">
                          <a:latin typeface="Times New Roman"/>
                          <a:ea typeface="Times New Roman"/>
                          <a:cs typeface="Times New Roman"/>
                        </a:rPr>
                        <a:t>620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900" spc="-2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 smtClean="0">
                          <a:latin typeface="Times New Roman"/>
                          <a:ea typeface="Times New Roman"/>
                          <a:cs typeface="Times New Roman"/>
                        </a:rPr>
                        <a:t>1750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900" spc="-2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 smtClean="0">
                          <a:latin typeface="Times New Roman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900" spc="-2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 smtClean="0">
                          <a:latin typeface="Times New Roman"/>
                          <a:ea typeface="Times New Roman"/>
                          <a:cs typeface="Times New Roman"/>
                        </a:rPr>
                        <a:t>1593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endParaRPr lang="ru-RU" sz="900" spc="-2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 smtClean="0">
                          <a:latin typeface="Times New Roman"/>
                          <a:ea typeface="Times New Roman"/>
                          <a:cs typeface="Times New Roman"/>
                        </a:rPr>
                        <a:t>1160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356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Доля исполненных наказаний в общем количестве вынесенных постановлений о назначении административных наказаний (составленных протоколов) / постановлений суда о привлечении к административной ответственности», %*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79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900" b="1" spc="-20" dirty="0"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r>
                        <a:rPr lang="ru-RU" sz="900" spc="-2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900" b="1" spc="-20" dirty="0">
                          <a:latin typeface="Times New Roman"/>
                          <a:ea typeface="Calibri"/>
                          <a:cs typeface="Times New Roman"/>
                        </a:rPr>
                        <a:t>результативности природоохранной деятельности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026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Сокращение доли лицензий на пользование недрами по которым </a:t>
                      </a:r>
                      <a:r>
                        <a:rPr lang="ru-RU" sz="900" spc="-20" dirty="0" err="1">
                          <a:latin typeface="Times New Roman"/>
                          <a:ea typeface="Times New Roman"/>
                          <a:cs typeface="Times New Roman"/>
                        </a:rPr>
                        <a:t>недропользователь</a:t>
                      </a: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 не выполняет основные условия (в % к числу проверенных)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026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Доля водопользователей снизивших массу загрязняющих веществ в сточных водах, в общем числе проверенных водопользователей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31,34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23,8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7,4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16,7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026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Доля хозяйствующих субъектов снизивших массу загрязняющих веществ в выбросах в атм. воздух, в общем числе проверенных хозяйст. субъектов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968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16,7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7,5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15,8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512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Доля провер. лицензий  в общем количестве в сфере недропользования*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026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Доля проверенных разрешительных документов на водопользование в общем количестве разрешительных документов на водопользование*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679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Times New Roman"/>
                          <a:cs typeface="Times New Roman"/>
                        </a:rPr>
                        <a:t>Доля проверенных морских объектов из общего количества подконтрольных морских объектов*</a:t>
                      </a: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Calibri"/>
                          <a:cs typeface="Times New Roman"/>
                        </a:rPr>
                        <a:t>26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0986">
                <a:tc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Доля выданных разрешений на воспроизводство объектов животного мира, находящихся под угрозой исчезновения и занесенных в Красную книгу РФ, в общем количестве выданных разрешений*</a:t>
                      </a:r>
                      <a:endParaRPr lang="ru-RU" sz="900" dirty="0">
                        <a:latin typeface="Times New Roman"/>
                        <a:ea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348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2890" algn="l"/>
                        </a:tabLs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Площадь земель, на которых были выполнены за счет средств </a:t>
                      </a:r>
                      <a:r>
                        <a:rPr lang="ru-RU" sz="900" spc="-20" dirty="0" err="1">
                          <a:latin typeface="Times New Roman"/>
                          <a:ea typeface="Times New Roman"/>
                          <a:cs typeface="Times New Roman"/>
                        </a:rPr>
                        <a:t>природопользователей</a:t>
                      </a: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spc="-20" dirty="0" err="1">
                          <a:latin typeface="Times New Roman"/>
                          <a:ea typeface="Times New Roman"/>
                          <a:cs typeface="Times New Roman"/>
                        </a:rPr>
                        <a:t>рекультивационные</a:t>
                      </a: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 и иные работы по предписаниям </a:t>
                      </a:r>
                      <a:r>
                        <a:rPr lang="ru-RU" sz="900" spc="-20" dirty="0" err="1">
                          <a:latin typeface="Times New Roman"/>
                          <a:ea typeface="Times New Roman"/>
                          <a:cs typeface="Times New Roman"/>
                        </a:rPr>
                        <a:t>гос</a:t>
                      </a: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. инспекторов </a:t>
                      </a:r>
                      <a:r>
                        <a:rPr lang="ru-RU" sz="900" spc="-20" dirty="0" err="1">
                          <a:latin typeface="Times New Roman"/>
                          <a:ea typeface="Times New Roman"/>
                          <a:cs typeface="Times New Roman"/>
                        </a:rPr>
                        <a:t>Росприроднадзора</a:t>
                      </a: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, га*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Calibri"/>
                          <a:cs typeface="Times New Roman"/>
                        </a:rPr>
                        <a:t>Нет данных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ru-RU" sz="900" spc="-2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Calibri"/>
                          <a:cs typeface="Times New Roman"/>
                        </a:rPr>
                        <a:t>22,87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Calibri"/>
                          <a:cs typeface="Times New Roman"/>
                        </a:rPr>
                        <a:t>Нет данных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Calibri"/>
                          <a:cs typeface="Times New Roman"/>
                        </a:rPr>
                        <a:t>179,51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83"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2890" algn="l"/>
                        </a:tabLst>
                      </a:pPr>
                      <a:r>
                        <a:rPr lang="ru-RU" sz="900" spc="-20" dirty="0">
                          <a:latin typeface="Times New Roman"/>
                          <a:ea typeface="Calibri"/>
                          <a:cs typeface="Times New Roman"/>
                        </a:rPr>
                        <a:t>Уровень накопления отходов, %*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477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ru-RU" sz="900" spc="-20" dirty="0">
                          <a:latin typeface="Times New Roman"/>
                          <a:ea typeface="Times New Roman"/>
                          <a:cs typeface="Times New Roman"/>
                        </a:rPr>
                        <a:t>Доля площадей восстановленной  прибрежной территории  и водных бассейнов, подвергшихся высокому и экстремально высокому загрязнению, </a:t>
                      </a:r>
                      <a:r>
                        <a:rPr lang="ru-RU" sz="900" spc="-20" dirty="0">
                          <a:latin typeface="Times New Roman"/>
                          <a:ea typeface="Calibri"/>
                          <a:cs typeface="Times New Roman"/>
                        </a:rPr>
                        <a:t>в общем объеме работ за год согласно программе, %*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554" marR="165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endParaRPr lang="ru-RU" sz="900" spc="-2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554" marR="165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183880" cy="1051560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chemeClr val="accent4">
                    <a:lumMod val="75000"/>
                  </a:schemeClr>
                </a:solidFill>
              </a:rPr>
              <a:t>Благодарю за внимание!</a:t>
            </a:r>
            <a:endParaRPr lang="ru-RU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AC92F-3F4C-454C-BE65-1CB45628535D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30238"/>
          </a:xfrm>
        </p:spPr>
        <p:txBody>
          <a:bodyPr>
            <a:normAutofit fontScale="90000"/>
          </a:bodyPr>
          <a:lstStyle/>
          <a:p>
            <a:pPr marL="360363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accent4"/>
                </a:solidFill>
              </a:rPr>
              <a:t>Факторы оценивания результативности природоохранной деятельности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729163"/>
          </a:xfrm>
        </p:spPr>
        <p:txBody>
          <a:bodyPr>
            <a:normAutofit/>
          </a:bodyPr>
          <a:lstStyle/>
          <a:p>
            <a:pPr marL="84138" indent="254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- усиление влияния экологической сферы на социально-экономическое и политическое развитие государства и отдельных регионов;</a:t>
            </a:r>
          </a:p>
          <a:p>
            <a:pPr marL="84138" indent="25400">
              <a:spcBef>
                <a:spcPts val="600"/>
              </a:spcBef>
              <a:buClr>
                <a:schemeClr val="accent3"/>
              </a:buClr>
              <a:buNone/>
              <a:defRPr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- высокая стоимость построения системы новых экологических отношений в условиях модернизации и перехода на инновационный тип развития;</a:t>
            </a:r>
          </a:p>
          <a:p>
            <a:pPr marL="84138" indent="25400" eaLnBrk="1" fontAlgn="auto" hangingPunct="1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- определенные гарантии успешности и максимизации эффективности будущих социально-экономических преобразований</a:t>
            </a:r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84138" indent="2540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Georgia" pitchFamily="18" charset="0"/>
              <a:buNone/>
              <a:defRPr/>
            </a:pPr>
            <a:endParaRPr lang="ru-RU" sz="24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84138" indent="25400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sz="22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7A4F715-EAF9-480D-8C50-4AAE220B4F1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36004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2700" b="1" i="1" dirty="0" smtClean="0"/>
              <a:t/>
            </a:r>
            <a:br>
              <a:rPr lang="ru-RU" sz="2700" b="1" i="1" dirty="0" smtClean="0"/>
            </a:b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1800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484784"/>
            <a:ext cx="8229600" cy="4681066"/>
          </a:xfrm>
        </p:spPr>
        <p:txBody>
          <a:bodyPr>
            <a:normAutofit fontScale="92500" lnSpcReduction="10000"/>
          </a:bodyPr>
          <a:lstStyle/>
          <a:p>
            <a:pPr marL="0" indent="444500" algn="just">
              <a:buFont typeface="Georgia" pitchFamily="18" charset="0"/>
              <a:buNone/>
              <a:defRPr/>
            </a:pPr>
            <a:endParaRPr lang="ru-RU" sz="21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lvl="0" indent="541338" algn="just">
              <a:buNone/>
              <a:defRPr/>
            </a:pP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</a:rPr>
              <a:t>Приказ </a:t>
            </a: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</a:rPr>
              <a:t>Федеральной службы по надзору в сфере природопользования от 29 сентября 2010 г. </a:t>
            </a:r>
            <a:r>
              <a:rPr lang="en-US" sz="1900" dirty="0" smtClean="0">
                <a:solidFill>
                  <a:schemeClr val="accent4">
                    <a:lumMod val="50000"/>
                  </a:schemeClr>
                </a:solidFill>
              </a:rPr>
              <a:t>N</a:t>
            </a: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</a:rPr>
              <a:t> 283 «О полномочиях  </a:t>
            </a:r>
            <a:r>
              <a:rPr lang="ru-RU" sz="1900" dirty="0" err="1" smtClean="0">
                <a:solidFill>
                  <a:schemeClr val="accent4">
                    <a:lumMod val="50000"/>
                  </a:schemeClr>
                </a:solidFill>
              </a:rPr>
              <a:t>Росприроднадзора</a:t>
            </a: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</a:rPr>
              <a:t> и его территориальных </a:t>
            </a: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</a:rPr>
              <a:t>органов»</a:t>
            </a:r>
            <a:endParaRPr lang="ru-RU" sz="19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lvl="0" indent="541338" algn="just">
              <a:buNone/>
              <a:defRPr/>
            </a:pP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</a:rPr>
              <a:t>Постановление </a:t>
            </a: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</a:rPr>
              <a:t>Правительства Российской Федерации от 13.09.2010 </a:t>
            </a:r>
            <a:r>
              <a:rPr lang="en-US" sz="1900" dirty="0" smtClean="0">
                <a:solidFill>
                  <a:schemeClr val="accent4">
                    <a:lumMod val="50000"/>
                  </a:schemeClr>
                </a:solidFill>
              </a:rPr>
              <a:t>N</a:t>
            </a: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</a:rPr>
              <a:t> 717» (в ред. приказов </a:t>
            </a:r>
            <a:r>
              <a:rPr lang="ru-RU" sz="1900" dirty="0" err="1" smtClean="0">
                <a:solidFill>
                  <a:schemeClr val="accent4">
                    <a:lumMod val="50000"/>
                  </a:schemeClr>
                </a:solidFill>
              </a:rPr>
              <a:t>Росприроднадзора</a:t>
            </a: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</a:rPr>
              <a:t> от 18.03.2011 </a:t>
            </a:r>
            <a:r>
              <a:rPr lang="en-US" sz="1900" dirty="0" smtClean="0">
                <a:solidFill>
                  <a:schemeClr val="accent4">
                    <a:lumMod val="50000"/>
                  </a:schemeClr>
                </a:solidFill>
                <a:hlinkClick r:id="rId2"/>
              </a:rPr>
              <a:t>N</a:t>
            </a: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  <a:hlinkClick r:id="rId2"/>
              </a:rPr>
              <a:t> 144</a:t>
            </a: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</a:rPr>
              <a:t>, от 04.04.2011 </a:t>
            </a:r>
            <a:r>
              <a:rPr lang="en-US" sz="1900" dirty="0" smtClean="0">
                <a:solidFill>
                  <a:schemeClr val="accent4">
                    <a:lumMod val="50000"/>
                  </a:schemeClr>
                </a:solidFill>
                <a:hlinkClick r:id="rId3"/>
              </a:rPr>
              <a:t>N</a:t>
            </a: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  <a:hlinkClick r:id="rId3"/>
              </a:rPr>
              <a:t> 193</a:t>
            </a: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</a:rPr>
              <a:t>, от 01.07.2011 </a:t>
            </a:r>
            <a:r>
              <a:rPr lang="en-US" sz="1900" dirty="0" smtClean="0">
                <a:solidFill>
                  <a:schemeClr val="accent4">
                    <a:lumMod val="50000"/>
                  </a:schemeClr>
                </a:solidFill>
                <a:hlinkClick r:id="rId4"/>
              </a:rPr>
              <a:t>N</a:t>
            </a: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  <a:hlinkClick r:id="rId4"/>
              </a:rPr>
              <a:t> 507</a:t>
            </a: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</a:rPr>
              <a:t> и п.4.20</a:t>
            </a: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endParaRPr lang="ru-RU" sz="19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0" lvl="0" indent="541338" algn="just">
              <a:buNone/>
              <a:defRPr/>
            </a:pP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</a:rPr>
              <a:t>Типовое положение о территориальном органе Федеральной службы по надзору в сфере природопользования по федеральному округу, утв. Приказом Минприроды России от 30 марта 2011 г. </a:t>
            </a: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</a:rPr>
              <a:t>N </a:t>
            </a:r>
            <a:r>
              <a:rPr lang="ru-RU" sz="1900" dirty="0" smtClean="0">
                <a:solidFill>
                  <a:schemeClr val="accent4">
                    <a:lumMod val="50000"/>
                  </a:schemeClr>
                </a:solidFill>
              </a:rPr>
              <a:t>188</a:t>
            </a:r>
            <a:endParaRPr lang="ru-RU" sz="19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Font typeface="Georgia" pitchFamily="18" charset="0"/>
              <a:buNone/>
              <a:defRPr/>
            </a:pP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</a:p>
          <a:p>
            <a:pPr>
              <a:buFont typeface="Georgia" pitchFamily="18" charset="0"/>
              <a:buNone/>
              <a:defRPr/>
            </a:pP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</a:rPr>
              <a:t> </a:t>
            </a:r>
            <a:br>
              <a:rPr lang="ru-RU" sz="21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100" dirty="0" smtClean="0">
                <a:solidFill>
                  <a:schemeClr val="accent2">
                    <a:lumMod val="50000"/>
                  </a:schemeClr>
                </a:solidFill>
              </a:rPr>
              <a:t>   </a:t>
            </a:r>
          </a:p>
          <a:p>
            <a:pPr>
              <a:buFont typeface="Georgia" pitchFamily="18" charset="0"/>
              <a:buNone/>
              <a:defRPr/>
            </a:pPr>
            <a:endParaRPr lang="ru-RU" sz="22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dirty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7C593E-B514-41CB-A19B-F3F3F142F6D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1800" b="0" dirty="0" smtClean="0">
                <a:solidFill>
                  <a:schemeClr val="accent4"/>
                </a:solidFill>
              </a:rPr>
              <a:t>Приказ </a:t>
            </a:r>
            <a:r>
              <a:rPr lang="ru-RU" sz="1800" b="0" dirty="0" err="1" smtClean="0">
                <a:solidFill>
                  <a:schemeClr val="accent4"/>
                </a:solidFill>
              </a:rPr>
              <a:t>Росприроднадзора</a:t>
            </a:r>
            <a:r>
              <a:rPr lang="ru-RU" sz="1800" b="0" dirty="0" smtClean="0">
                <a:solidFill>
                  <a:schemeClr val="accent4"/>
                </a:solidFill>
              </a:rPr>
              <a:t> от 12.04.2011 № 211 «Об утверждении плановых значений показателей оценки деятельности территориальных органов </a:t>
            </a:r>
            <a:r>
              <a:rPr lang="ru-RU" sz="1800" b="0" dirty="0" err="1" smtClean="0">
                <a:solidFill>
                  <a:schemeClr val="accent4"/>
                </a:solidFill>
              </a:rPr>
              <a:t>Росприроднадзора</a:t>
            </a:r>
            <a:r>
              <a:rPr lang="ru-RU" sz="1800" b="0" dirty="0" smtClean="0">
                <a:solidFill>
                  <a:schemeClr val="accent4"/>
                </a:solidFill>
              </a:rPr>
              <a:t> на 2011 год</a:t>
            </a:r>
            <a:r>
              <a:rPr lang="ru-RU" sz="1800" b="0" dirty="0" smtClean="0">
                <a:solidFill>
                  <a:schemeClr val="accent4"/>
                </a:solidFill>
              </a:rPr>
              <a:t>»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062"/>
          </a:xfrm>
        </p:spPr>
        <p:txBody>
          <a:bodyPr>
            <a:normAutofit/>
          </a:bodyPr>
          <a:lstStyle/>
          <a:p>
            <a:pPr marL="265113" indent="-265113">
              <a:buNone/>
              <a:tabLst>
                <a:tab pos="265113" algn="l"/>
              </a:tabLst>
            </a:pP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общие </a:t>
            </a: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показатели: </a:t>
            </a:r>
            <a:endParaRPr lang="ru-RU" sz="1200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13" indent="-265113">
              <a:buClr>
                <a:schemeClr val="accent4">
                  <a:lumMod val="50000"/>
                </a:schemeClr>
              </a:buClr>
              <a:buFont typeface="Symbol"/>
              <a:buChar char="-"/>
              <a:tabLst>
                <a:tab pos="265113" algn="l"/>
              </a:tabLst>
            </a:pPr>
            <a:r>
              <a:rPr lang="ru-RU" sz="1100" dirty="0" smtClean="0">
                <a:solidFill>
                  <a:schemeClr val="accent4">
                    <a:lumMod val="50000"/>
                  </a:schemeClr>
                </a:solidFill>
              </a:rPr>
              <a:t>выполнение </a:t>
            </a:r>
            <a:r>
              <a:rPr lang="ru-RU" sz="1100" dirty="0" smtClean="0">
                <a:solidFill>
                  <a:schemeClr val="accent4">
                    <a:lumMod val="50000"/>
                  </a:schemeClr>
                </a:solidFill>
              </a:rPr>
              <a:t>утвержденного плана контрольно-надзорной деятельности; </a:t>
            </a:r>
            <a:endParaRPr lang="ru-RU" sz="11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13" indent="-265113">
              <a:buClr>
                <a:schemeClr val="accent4">
                  <a:lumMod val="50000"/>
                </a:schemeClr>
              </a:buClr>
              <a:buFont typeface="Symbol"/>
              <a:buChar char="-"/>
              <a:tabLst>
                <a:tab pos="265113" algn="l"/>
              </a:tabLst>
            </a:pPr>
            <a:r>
              <a:rPr lang="ru-RU" sz="1100" dirty="0" smtClean="0">
                <a:solidFill>
                  <a:schemeClr val="accent4">
                    <a:lumMod val="50000"/>
                  </a:schemeClr>
                </a:solidFill>
              </a:rPr>
              <a:t>доля </a:t>
            </a:r>
            <a:r>
              <a:rPr lang="ru-RU" sz="1100" dirty="0" smtClean="0">
                <a:solidFill>
                  <a:schemeClr val="accent4">
                    <a:lumMod val="50000"/>
                  </a:schemeClr>
                </a:solidFill>
              </a:rPr>
              <a:t>устраненных нарушений из числа выявленных нарушений в сфере природопользования и охраны окружающей среды; </a:t>
            </a:r>
            <a:endParaRPr lang="ru-RU" sz="11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13" indent="-265113">
              <a:buClr>
                <a:schemeClr val="accent4">
                  <a:lumMod val="50000"/>
                </a:schemeClr>
              </a:buClr>
              <a:buFont typeface="Symbol"/>
              <a:buChar char="-"/>
              <a:tabLst>
                <a:tab pos="265113" algn="l"/>
              </a:tabLst>
            </a:pPr>
            <a:r>
              <a:rPr lang="ru-RU" sz="1100" dirty="0" smtClean="0">
                <a:solidFill>
                  <a:schemeClr val="accent4">
                    <a:lumMod val="50000"/>
                  </a:schemeClr>
                </a:solidFill>
              </a:rPr>
              <a:t>доля </a:t>
            </a:r>
            <a:r>
              <a:rPr lang="ru-RU" sz="1100" dirty="0" smtClean="0">
                <a:solidFill>
                  <a:schemeClr val="accent4">
                    <a:lumMod val="50000"/>
                  </a:schemeClr>
                </a:solidFill>
              </a:rPr>
              <a:t>суммы взысканной по штрафам в общем объеме предъявленной сумме в отчетном периоде; </a:t>
            </a:r>
            <a:endParaRPr lang="ru-RU" sz="11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13" indent="-265113">
              <a:buClr>
                <a:schemeClr val="accent4">
                  <a:lumMod val="50000"/>
                </a:schemeClr>
              </a:buClr>
              <a:buFont typeface="Symbol"/>
              <a:buChar char="-"/>
              <a:tabLst>
                <a:tab pos="265113" algn="l"/>
              </a:tabLst>
            </a:pPr>
            <a:r>
              <a:rPr lang="ru-RU" sz="1100" dirty="0" smtClean="0">
                <a:solidFill>
                  <a:schemeClr val="accent4">
                    <a:lumMod val="50000"/>
                  </a:schemeClr>
                </a:solidFill>
              </a:rPr>
              <a:t>доля </a:t>
            </a:r>
            <a:r>
              <a:rPr lang="ru-RU" sz="1100" dirty="0" smtClean="0">
                <a:solidFill>
                  <a:schemeClr val="accent4">
                    <a:lumMod val="50000"/>
                  </a:schemeClr>
                </a:solidFill>
              </a:rPr>
              <a:t>суммы взысканной в возмещение причинения ущерба (вреда) окружающей среде в общем объеме предъявленной суммы; </a:t>
            </a:r>
            <a:endParaRPr lang="ru-RU" sz="11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13" indent="-265113">
              <a:buClr>
                <a:schemeClr val="accent4">
                  <a:lumMod val="50000"/>
                </a:schemeClr>
              </a:buClr>
              <a:buFont typeface="Symbol"/>
              <a:buChar char="-"/>
              <a:tabLst>
                <a:tab pos="265113" algn="l"/>
              </a:tabLst>
            </a:pPr>
            <a:r>
              <a:rPr lang="ru-RU" sz="1100" dirty="0" smtClean="0">
                <a:solidFill>
                  <a:schemeClr val="accent4">
                    <a:lumMod val="50000"/>
                  </a:schemeClr>
                </a:solidFill>
              </a:rPr>
              <a:t>доля </a:t>
            </a:r>
            <a:r>
              <a:rPr lang="ru-RU" sz="1100" dirty="0" smtClean="0">
                <a:solidFill>
                  <a:schemeClr val="accent4">
                    <a:lumMod val="50000"/>
                  </a:schemeClr>
                </a:solidFill>
              </a:rPr>
              <a:t>отмененных актов проверки в результате обжалования в общем количестве составленных актов проверки; </a:t>
            </a:r>
            <a:endParaRPr lang="ru-RU" sz="11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13" indent="-265113">
              <a:buClr>
                <a:schemeClr val="accent4">
                  <a:lumMod val="50000"/>
                </a:schemeClr>
              </a:buClr>
              <a:buFont typeface="Symbol"/>
              <a:buChar char="-"/>
              <a:tabLst>
                <a:tab pos="265113" algn="l"/>
              </a:tabLst>
            </a:pPr>
            <a:r>
              <a:rPr lang="ru-RU" sz="1100" dirty="0" smtClean="0">
                <a:solidFill>
                  <a:schemeClr val="accent4">
                    <a:lumMod val="50000"/>
                  </a:schemeClr>
                </a:solidFill>
              </a:rPr>
              <a:t>доля </a:t>
            </a:r>
            <a:r>
              <a:rPr lang="ru-RU" sz="1100" dirty="0" smtClean="0">
                <a:solidFill>
                  <a:schemeClr val="accent4">
                    <a:lumMod val="50000"/>
                  </a:schemeClr>
                </a:solidFill>
              </a:rPr>
              <a:t>предписаний, исполненных в отчетном периоде, в общем количестве выданных предписаний; </a:t>
            </a:r>
            <a:endParaRPr lang="ru-RU" sz="11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13" indent="-265113">
              <a:buClr>
                <a:schemeClr val="accent4">
                  <a:lumMod val="50000"/>
                </a:schemeClr>
              </a:buClr>
              <a:buFont typeface="Symbol"/>
              <a:buChar char="-"/>
              <a:tabLst>
                <a:tab pos="265113" algn="l"/>
              </a:tabLst>
            </a:pPr>
            <a:r>
              <a:rPr lang="ru-RU" sz="1100" dirty="0" smtClean="0">
                <a:solidFill>
                  <a:schemeClr val="accent4">
                    <a:lumMod val="50000"/>
                  </a:schemeClr>
                </a:solidFill>
              </a:rPr>
              <a:t>доля </a:t>
            </a:r>
            <a:r>
              <a:rPr lang="ru-RU" sz="1100" dirty="0" smtClean="0">
                <a:solidFill>
                  <a:schemeClr val="accent4">
                    <a:lumMod val="50000"/>
                  </a:schemeClr>
                </a:solidFill>
              </a:rPr>
              <a:t>отмененных дел об административных правонарушениях в общем количестве составленных дел об административных правонарушениях; </a:t>
            </a:r>
            <a:endParaRPr lang="ru-RU" sz="11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13" indent="-265113">
              <a:buClr>
                <a:schemeClr val="accent4">
                  <a:lumMod val="50000"/>
                </a:schemeClr>
              </a:buClr>
              <a:buFont typeface="Symbol"/>
              <a:buChar char="-"/>
              <a:tabLst>
                <a:tab pos="265113" algn="l"/>
              </a:tabLst>
            </a:pPr>
            <a:r>
              <a:rPr lang="ru-RU" sz="1100" dirty="0" smtClean="0">
                <a:solidFill>
                  <a:schemeClr val="accent4">
                    <a:lumMod val="50000"/>
                  </a:schemeClr>
                </a:solidFill>
              </a:rPr>
              <a:t>доля </a:t>
            </a:r>
            <a:r>
              <a:rPr lang="ru-RU" sz="1100" dirty="0" smtClean="0">
                <a:solidFill>
                  <a:schemeClr val="accent4">
                    <a:lumMod val="50000"/>
                  </a:schemeClr>
                </a:solidFill>
              </a:rPr>
              <a:t>платы за негативное воздействие на окружающую среду поступившей в бюджеты в бюджетные системы РФ в общем объеме выставленной платы за негативное воздействие на окружающую среду; </a:t>
            </a:r>
            <a:endParaRPr lang="ru-RU" sz="11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265113" indent="-265113">
              <a:buClr>
                <a:schemeClr val="accent4">
                  <a:lumMod val="50000"/>
                </a:schemeClr>
              </a:buClr>
              <a:buFont typeface="Symbol"/>
              <a:buChar char="-"/>
              <a:tabLst>
                <a:tab pos="265113" algn="l"/>
              </a:tabLst>
            </a:pPr>
            <a:r>
              <a:rPr lang="ru-RU" sz="1100" dirty="0" smtClean="0">
                <a:solidFill>
                  <a:schemeClr val="accent4">
                    <a:lumMod val="50000"/>
                  </a:schemeClr>
                </a:solidFill>
              </a:rPr>
              <a:t>доля </a:t>
            </a:r>
            <a:r>
              <a:rPr lang="ru-RU" sz="1100" dirty="0" smtClean="0">
                <a:solidFill>
                  <a:schemeClr val="accent4">
                    <a:lumMod val="50000"/>
                  </a:schemeClr>
                </a:solidFill>
              </a:rPr>
              <a:t>предприятий, вносящих плату за негативное воздействие на окружающую среду, в общем количестве зарегистрированных предприятий;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геологический </a:t>
            </a: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контроль: </a:t>
            </a: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сокращение доли лицензий на пользование недрами по которым </a:t>
            </a:r>
            <a:r>
              <a:rPr lang="ru-RU" sz="1200" dirty="0" err="1" smtClean="0">
                <a:solidFill>
                  <a:schemeClr val="accent4">
                    <a:lumMod val="50000"/>
                  </a:schemeClr>
                </a:solidFill>
              </a:rPr>
              <a:t>недропользователь</a:t>
            </a: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 не выполняет основные условия (в % к числу проверенных лицензий);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водный </a:t>
            </a: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контроль: </a:t>
            </a: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доля водопользователей снизивших массу загрязняющих веществ в сточных водах, в общем числе проверенных водопользователей;</a:t>
            </a:r>
          </a:p>
          <a:p>
            <a:pPr>
              <a:buNone/>
            </a:pP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в  </a:t>
            </a:r>
            <a:r>
              <a:rPr lang="ru-RU" sz="1200" b="1" dirty="0" smtClean="0">
                <a:solidFill>
                  <a:schemeClr val="accent4">
                    <a:lumMod val="50000"/>
                  </a:schemeClr>
                </a:solidFill>
              </a:rPr>
              <a:t>области охраны атмосферного воздуха: </a:t>
            </a:r>
            <a:r>
              <a:rPr lang="ru-RU" sz="1200" dirty="0" smtClean="0">
                <a:solidFill>
                  <a:schemeClr val="accent4">
                    <a:lumMod val="50000"/>
                  </a:schemeClr>
                </a:solidFill>
              </a:rPr>
              <a:t>доля хозяйствующих субъектов снизивших массу загрязняющих веществ в выбросах в атмосферный воздух, в общем числе проверенных хозяйствующих субъектов.</a:t>
            </a:r>
          </a:p>
          <a:p>
            <a:pPr>
              <a:buNone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203D79-EA59-4927-A549-72E20CF88F33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6302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Недостатки утвержденных показателей оценки</a:t>
            </a:r>
            <a:endParaRPr lang="ru-RU" sz="2400" b="1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800600"/>
          </a:xfrm>
        </p:spPr>
        <p:txBody>
          <a:bodyPr>
            <a:noAutofit/>
          </a:bodyPr>
          <a:lstStyle/>
          <a:p>
            <a:pPr marL="84138" indent="25400">
              <a:buClr>
                <a:schemeClr val="accent3"/>
              </a:buClr>
              <a:buNone/>
              <a:defRPr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- слабо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отражают переданные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Росприроднадзору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в 2010 г.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полномочия; </a:t>
            </a:r>
          </a:p>
          <a:p>
            <a:pPr marL="84138" indent="25400">
              <a:buClr>
                <a:schemeClr val="accent3"/>
              </a:buClr>
              <a:buNone/>
              <a:defRPr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- недостаточно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охватывают различные виды государственного экологического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контроля;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   </a:t>
            </a:r>
            <a:endParaRPr lang="ru-RU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84138" lvl="0" indent="25400">
              <a:buClr>
                <a:schemeClr val="accent3"/>
              </a:buClr>
              <a:buNone/>
              <a:defRPr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- в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большей степени характеризуют эффективность работы внутренних подразделений, а не результативность деятельности ТО РПН в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целом</a:t>
            </a:r>
            <a:endParaRPr lang="ru-RU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84138" indent="25400">
              <a:buClr>
                <a:schemeClr val="accent3"/>
              </a:buClr>
              <a:buNone/>
              <a:defRPr/>
            </a:pPr>
            <a:r>
              <a:rPr lang="ru-RU" sz="1100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  <a:endParaRPr lang="ru-RU" sz="70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B2CE24-B6C2-4071-9AF4-760AACF0A54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183880" cy="105156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</a:rPr>
              <a:t>Доклад о результатах и основных направлениях деятельности </a:t>
            </a:r>
            <a:r>
              <a:rPr lang="ru-RU" sz="1800" dirty="0" err="1" smtClean="0">
                <a:solidFill>
                  <a:schemeClr val="accent4">
                    <a:lumMod val="75000"/>
                  </a:schemeClr>
                </a:solidFill>
              </a:rPr>
              <a:t>Росприроднадзора</a:t>
            </a:r>
            <a:r>
              <a:rPr lang="ru-RU" sz="1800" dirty="0" smtClean="0">
                <a:solidFill>
                  <a:schemeClr val="accent4">
                    <a:lumMod val="75000"/>
                  </a:schemeClr>
                </a:solidFill>
              </a:rPr>
              <a:t> на 2011 г. и плановый период на 2012-2014 гг. (ДРОНД 2012-2014 гг.)</a:t>
            </a:r>
            <a:endParaRPr lang="ru-RU" sz="1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8AC92F-3F4C-454C-BE65-1CB45628535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700808"/>
          <a:ext cx="8280921" cy="4869822"/>
        </p:xfrm>
        <a:graphic>
          <a:graphicData uri="http://schemas.openxmlformats.org/drawingml/2006/table">
            <a:tbl>
              <a:tblPr/>
              <a:tblGrid>
                <a:gridCol w="936104"/>
                <a:gridCol w="2376264"/>
                <a:gridCol w="4968553"/>
              </a:tblGrid>
              <a:tr h="1933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Цели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Задачи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Показатели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788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Цель 2.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Создание условий для повышения эффективности использования природных ресурсов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Обеспечение комплексного государственного контроля за выполнением требований законодательства Российской Федерации, международных норм и правил в области природопользования и охраны окружающей среды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(Минприроды России,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Росприроднадзор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Целевой показатель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: Доля устранённых нарушений из числа выявленных нарушений в сфере природопользования, %.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Показатели задачи: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Доля проверенных лицензий  в общем количестве лицензий в сфере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недропользования,%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Доля проверенных разрешительных документов на водопользование в общем количестве разрешительных документов на водопользование, %;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Доля проверенных морских объектов из общего количества подконтрольных морских объектов, %.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Доля ФГУ ООПТ федерального значения, охваченных контрольно-надзорными мероприятиями к общему количеству ФГУ ООПТ федерального значения, % 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876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Цель 3.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Обеспечение защищенности окружающей природной среды, населения и объектов экономики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Снижение уровня загрязнения поверхностных вод (Минприроды России, Росводресурсы, Росприроднадзор)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Доля водопользователей, снизивших массу  загрязняющих веществ в сточных водах,  в общем числе проверенных водопользователей, %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4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Обеспечение сохранения редких и находящихся под угрозой исчезновения объектов животного мира (Минприроды России,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Росприроднадзор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Доля выданных разрешений на воспроизводство объектов животного мира, находящихся под угрозой исчезновения и занесенных в Красную книгу Российской Федерации, в общем количестве выданных разрешений, %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1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Снижение уровня загрязнения атмосферного воздуха (Минприроды России, Росгидромет,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Росприроднадзор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Доля хозяйствующих субъектов, снизивших массу загрязняющих веществ в выбросах в атмосферный воздух,  в общем числе проверенных хозяйствующих субъектов, %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1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Обеспечение охраны морской среды, выполнения международных обязательств Российской Федерации на море (Минприроды России, Росприроднадзор)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Количество мероприятий  по обеспечению доказательной базы контрольно-надзорной деятельности на море (в % к предыдущему году)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97" marR="458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323850" y="332657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ru-RU" sz="1400" b="0" dirty="0" smtClean="0">
                <a:solidFill>
                  <a:schemeClr val="accent4">
                    <a:lumMod val="75000"/>
                  </a:schemeClr>
                </a:solidFill>
              </a:rPr>
              <a:t>ДРОНД </a:t>
            </a:r>
            <a:r>
              <a:rPr lang="ru-RU" sz="1400" b="0" dirty="0" smtClean="0">
                <a:solidFill>
                  <a:schemeClr val="accent4">
                    <a:lumMod val="75000"/>
                  </a:schemeClr>
                </a:solidFill>
              </a:rPr>
              <a:t>2012-2014 гг. </a:t>
            </a:r>
            <a:r>
              <a:rPr lang="ru-RU" sz="1400" b="0" dirty="0" smtClean="0">
                <a:solidFill>
                  <a:schemeClr val="accent4">
                    <a:lumMod val="75000"/>
                  </a:schemeClr>
                </a:solidFill>
              </a:rPr>
              <a:t>- согласно </a:t>
            </a:r>
            <a:r>
              <a:rPr lang="ru-RU" sz="1400" b="0" dirty="0" smtClean="0">
                <a:solidFill>
                  <a:schemeClr val="accent4">
                    <a:lumMod val="75000"/>
                  </a:schemeClr>
                </a:solidFill>
              </a:rPr>
              <a:t>«Перечню проектов по реализации Основных направлений деятельности Правительства Российской Федерации» ,  Минприроды России является ответственным за реализацию проекта «Формирование новых экологических стандартов жизни».</a:t>
            </a:r>
            <a:endParaRPr lang="ru-RU" sz="1400" b="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087"/>
          </a:xfrm>
        </p:spPr>
        <p:txBody>
          <a:bodyPr>
            <a:normAutofit/>
          </a:bodyPr>
          <a:lstStyle/>
          <a:p>
            <a:pPr marL="0" indent="360363" algn="just">
              <a:spcBef>
                <a:spcPts val="600"/>
              </a:spcBef>
              <a:buNone/>
            </a:pPr>
            <a:r>
              <a:rPr lang="ru-RU" sz="1200" dirty="0" smtClean="0"/>
              <a:t>В </a:t>
            </a:r>
            <a:r>
              <a:rPr lang="ru-RU" sz="1200" dirty="0" smtClean="0"/>
              <a:t>рамках данного проекта: «…предстоит разработать новую систему нормирования допустимого воздействия на окружающую среду, </a:t>
            </a:r>
            <a:r>
              <a:rPr lang="ru-RU" sz="1200" dirty="0" smtClean="0"/>
              <a:t>позволяющую</a:t>
            </a:r>
          </a:p>
          <a:p>
            <a:pPr marL="0" indent="360363" algn="just">
              <a:spcBef>
                <a:spcPts val="600"/>
              </a:spcBef>
              <a:buNone/>
            </a:pPr>
            <a:r>
              <a:rPr lang="ru-RU" sz="1200" dirty="0" smtClean="0"/>
              <a:t> </a:t>
            </a:r>
            <a:r>
              <a:rPr lang="ru-RU" sz="1200" dirty="0" smtClean="0"/>
              <a:t>снизить уровень антропогенной нагрузки; </a:t>
            </a:r>
            <a:endParaRPr lang="ru-RU" sz="1200" dirty="0" smtClean="0"/>
          </a:p>
          <a:p>
            <a:pPr marL="0" indent="360363" algn="just">
              <a:spcBef>
                <a:spcPts val="600"/>
              </a:spcBef>
              <a:buNone/>
            </a:pPr>
            <a:r>
              <a:rPr lang="ru-RU" sz="1200" dirty="0" smtClean="0"/>
              <a:t>поэтапно </a:t>
            </a:r>
            <a:r>
              <a:rPr lang="ru-RU" sz="1200" dirty="0" smtClean="0"/>
              <a:t>исключить практику установления временных нормативов (лимитов) выбросов и сбросов загрязняющих веществ в окружающую среду; </a:t>
            </a:r>
            <a:endParaRPr lang="ru-RU" sz="1200" dirty="0" smtClean="0"/>
          </a:p>
          <a:p>
            <a:pPr marL="0" indent="360363" algn="just">
              <a:spcBef>
                <a:spcPts val="600"/>
              </a:spcBef>
              <a:buNone/>
            </a:pPr>
            <a:r>
              <a:rPr lang="ru-RU" sz="1200" dirty="0" smtClean="0"/>
              <a:t>устранить </a:t>
            </a:r>
            <a:r>
              <a:rPr lang="ru-RU" sz="1200" dirty="0" smtClean="0"/>
              <a:t>административные барьеры и субъективизм при установлении таких нормативов; </a:t>
            </a:r>
            <a:endParaRPr lang="ru-RU" sz="1200" dirty="0" smtClean="0"/>
          </a:p>
          <a:p>
            <a:pPr marL="0" indent="360363" algn="just">
              <a:spcBef>
                <a:spcPts val="600"/>
              </a:spcBef>
              <a:buNone/>
            </a:pPr>
            <a:r>
              <a:rPr lang="ru-RU" sz="1200" dirty="0" smtClean="0"/>
              <a:t>совершенствовать </a:t>
            </a:r>
            <a:r>
              <a:rPr lang="ru-RU" sz="1200" dirty="0" smtClean="0"/>
              <a:t>экономические механизмы в области охраны окружающей среды, в том числе путем усовершенствования платы за негативное воздействие на окружающую среду и создания инструментов экологического страхования ответственности хозяйствующих субъектов</a:t>
            </a:r>
            <a:r>
              <a:rPr lang="ru-RU" sz="1200" dirty="0" smtClean="0"/>
              <a:t>;</a:t>
            </a:r>
          </a:p>
          <a:p>
            <a:pPr marL="0" indent="360363" algn="just">
              <a:spcBef>
                <a:spcPts val="600"/>
              </a:spcBef>
              <a:buNone/>
            </a:pPr>
            <a:r>
              <a:rPr lang="ru-RU" sz="1200" dirty="0" smtClean="0"/>
              <a:t> </a:t>
            </a:r>
            <a:r>
              <a:rPr lang="ru-RU" sz="1200" dirty="0" smtClean="0"/>
              <a:t>разработать механизмы государственной поддержки работ по сокращению и ликвидации экологического ущерба, нанесенного в результате хозяйственной деятельности; </a:t>
            </a:r>
            <a:endParaRPr lang="ru-RU" sz="1200" dirty="0" smtClean="0"/>
          </a:p>
          <a:p>
            <a:pPr marL="0" indent="360363" algn="just">
              <a:spcBef>
                <a:spcPts val="600"/>
              </a:spcBef>
              <a:buNone/>
            </a:pPr>
            <a:r>
              <a:rPr lang="ru-RU" sz="1200" dirty="0" smtClean="0"/>
              <a:t>развивать </a:t>
            </a:r>
            <a:r>
              <a:rPr lang="ru-RU" sz="1200" dirty="0" smtClean="0"/>
              <a:t>систему функционирования особо охраняемых природных территорий федерального значения; </a:t>
            </a:r>
            <a:endParaRPr lang="ru-RU" sz="1200" dirty="0" smtClean="0"/>
          </a:p>
          <a:p>
            <a:pPr marL="0" indent="360363" algn="just">
              <a:spcBef>
                <a:spcPts val="600"/>
              </a:spcBef>
              <a:buNone/>
            </a:pPr>
            <a:r>
              <a:rPr lang="ru-RU" sz="1200" dirty="0" smtClean="0"/>
              <a:t>реализовать </a:t>
            </a:r>
            <a:r>
              <a:rPr lang="ru-RU" sz="1200" dirty="0" smtClean="0"/>
              <a:t>комплекс мер по сохранению биологического и ландшафтного разнообразия государственных природных заповедников, национальных парков федерального значения и федеральных заказников</a:t>
            </a:r>
            <a:r>
              <a:rPr lang="ru-RU" sz="1200" dirty="0" smtClean="0"/>
              <a:t>;</a:t>
            </a:r>
          </a:p>
          <a:p>
            <a:pPr marL="0" indent="360363" algn="just">
              <a:spcBef>
                <a:spcPts val="600"/>
              </a:spcBef>
              <a:buNone/>
            </a:pPr>
            <a:r>
              <a:rPr lang="ru-RU" sz="1200" dirty="0" smtClean="0"/>
              <a:t> </a:t>
            </a:r>
            <a:r>
              <a:rPr lang="ru-RU" sz="1200" dirty="0" smtClean="0"/>
              <a:t>принять меры по обеспечению безопасности и комфортности среды проживания человека и разработать механизм поэтапного приведения экологической ситуации в загрязненных населенных пунктах в соответствие с нормативными требованиями. </a:t>
            </a:r>
            <a:endParaRPr lang="ru-RU" sz="1200" dirty="0" smtClean="0"/>
          </a:p>
          <a:p>
            <a:pPr marL="0" indent="360363" algn="just">
              <a:spcBef>
                <a:spcPts val="600"/>
              </a:spcBef>
              <a:buNone/>
            </a:pPr>
            <a:r>
              <a:rPr lang="ru-RU" sz="1200" dirty="0" smtClean="0"/>
              <a:t>Для </a:t>
            </a:r>
            <a:r>
              <a:rPr lang="ru-RU" sz="1200" dirty="0" smtClean="0"/>
              <a:t>этого необходимо разработать критерии отнесения территорий к категории находящихся в критическом или околокритическом состоянии по экологическим показателям и провести соответствующую оценку экологического состояния территорий; разработать и внедрить современную систему экологического аудита». </a:t>
            </a:r>
            <a:endParaRPr lang="ru-RU" sz="1200" dirty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1FC763-26E7-4887-8EFF-14CD2EC330C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83880" cy="72008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0" dirty="0" smtClean="0">
                <a:solidFill>
                  <a:schemeClr val="accent4">
                    <a:lumMod val="75000"/>
                  </a:schemeClr>
                </a:solidFill>
              </a:rPr>
              <a:t>Целевые индикаторы для Минприроды России по проекту «Формирование новых экологических стандартов жизни»</a:t>
            </a:r>
            <a:endParaRPr lang="ru-RU" sz="1800" b="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4187952"/>
          </a:xfrm>
        </p:spPr>
        <p:txBody>
          <a:bodyPr>
            <a:normAutofit/>
          </a:bodyPr>
          <a:lstStyle/>
          <a:p>
            <a:pPr>
              <a:buClr>
                <a:schemeClr val="accent4">
                  <a:lumMod val="75000"/>
                </a:schemeClr>
              </a:buClr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«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выбросы загрязняющих веществ в атмосферу от стационарных источников, тыс. тонн» (2008 год – 20 636 тыс. тонн, 2010 год – 20 610 тыс. тонн, 2012 год – 20 560 тыс. тонн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)»;</a:t>
            </a: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«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количество городов с высоким и очень высоким уровнем загрязнения, единиц» (2008 год – 170 ед., 2010 год – 160 ед., 2012 год – 135 ед.)»; </a:t>
            </a:r>
            <a:endParaRPr lang="ru-RU" sz="1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«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доля городов, где среднегодовые концентрации одного или нескольких загрязняющих веществ в атмосферном воздухе превышают предельно допустимые концентрации, в общем числе городов, где проводятся регулярные наблюдения, процентов» (2008 год – 85%, 2010 год – 82%, 2012 год – 80%)»; </a:t>
            </a:r>
            <a:endParaRPr lang="ru-RU" sz="1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Clr>
                <a:schemeClr val="accent4">
                  <a:lumMod val="75000"/>
                </a:schemeClr>
              </a:buClr>
            </a:pP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«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</a:rPr>
              <a:t>доля площади страны, занятая заповедниками и национальными парками, процентов» (2008 год – 2,6%, 2010 год – 2,8%, 2012 год – 3%)».</a:t>
            </a:r>
            <a:endParaRPr lang="ru-RU" sz="16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A04ADF-06C7-4B90-9E46-CDCC84DE08D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/>
          <a:lstStyle/>
          <a:p>
            <a:pPr eaLnBrk="1" hangingPunct="1"/>
            <a:r>
              <a:rPr lang="ru-RU" sz="2000" b="0" dirty="0" smtClean="0">
                <a:solidFill>
                  <a:schemeClr val="accent4">
                    <a:lumMod val="75000"/>
                  </a:schemeClr>
                </a:solidFill>
              </a:rPr>
              <a:t>Показатели </a:t>
            </a:r>
            <a:r>
              <a:rPr lang="ru-RU" sz="2000" b="0" dirty="0" smtClean="0">
                <a:solidFill>
                  <a:schemeClr val="accent4">
                    <a:lumMod val="75000"/>
                  </a:schemeClr>
                </a:solidFill>
              </a:rPr>
              <a:t>Управления экологического контроля </a:t>
            </a:r>
            <a:r>
              <a:rPr lang="ru-RU" sz="2000" b="0" dirty="0" err="1" smtClean="0">
                <a:solidFill>
                  <a:schemeClr val="accent4">
                    <a:lumMod val="75000"/>
                  </a:schemeClr>
                </a:solidFill>
              </a:rPr>
              <a:t>Росприроднадзора</a:t>
            </a:r>
            <a:endParaRPr lang="ru-RU" sz="2000" b="0" dirty="0" smtClean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24847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Tx/>
              <a:buChar char="-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применение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ТО РПН статей </a:t>
            </a:r>
            <a:r>
              <a:rPr lang="ru-RU" sz="1800" dirty="0" err="1" smtClean="0">
                <a:solidFill>
                  <a:schemeClr val="accent4">
                    <a:lumMod val="50000"/>
                  </a:schemeClr>
                </a:solidFill>
              </a:rPr>
              <a:t>КоАП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при КНД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Tx/>
              <a:buChar char="-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основания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для проведения проверок; </a:t>
            </a:r>
            <a:endParaRPr lang="ru-RU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Tx/>
              <a:buChar char="-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процент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выполнения плана КНД; </a:t>
            </a:r>
            <a:endParaRPr lang="ru-RU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Tx/>
              <a:buChar char="-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процент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согласования проверок органами прокуратуры; </a:t>
            </a:r>
            <a:endParaRPr lang="ru-RU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Tx/>
              <a:buChar char="-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количество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рейдовых проверок; </a:t>
            </a:r>
            <a:endParaRPr lang="ru-RU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Tx/>
              <a:buChar char="-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количество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проверок с аналитическим сопровождением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;</a:t>
            </a:r>
          </a:p>
          <a:p>
            <a:pPr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Tx/>
              <a:buChar char="-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анализ результатов административного делопроизводства; </a:t>
            </a:r>
            <a:endParaRPr lang="ru-RU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Tx/>
              <a:buChar char="-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оценка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сумм штрафов, ущербов предъявленных и взысканных; </a:t>
            </a:r>
            <a:endParaRPr lang="ru-RU" sz="18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spcBef>
                <a:spcPts val="600"/>
              </a:spcBef>
              <a:buClr>
                <a:schemeClr val="accent4">
                  <a:lumMod val="50000"/>
                </a:schemeClr>
              </a:buClr>
              <a:buFontTx/>
              <a:buChar char="-"/>
            </a:pP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анализ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ошибок территориальных органов при осуществлении 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КНД</a:t>
            </a:r>
            <a:endParaRPr lang="ru-RU" sz="1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88939A-EEA2-4E9B-8966-24E542C8640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970</TotalTime>
  <Words>2238</Words>
  <Application>Microsoft Office PowerPoint</Application>
  <PresentationFormat>Экран (4:3)</PresentationFormat>
  <Paragraphs>374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Trebuchet MS</vt:lpstr>
      <vt:lpstr>Georgia</vt:lpstr>
      <vt:lpstr>Wingdings 2</vt:lpstr>
      <vt:lpstr>Calibri</vt:lpstr>
      <vt:lpstr>Аспект</vt:lpstr>
      <vt:lpstr>           ПОКАЗАТЕЛИ ОЦЕНКИ РЕЗУЛЬТАТИВНОСТИ ПРИРОДООХРАННОЙ ДЕЯТЕЛЬНОСТИ  В РЕГИОНАХ РОССИИ  </vt:lpstr>
      <vt:lpstr>Факторы оценивания результативности природоохранной деятельности</vt:lpstr>
      <vt:lpstr>    </vt:lpstr>
      <vt:lpstr>Приказ Росприроднадзора от 12.04.2011 № 211 «Об утверждении плановых значений показателей оценки деятельности территориальных органов Росприроднадзора на 2011 год» </vt:lpstr>
      <vt:lpstr>Недостатки утвержденных показателей оценки</vt:lpstr>
      <vt:lpstr>Доклад о результатах и основных направлениях деятельности Росприроднадзора на 2011 г. и плановый период на 2012-2014 гг. (ДРОНД 2012-2014 гг.)</vt:lpstr>
      <vt:lpstr>ДРОНД 2012-2014 гг. - согласно «Перечню проектов по реализации Основных направлений деятельности Правительства Российской Федерации» ,  Минприроды России является ответственным за реализацию проекта «Формирование новых экологических стандартов жизни».</vt:lpstr>
      <vt:lpstr>Целевые индикаторы для Минприроды России по проекту «Формирование новых экологических стандартов жизни»</vt:lpstr>
      <vt:lpstr>Показатели Управления экологического контроля Росприроднадзора</vt:lpstr>
      <vt:lpstr>Государственные программы РФ, 2011 год</vt:lpstr>
      <vt:lpstr>             Федеральные целевые программы, 2011</vt:lpstr>
      <vt:lpstr>Критерии выбора показателей оценки результативности деятельности ТО РПН:</vt:lpstr>
      <vt:lpstr>Требования к показателям эффективности и результативности деятельности</vt:lpstr>
      <vt:lpstr>Слайд 14</vt:lpstr>
      <vt:lpstr>Слайд 15</vt:lpstr>
      <vt:lpstr>Благодарю за внимание!</vt:lpstr>
    </vt:vector>
  </TitlesOfParts>
  <Company>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Курс «Технологии государственного администрирования» </dc:title>
  <dc:creator>1</dc:creator>
  <cp:lastModifiedBy>1</cp:lastModifiedBy>
  <cp:revision>111</cp:revision>
  <dcterms:created xsi:type="dcterms:W3CDTF">2012-05-30T08:39:09Z</dcterms:created>
  <dcterms:modified xsi:type="dcterms:W3CDTF">2012-09-19T12:16:49Z</dcterms:modified>
</cp:coreProperties>
</file>