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5"/>
  </p:notesMasterIdLst>
  <p:sldIdLst>
    <p:sldId id="258" r:id="rId2"/>
    <p:sldId id="257" r:id="rId3"/>
    <p:sldId id="275" r:id="rId4"/>
    <p:sldId id="274" r:id="rId5"/>
    <p:sldId id="260" r:id="rId6"/>
    <p:sldId id="261" r:id="rId7"/>
    <p:sldId id="263" r:id="rId8"/>
    <p:sldId id="265" r:id="rId9"/>
    <p:sldId id="279" r:id="rId10"/>
    <p:sldId id="266" r:id="rId11"/>
    <p:sldId id="276" r:id="rId12"/>
    <p:sldId id="277" r:id="rId13"/>
    <p:sldId id="267" r:id="rId14"/>
    <p:sldId id="278" r:id="rId15"/>
    <p:sldId id="280" r:id="rId16"/>
    <p:sldId id="281" r:id="rId17"/>
    <p:sldId id="282" r:id="rId18"/>
    <p:sldId id="283" r:id="rId19"/>
    <p:sldId id="284" r:id="rId20"/>
    <p:sldId id="285" r:id="rId21"/>
    <p:sldId id="271" r:id="rId22"/>
    <p:sldId id="272" r:id="rId23"/>
    <p:sldId id="286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89" autoAdjust="0"/>
  </p:normalViewPr>
  <p:slideViewPr>
    <p:cSldViewPr>
      <p:cViewPr varScale="1">
        <p:scale>
          <a:sx n="48" d="100"/>
          <a:sy n="48" d="100"/>
        </p:scale>
        <p:origin x="-11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2007</c:v>
                </c:pt>
                <c:pt idx="1">
                  <c:v>2009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258</c:v>
                </c:pt>
                <c:pt idx="1">
                  <c:v>352</c:v>
                </c:pt>
                <c:pt idx="2">
                  <c:v>512</c:v>
                </c:pt>
                <c:pt idx="3">
                  <c:v>577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0470016"/>
        <c:axId val="60471552"/>
      </c:barChart>
      <c:catAx>
        <c:axId val="60470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60471552"/>
        <c:crosses val="autoZero"/>
        <c:auto val="1"/>
        <c:lblAlgn val="ctr"/>
        <c:lblOffset val="100"/>
        <c:noMultiLvlLbl val="0"/>
      </c:catAx>
      <c:valAx>
        <c:axId val="60471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604700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28086-5426-4F99-A1AA-26D7A8D3D160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EDBC2-107B-4A2E-96B0-0DBEB96A6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462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EDBC2-107B-4A2E-96B0-0DBEB96A67CE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548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EDBC2-107B-4A2E-96B0-0DBEB96A67CE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397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/>
          </a:p>
          <a:p>
            <a:r>
              <a:rPr lang="ru-RU" sz="1200" dirty="0" smtClean="0"/>
              <a:t>Шла работа по организации Украинской ассоциации оценки, определены цели и задачи, объемы работы на 2012 год;</a:t>
            </a:r>
          </a:p>
          <a:p>
            <a:r>
              <a:rPr lang="ru-RU" sz="1200" dirty="0" smtClean="0"/>
              <a:t>ТЦК подготовил обзор состояния мониторинга и оценки в секторе организаций гражданского общества;</a:t>
            </a:r>
          </a:p>
          <a:p>
            <a:r>
              <a:rPr lang="ru-RU" sz="1200" dirty="0" smtClean="0"/>
              <a:t>Ряд донорских организаций начали интенсивное оценивание организационного развития НПО. </a:t>
            </a:r>
          </a:p>
          <a:p>
            <a:r>
              <a:rPr lang="ru-RU" sz="1200" dirty="0" smtClean="0"/>
              <a:t>ТЦК провела ряд оценок программ доноров, </a:t>
            </a:r>
          </a:p>
          <a:p>
            <a:r>
              <a:rPr lang="ru-RU" sz="1200" dirty="0" smtClean="0"/>
              <a:t>ТЦК провела серию тренингов по мониторингу и оценке для</a:t>
            </a:r>
            <a:br>
              <a:rPr lang="ru-RU" sz="1200" dirty="0" smtClean="0"/>
            </a:br>
            <a:r>
              <a:rPr lang="ru-RU" sz="1200" dirty="0" smtClean="0"/>
              <a:t>представителей Библиотечной ассоциации Украины и районных библиотек со всех регионов Украины, которые привлечены к реализации проекта Фонда </a:t>
            </a:r>
            <a:r>
              <a:rPr lang="ru-RU" sz="1200" dirty="0" err="1" smtClean="0"/>
              <a:t>Мелинды</a:t>
            </a:r>
            <a:r>
              <a:rPr lang="ru-RU" sz="1200" dirty="0" smtClean="0"/>
              <a:t> и Билла </a:t>
            </a:r>
            <a:r>
              <a:rPr lang="ru-RU" sz="1200" dirty="0" err="1" smtClean="0"/>
              <a:t>Гейца</a:t>
            </a:r>
            <a:r>
              <a:rPr lang="ru-RU" sz="1200" dirty="0" smtClean="0"/>
              <a:t> в Украине</a:t>
            </a:r>
            <a:r>
              <a:rPr lang="ru-RU" sz="1400" dirty="0" smtClean="0"/>
              <a:t>;</a:t>
            </a:r>
          </a:p>
          <a:p>
            <a:r>
              <a:rPr lang="ru-RU" sz="1200" dirty="0" smtClean="0"/>
              <a:t>Издано пособие «Общественная экспертиза и общественный мониторинг деятельности органов власти»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EDBC2-107B-4A2E-96B0-0DBEB96A67CE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397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latin typeface="Lucida Sans Unicode" pitchFamily="34" charset="0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>
                <a:latin typeface="Lucida Sans Unicode" pitchFamily="34" charset="0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Lucida Sans Unicode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Lucida Sans Unicode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Lucida Sans Unicode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ucida Sans Unicode" pitchFamily="34" charset="0"/>
                </a:defRPr>
              </a:lvl9pPr>
            </a:lstStyle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>
            <a:scene3d>
              <a:camera prst="orthographicFront"/>
              <a:lightRig rig="soft" dir="t"/>
            </a:scene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2FB52F-3E8E-4CFA-B9EE-4D9868C2044C}" type="datetimeFigureOut">
              <a:rPr lang="ru-RU"/>
              <a:pPr/>
              <a:t>26.09.2012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8F0F4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CF9A18-6A08-4741-A433-28FC8727408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734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408912-4073-4DB7-BC83-5BE9B5764339}" type="datetimeFigureOut">
              <a:rPr lang="ru-RU"/>
              <a:pPr/>
              <a:t>26.09.2012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8CE8A9-FF43-48C9-825C-517E4A6622F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413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7B67C7-E0C9-4813-81C7-D51327FD46AD}" type="datetimeFigureOut">
              <a:rPr lang="ru-RU"/>
              <a:pPr/>
              <a:t>26.09.2012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109FC2-CF9F-461C-99D6-644FFC2EF03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520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F476A0-E55C-48C6-989F-6D3F48117073}" type="datetimeFigureOut">
              <a:rPr lang="ru-RU"/>
              <a:pPr/>
              <a:t>26.09.2012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9D858-526E-42B3-AFDC-9E8F7C58A3D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67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>
            <a:scene3d>
              <a:camera prst="orthographicFront"/>
              <a:lightRig rig="soft" dir="t"/>
            </a:scene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D124DD-27D6-4B19-852B-357604F4909C}" type="datetimeFigureOut">
              <a:rPr lang="ru-RU"/>
              <a:pPr/>
              <a:t>26.09.2012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05D51-9FC6-44A5-A884-18691ED470E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7233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379406-F003-4CDA-8A68-A90C1A29060D}" type="datetimeFigureOut">
              <a:rPr lang="ru-RU"/>
              <a:pPr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473EE-2F86-40E4-B054-FA6E1D8C80E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3723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03A3CA-AA86-4583-A4CA-AF7D93D00C4B}" type="datetimeFigureOut">
              <a:rPr lang="ru-RU"/>
              <a:pPr/>
              <a:t>26.09.2012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3AE41B-3966-47CD-835F-3363D8B2938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9104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B206BC-443C-41AE-BFD2-7410D3CA4A10}" type="datetimeFigureOut">
              <a:rPr lang="ru-RU"/>
              <a:pPr/>
              <a:t>26.09.2012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1694A-B72E-4C7B-B7C3-4267DC9B9C4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611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EE86F6-8BD0-4C04-8B82-8447106A1B55}" type="datetimeFigureOut">
              <a:rPr lang="ru-RU"/>
              <a:pPr/>
              <a:t>26.09.2012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81A5E-0314-4125-A23B-CE65341F821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817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0CD3F5-A25B-4BF3-B3B2-EB999A75F666}" type="datetimeFigureOut">
              <a:rPr lang="ru-RU"/>
              <a:pPr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83582-131F-4D9D-8E4C-33243B153F3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8892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latin typeface="Lucida Sans Unicode" pitchFamily="34" charset="0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latin typeface="Lucida Sans Unicode" pitchFamily="34" charset="0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A72783-EE89-4F53-B6BE-E94A5FFB4399}" type="datetimeFigureOut">
              <a:rPr lang="ru-RU"/>
              <a:pPr/>
              <a:t>26.09.2012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A59A2B-978B-452D-8B8D-9CCE1A9A7FF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2632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latin typeface="Lucida Sans Unicode" pitchFamily="34" charset="0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>
              <a:latin typeface="Lucida Sans Unicode" pitchFamily="34" charset="0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  <a:sp3d prstMaterial="softEdge">
              <a:bevelT w="25400" h="25400"/>
            </a:sp3d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Lucida Sans Unicode" pitchFamily="34" charset="0"/>
              </a:defRPr>
            </a:lvl1pPr>
          </a:lstStyle>
          <a:p>
            <a:fld id="{C4DA174E-5064-488F-B671-B8F18FE33C6B}" type="datetimeFigureOut">
              <a:rPr lang="ru-RU"/>
              <a:pPr/>
              <a:t>26.09.2012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pitchFamily="34" charset="0"/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pitchFamily="34" charset="0"/>
              </a:defRPr>
            </a:lvl1pPr>
          </a:lstStyle>
          <a:p>
            <a:fld id="{9E843ECE-58DD-4375-A378-3038CAF9769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3" r:id="rId2"/>
    <p:sldLayoutId id="2147483865" r:id="rId3"/>
    <p:sldLayoutId id="2147483866" r:id="rId4"/>
    <p:sldLayoutId id="2147483867" r:id="rId5"/>
    <p:sldLayoutId id="2147483868" r:id="rId6"/>
    <p:sldLayoutId id="2147483862" r:id="rId7"/>
    <p:sldLayoutId id="2147483869" r:id="rId8"/>
    <p:sldLayoutId id="2147483870" r:id="rId9"/>
    <p:sldLayoutId id="2147483861" r:id="rId10"/>
    <p:sldLayoutId id="21474838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Международная сеть «Оценка программ» </a:t>
            </a:r>
            <a:r>
              <a:rPr dirty="0" smtClean="0"/>
              <a:t>International </a:t>
            </a:r>
            <a:r>
              <a:rPr dirty="0" err="1" smtClean="0"/>
              <a:t>Programme</a:t>
            </a:r>
            <a:r>
              <a:rPr dirty="0" smtClean="0"/>
              <a:t> Evaluation Network</a:t>
            </a:r>
            <a:endParaRPr lang="ru-RU" dirty="0"/>
          </a:p>
        </p:txBody>
      </p:sp>
      <p:sp>
        <p:nvSpPr>
          <p:cNvPr id="14338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ru-RU" dirty="0" smtClean="0"/>
              <a:t>Отчет о работе</a:t>
            </a:r>
          </a:p>
          <a:p>
            <a:pPr marR="0"/>
            <a:r>
              <a:rPr lang="ru-RU" dirty="0" smtClean="0"/>
              <a:t>2011 - 2012</a:t>
            </a:r>
          </a:p>
        </p:txBody>
      </p:sp>
      <p:pic>
        <p:nvPicPr>
          <p:cNvPr id="14339" name="Picture 2" descr="C:\Users\Toshiba\Desktop\Nata\ipen_edit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5572125"/>
            <a:ext cx="17049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ru-RU" dirty="0" smtClean="0"/>
              <a:t>Цель </a:t>
            </a:r>
            <a:r>
              <a:rPr lang="ru-RU" dirty="0" err="1" smtClean="0"/>
              <a:t>EvalPartners</a:t>
            </a:r>
            <a:r>
              <a:rPr lang="ru-RU" dirty="0" smtClean="0"/>
              <a:t> - развитие </a:t>
            </a:r>
            <a:r>
              <a:rPr lang="ru-RU" dirty="0"/>
              <a:t>формальных и неформальных объединений специалистов в области оценки во всем </a:t>
            </a:r>
            <a:r>
              <a:rPr lang="ru-RU" dirty="0" smtClean="0"/>
              <a:t>мире, чтобы эти организации могли более эффективно продвигать оценку как инструмент управления, а первую очередь государственного, и влиять на формирование национальных систем мониторинга и оценки.</a:t>
            </a:r>
            <a:endParaRPr lang="ru-RU" dirty="0"/>
          </a:p>
          <a:p>
            <a:pPr marL="109537" indent="0"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IPEN </a:t>
            </a:r>
            <a:r>
              <a:rPr lang="ru-RU" dirty="0" smtClean="0"/>
              <a:t>и </a:t>
            </a:r>
            <a:r>
              <a:rPr lang="ru-RU" dirty="0" err="1"/>
              <a:t>EvalPartners</a:t>
            </a:r>
            <a:endParaRPr lang="ru-RU" dirty="0"/>
          </a:p>
        </p:txBody>
      </p:sp>
      <p:pic>
        <p:nvPicPr>
          <p:cNvPr id="23555" name="Picture 2" descr="C:\Users\Toshiba\Desktop\Nata\ipen_edit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245225"/>
            <a:ext cx="11430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6" descr="C:\Users\Наталья\Videos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445" y="5661249"/>
            <a:ext cx="2659529" cy="890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Картирование профессиональных объединений специалистов по оценке:</a:t>
            </a:r>
          </a:p>
          <a:p>
            <a:pPr marL="109537" indent="0">
              <a:buNone/>
            </a:pPr>
            <a:r>
              <a:rPr lang="ru-RU" dirty="0" smtClean="0"/>
              <a:t>Региональные и международные – 23</a:t>
            </a:r>
          </a:p>
          <a:p>
            <a:pPr marL="109537" indent="0">
              <a:buNone/>
            </a:pPr>
            <a:r>
              <a:rPr lang="ru-RU" dirty="0" smtClean="0"/>
              <a:t>Национальные – 126</a:t>
            </a:r>
          </a:p>
          <a:p>
            <a:pPr marL="109537" indent="0">
              <a:buNone/>
            </a:pPr>
            <a:r>
              <a:rPr lang="ru-RU" dirty="0" smtClean="0"/>
              <a:t>Всего – 153</a:t>
            </a:r>
          </a:p>
          <a:p>
            <a:r>
              <a:rPr lang="ru-RU" dirty="0" smtClean="0"/>
              <a:t>Описание опыта объединений</a:t>
            </a:r>
          </a:p>
          <a:p>
            <a:r>
              <a:rPr lang="ru-RU" dirty="0" smtClean="0"/>
              <a:t>Международный форум в </a:t>
            </a:r>
            <a:r>
              <a:rPr lang="ru-RU" dirty="0" err="1" smtClean="0"/>
              <a:t>Чиангмае</a:t>
            </a:r>
            <a:r>
              <a:rPr lang="ru-RU" dirty="0" smtClean="0"/>
              <a:t>, Таиланд, декабрь 2012</a:t>
            </a:r>
          </a:p>
          <a:p>
            <a:r>
              <a:rPr lang="ru-RU" dirty="0" smtClean="0"/>
              <a:t>2015 – Международный год оценки</a:t>
            </a:r>
          </a:p>
          <a:p>
            <a:pPr marL="109537" indent="0"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/>
              <a:t>EvalPartners</a:t>
            </a:r>
            <a:endParaRPr lang="ru-RU" dirty="0"/>
          </a:p>
        </p:txBody>
      </p:sp>
      <p:pic>
        <p:nvPicPr>
          <p:cNvPr id="23555" name="Picture 2" descr="C:\Users\Toshiba\Desktop\Nata\ipen_edit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245225"/>
            <a:ext cx="11430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6" descr="C:\Users\Наталья\Videos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445" y="5661249"/>
            <a:ext cx="2659529" cy="890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1885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Картирование национальных профессиональных объединений – в регионе приняли участие объединения, работающие в Азербайджане, Кыргызстане, Таджикистане, Украине</a:t>
            </a:r>
          </a:p>
          <a:p>
            <a:pPr>
              <a:buFontTx/>
              <a:buNone/>
            </a:pPr>
            <a:endParaRPr lang="ru-RU" sz="2800" dirty="0" smtClean="0"/>
          </a:p>
          <a:p>
            <a:r>
              <a:rPr lang="ru-RU" sz="2800" dirty="0" smtClean="0"/>
              <a:t>Кейсы – свои кейсы разработали объединения из Кыргызстана, Таджикистана, Украины</a:t>
            </a:r>
          </a:p>
          <a:p>
            <a:pPr marL="109537" indent="0"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/>
              <a:t>EvalPartners</a:t>
            </a:r>
            <a:r>
              <a:rPr lang="ru-RU" dirty="0" smtClean="0"/>
              <a:t> и национальные объединения стран СНГ</a:t>
            </a:r>
            <a:endParaRPr lang="ru-RU" dirty="0"/>
          </a:p>
        </p:txBody>
      </p:sp>
      <p:pic>
        <p:nvPicPr>
          <p:cNvPr id="23555" name="Picture 2" descr="C:\Users\Toshiba\Desktop\Nata\ipen_edit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245225"/>
            <a:ext cx="11430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6" descr="C:\Users\Наталья\Videos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445" y="5661249"/>
            <a:ext cx="2659529" cy="890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6377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ru-RU" dirty="0" smtClean="0"/>
              <a:t>Опрос членов попечительского совета</a:t>
            </a:r>
          </a:p>
          <a:p>
            <a:pPr marL="109537" indent="0">
              <a:buNone/>
            </a:pPr>
            <a:endParaRPr lang="ru-RU" dirty="0" smtClean="0"/>
          </a:p>
          <a:p>
            <a:r>
              <a:rPr lang="ru-RU" dirty="0" smtClean="0"/>
              <a:t>Информацию предоставили:</a:t>
            </a:r>
          </a:p>
          <a:p>
            <a:pPr lvl="1"/>
            <a:r>
              <a:rPr lang="ru-RU" dirty="0" smtClean="0"/>
              <a:t>Казахстан</a:t>
            </a:r>
          </a:p>
          <a:p>
            <a:pPr lvl="1"/>
            <a:r>
              <a:rPr lang="ru-RU" dirty="0" smtClean="0"/>
              <a:t>Кыргызстан</a:t>
            </a:r>
          </a:p>
          <a:p>
            <a:pPr lvl="1"/>
            <a:r>
              <a:rPr lang="ru-RU" dirty="0" smtClean="0"/>
              <a:t>Россия</a:t>
            </a:r>
          </a:p>
          <a:p>
            <a:pPr lvl="1"/>
            <a:r>
              <a:rPr lang="ru-RU" dirty="0" smtClean="0"/>
              <a:t>Украина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Развитие оценки в регионе СНГ</a:t>
            </a:r>
            <a:endParaRPr lang="ru-RU" dirty="0"/>
          </a:p>
        </p:txBody>
      </p:sp>
      <p:pic>
        <p:nvPicPr>
          <p:cNvPr id="24579" name="Picture 2" descr="C:\Users\Toshiba\Desktop\Nata\ipen_edit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245225"/>
            <a:ext cx="11430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В рамках реформы государственного управления в стране внедряется система </a:t>
            </a:r>
            <a:r>
              <a:rPr lang="ru-RU" sz="2400" dirty="0" err="1" smtClean="0"/>
              <a:t>МиО</a:t>
            </a:r>
            <a:r>
              <a:rPr lang="ru-RU" sz="2400" dirty="0" smtClean="0"/>
              <a:t> госпрограмм и оценка эффективности деятельности госорганов, разрабатывается методология</a:t>
            </a:r>
          </a:p>
          <a:p>
            <a:r>
              <a:rPr lang="ru-RU" sz="2400" dirty="0" smtClean="0"/>
              <a:t>Национальная Бюджетная Сеть Казахстана, объединяет НПО, занимающихся вопросами бюджетной прозрачностью и подотчетностью </a:t>
            </a:r>
          </a:p>
          <a:p>
            <a:r>
              <a:rPr lang="ru-RU" sz="2400" dirty="0" smtClean="0"/>
              <a:t>Принимается Закон о </a:t>
            </a:r>
            <a:r>
              <a:rPr lang="ru-RU" sz="2400" dirty="0" err="1" smtClean="0"/>
              <a:t>госуслугах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Специалисты, работающие в области оценки обсуждают возможность создания Национальной сети мониторинга и оценки</a:t>
            </a:r>
          </a:p>
          <a:p>
            <a:endParaRPr lang="en-US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Развитие оценки в регионе СНГ - Казахстан</a:t>
            </a:r>
            <a:endParaRPr lang="ru-RU" dirty="0"/>
          </a:p>
        </p:txBody>
      </p:sp>
      <p:pic>
        <p:nvPicPr>
          <p:cNvPr id="24579" name="Picture 2" descr="C:\Users\Toshiba\Desktop\Nata\ipen_edit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245225"/>
            <a:ext cx="11430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3697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Содержимое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292"/>
          </a:xfrm>
        </p:spPr>
        <p:txBody>
          <a:bodyPr/>
          <a:lstStyle/>
          <a:p>
            <a:r>
              <a:rPr lang="ru-RU" sz="2800" dirty="0" smtClean="0"/>
              <a:t>Проект </a:t>
            </a:r>
            <a:r>
              <a:rPr lang="ru-RU" sz="2800" dirty="0" err="1" smtClean="0"/>
              <a:t>Акимата</a:t>
            </a:r>
            <a:r>
              <a:rPr lang="ru-RU" sz="2800" dirty="0" smtClean="0"/>
              <a:t> «Оценка Программы развития города Алматы» с участием членов Городского Общественного Совета и 4 департаментов </a:t>
            </a:r>
            <a:r>
              <a:rPr lang="ru-RU" sz="2800" dirty="0" err="1" smtClean="0"/>
              <a:t>Акимата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Тренинги для НПО и госорганов;  </a:t>
            </a:r>
          </a:p>
          <a:p>
            <a:r>
              <a:rPr lang="ru-RU" sz="2800" dirty="0" smtClean="0"/>
              <a:t>Оценка разделов городской программы: Социальный, Здравоохранение, Экология</a:t>
            </a:r>
          </a:p>
          <a:p>
            <a:r>
              <a:rPr lang="ru-RU" sz="2800" dirty="0" smtClean="0"/>
              <a:t>Общественные слушания по результатам оценки ПРГ Алматы</a:t>
            </a:r>
            <a:endParaRPr lang="en-US" sz="28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Развитие оценки в регионе СНГ – Казахстан – основные события</a:t>
            </a:r>
            <a:endParaRPr lang="ru-RU" dirty="0"/>
          </a:p>
        </p:txBody>
      </p:sp>
      <p:pic>
        <p:nvPicPr>
          <p:cNvPr id="24579" name="Picture 2" descr="C:\Users\Toshiba\Desktop\Nata\ipen_edit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245225"/>
            <a:ext cx="11430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8317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Содержимое 1"/>
          <p:cNvSpPr>
            <a:spLocks noGrp="1"/>
          </p:cNvSpPr>
          <p:nvPr>
            <p:ph idx="1"/>
          </p:nvPr>
        </p:nvSpPr>
        <p:spPr>
          <a:xfrm>
            <a:off x="457200" y="1481137"/>
            <a:ext cx="8229600" cy="4764087"/>
          </a:xfrm>
        </p:spPr>
        <p:txBody>
          <a:bodyPr/>
          <a:lstStyle/>
          <a:p>
            <a:r>
              <a:rPr lang="ru-RU" sz="2400" dirty="0" smtClean="0"/>
              <a:t>Главная проблемой Национальной сети </a:t>
            </a:r>
            <a:r>
              <a:rPr lang="ru-RU" sz="2400" dirty="0" err="1" smtClean="0"/>
              <a:t>МиО</a:t>
            </a:r>
            <a:r>
              <a:rPr lang="ru-RU" sz="2400" dirty="0" smtClean="0"/>
              <a:t> Кыргызстана - регулярная смена органов государственной власти.</a:t>
            </a:r>
          </a:p>
          <a:p>
            <a:r>
              <a:rPr lang="ru-RU" sz="2400" dirty="0" smtClean="0"/>
              <a:t>Республика стала парламентской, и необходимо разработать новые законодательные основания для внедрения системы </a:t>
            </a:r>
            <a:r>
              <a:rPr lang="ru-RU" sz="2400" dirty="0" err="1" smtClean="0"/>
              <a:t>МиО</a:t>
            </a:r>
            <a:r>
              <a:rPr lang="ru-RU" sz="2400" dirty="0" smtClean="0"/>
              <a:t>. </a:t>
            </a:r>
          </a:p>
          <a:p>
            <a:r>
              <a:rPr lang="ru-RU" sz="2400" dirty="0" smtClean="0"/>
              <a:t>Необходимо  продолжать сотрудничать  с Правительством в рамках заявленных им действий по внедрению оценки органов государственной власти. </a:t>
            </a:r>
          </a:p>
          <a:p>
            <a:r>
              <a:rPr lang="ru-RU" sz="2400" dirty="0" smtClean="0"/>
              <a:t>Нужны новые подходы к повышению потенциала сети.</a:t>
            </a:r>
          </a:p>
          <a:p>
            <a:pPr marL="109537" indent="0">
              <a:buNone/>
            </a:pPr>
            <a:endParaRPr lang="en-US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Развитие оценки в регионе СНГ - Кыргызстан</a:t>
            </a:r>
            <a:endParaRPr lang="ru-RU" dirty="0"/>
          </a:p>
        </p:txBody>
      </p:sp>
      <p:pic>
        <p:nvPicPr>
          <p:cNvPr id="24579" name="Picture 2" descr="C:\Users\Toshiba\Desktop\Nata\ipen_edit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245225"/>
            <a:ext cx="11430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26363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Содержимое 1"/>
          <p:cNvSpPr>
            <a:spLocks noGrp="1"/>
          </p:cNvSpPr>
          <p:nvPr>
            <p:ph idx="1"/>
          </p:nvPr>
        </p:nvSpPr>
        <p:spPr>
          <a:xfrm>
            <a:off x="457200" y="1481137"/>
            <a:ext cx="8229600" cy="4764087"/>
          </a:xfrm>
        </p:spPr>
        <p:txBody>
          <a:bodyPr/>
          <a:lstStyle/>
          <a:p>
            <a:r>
              <a:rPr lang="ru-RU" sz="2400" dirty="0" smtClean="0"/>
              <a:t>Члены сети приняли участие  в разработке методики оценки Правительства, которая была принята Постановлением Правительства КР от 17 февраля 2012г. </a:t>
            </a:r>
          </a:p>
          <a:p>
            <a:r>
              <a:rPr lang="ru-RU" sz="2400" dirty="0" smtClean="0"/>
              <a:t>Продолжается работа с депутатами по разработке Закона о  создании системы мониторинга и оценки в стране. </a:t>
            </a:r>
          </a:p>
          <a:p>
            <a:r>
              <a:rPr lang="ru-RU" sz="2400" dirty="0" smtClean="0"/>
              <a:t>Сделан доклад, проведен семинар и ряд консультаций по мониторингу и оценке для ОНС.</a:t>
            </a:r>
          </a:p>
          <a:p>
            <a:r>
              <a:rPr lang="ru-RU" sz="2400" dirty="0" smtClean="0"/>
              <a:t>Допечатано пособие «Оценка программ и проектов» для начинающих оценщиков.</a:t>
            </a:r>
          </a:p>
          <a:p>
            <a:pPr marL="109537" indent="0">
              <a:buNone/>
            </a:pPr>
            <a:endParaRPr lang="en-US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Развитие оценки в регионе СНГ – Кыргызстан – основные события</a:t>
            </a:r>
            <a:endParaRPr lang="ru-RU" dirty="0"/>
          </a:p>
        </p:txBody>
      </p:sp>
      <p:pic>
        <p:nvPicPr>
          <p:cNvPr id="24579" name="Picture 2" descr="C:\Users\Toshiba\Desktop\Nata\ipen_edite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245225"/>
            <a:ext cx="11430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0282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Содержимое 1"/>
          <p:cNvSpPr>
            <a:spLocks noGrp="1"/>
          </p:cNvSpPr>
          <p:nvPr>
            <p:ph idx="1"/>
          </p:nvPr>
        </p:nvSpPr>
        <p:spPr>
          <a:xfrm>
            <a:off x="467544" y="1481138"/>
            <a:ext cx="8229600" cy="4764087"/>
          </a:xfrm>
        </p:spPr>
        <p:txBody>
          <a:bodyPr/>
          <a:lstStyle/>
          <a:p>
            <a:r>
              <a:rPr lang="ru-RU" sz="2400" dirty="0" smtClean="0"/>
              <a:t>Госсектор – есть Оценка Регулирующего Воздействия, идут разговоры о необходимости оценки эффективности программ, есть попытки разработки соответствующей методологии, основанной на экономической теории</a:t>
            </a:r>
          </a:p>
          <a:p>
            <a:r>
              <a:rPr lang="ru-RU" sz="2400" dirty="0" smtClean="0"/>
              <a:t>Бизнес-сектор – есть оценка благотворительных программ</a:t>
            </a:r>
          </a:p>
          <a:p>
            <a:r>
              <a:rPr lang="ru-RU" sz="2400" dirty="0" smtClean="0"/>
              <a:t>Сектор НКО – есть оценка, есть попытки разработки общих подходов к оценке программ определенной тематики</a:t>
            </a:r>
          </a:p>
          <a:p>
            <a:endParaRPr lang="ru-RU" sz="28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Развитие оценки в регионе СНГ - Россия</a:t>
            </a:r>
            <a:endParaRPr lang="ru-RU" dirty="0"/>
          </a:p>
        </p:txBody>
      </p:sp>
      <p:pic>
        <p:nvPicPr>
          <p:cNvPr id="24579" name="Picture 2" descr="C:\Users\Toshiba\Desktop\Nata\ipen_edit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245225"/>
            <a:ext cx="11430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89035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Содержимое 1"/>
          <p:cNvSpPr>
            <a:spLocks noGrp="1"/>
          </p:cNvSpPr>
          <p:nvPr>
            <p:ph idx="1"/>
          </p:nvPr>
        </p:nvSpPr>
        <p:spPr>
          <a:xfrm>
            <a:off x="457200" y="1481137"/>
            <a:ext cx="8229600" cy="4764087"/>
          </a:xfrm>
        </p:spPr>
        <p:txBody>
          <a:bodyPr/>
          <a:lstStyle/>
          <a:p>
            <a:r>
              <a:rPr lang="ru-RU" sz="2400" dirty="0" smtClean="0"/>
              <a:t>Обсуждение оценки программы господдержки НКО, фокус на показатели</a:t>
            </a:r>
          </a:p>
          <a:p>
            <a:r>
              <a:rPr lang="ru-RU" sz="2400" dirty="0" smtClean="0"/>
              <a:t>Инициатива по выработке единого подхода к оценке социального результата программ, работающих с детьми</a:t>
            </a:r>
          </a:p>
          <a:p>
            <a:r>
              <a:rPr lang="ru-RU" sz="2400" dirty="0" smtClean="0"/>
              <a:t>Первая общественная оценка федеральной программы</a:t>
            </a:r>
          </a:p>
          <a:p>
            <a:r>
              <a:rPr lang="ru-RU" sz="2400" smtClean="0"/>
              <a:t>Развитие блогосферы</a:t>
            </a:r>
            <a:endParaRPr lang="ru-RU" sz="2400" dirty="0" smtClean="0"/>
          </a:p>
          <a:p>
            <a:r>
              <a:rPr lang="ru-RU" sz="2400" dirty="0" smtClean="0"/>
              <a:t>Переиздание книги «Оценка программ: методология и практика»</a:t>
            </a:r>
          </a:p>
          <a:p>
            <a:r>
              <a:rPr lang="ru-RU" sz="2400" dirty="0" smtClean="0"/>
              <a:t>Обсуждение создания Российской ассоциации оценки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Развитие оценки в регионе СНГ – Россия – основные события</a:t>
            </a:r>
            <a:endParaRPr lang="ru-RU" dirty="0"/>
          </a:p>
        </p:txBody>
      </p:sp>
      <p:pic>
        <p:nvPicPr>
          <p:cNvPr id="24579" name="Picture 2" descr="C:\Users\Toshiba\Desktop\Nata\ipen_edit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245225"/>
            <a:ext cx="11430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587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Содержимое 8" descr="cimap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43063" y="2000250"/>
            <a:ext cx="6415087" cy="4111625"/>
          </a:xfr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1797040"/>
          </a:xfrm>
        </p:spPr>
        <p:txBody>
          <a:bodyPr>
            <a:noAutofit/>
            <a:scene3d>
              <a:camera prst="orthographicFront"/>
              <a:lightRig rig="sof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Миссия </a:t>
            </a:r>
            <a:r>
              <a:rPr lang="en-US" sz="2800" dirty="0" smtClean="0">
                <a:solidFill>
                  <a:schemeClr val="tx1"/>
                </a:solidFill>
              </a:rPr>
              <a:t>IPEN </a:t>
            </a:r>
            <a:r>
              <a:rPr lang="ru-RU" sz="2800" dirty="0" smtClean="0">
                <a:solidFill>
                  <a:schemeClr val="tx1"/>
                </a:solidFill>
              </a:rPr>
              <a:t>- </a:t>
            </a:r>
            <a:r>
              <a:rPr lang="ru-RU" sz="2800" b="0" dirty="0" smtClean="0">
                <a:solidFill>
                  <a:schemeClr val="tx1"/>
                </a:solidFill>
                <a:effectLst/>
              </a:rPr>
              <a:t>развивать </a:t>
            </a:r>
            <a:r>
              <a:rPr lang="ru-RU" sz="2800" b="0" dirty="0">
                <a:solidFill>
                  <a:schemeClr val="tx1"/>
                </a:solidFill>
                <a:effectLst/>
              </a:rPr>
              <a:t>оценку программ в СНГ как полноценную профессию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5363" name="Picture 2" descr="C:\Users\Toshiba\Desktop\Nata\ipen_edite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245225"/>
            <a:ext cx="11430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Содержимое 1"/>
          <p:cNvSpPr>
            <a:spLocks noGrp="1"/>
          </p:cNvSpPr>
          <p:nvPr>
            <p:ph idx="1"/>
          </p:nvPr>
        </p:nvSpPr>
        <p:spPr>
          <a:xfrm>
            <a:off x="457200" y="1481137"/>
            <a:ext cx="8229600" cy="4764087"/>
          </a:xfrm>
        </p:spPr>
        <p:txBody>
          <a:bodyPr/>
          <a:lstStyle/>
          <a:p>
            <a:r>
              <a:rPr lang="ru-RU" sz="2400" dirty="0" smtClean="0"/>
              <a:t>Создана Украинская ассоциация оценки;</a:t>
            </a:r>
          </a:p>
          <a:p>
            <a:r>
              <a:rPr lang="ru-RU" sz="2400" dirty="0" smtClean="0"/>
              <a:t>Начала работу школа ТЦК по мониторингу и оценке. Проведены две школы по оценке программ и одна по организационному развитию</a:t>
            </a:r>
          </a:p>
          <a:p>
            <a:r>
              <a:rPr lang="ru-RU" sz="2400" dirty="0" smtClean="0"/>
              <a:t>ТЦК подготовил обзор состояния мониторинга и оценки в секторе НКО</a:t>
            </a:r>
          </a:p>
          <a:p>
            <a:r>
              <a:rPr lang="ru-RU" sz="2400" dirty="0" smtClean="0"/>
              <a:t>Ряд донорских организаций начали интенсивное оценивание организационного развития НПО</a:t>
            </a:r>
          </a:p>
          <a:p>
            <a:r>
              <a:rPr lang="ru-RU" sz="2400" dirty="0" smtClean="0"/>
              <a:t>Издано пособие «Общественная экспертиза и общественный мониторинг деятельности органов власти»</a:t>
            </a:r>
          </a:p>
          <a:p>
            <a:endParaRPr lang="ru-RU" sz="24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Развитие оценки в регионе СНГ – Украина – основные события</a:t>
            </a:r>
            <a:endParaRPr lang="ru-RU" dirty="0"/>
          </a:p>
        </p:txBody>
      </p:sp>
      <p:pic>
        <p:nvPicPr>
          <p:cNvPr id="24579" name="Picture 2" descr="C:\Users\Toshiba\Desktop\Nata\ipen_edite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245225"/>
            <a:ext cx="11430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18948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  <a:scene3d>
              <a:camera prst="orthographicFront"/>
              <a:lightRig rig="sof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/>
              <a:t>Электронный журнал «Проектирование, мониторинг и оценка»</a:t>
            </a:r>
            <a:endParaRPr lang="ru-RU" sz="3200" dirty="0"/>
          </a:p>
        </p:txBody>
      </p:sp>
      <p:pic>
        <p:nvPicPr>
          <p:cNvPr id="2867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4375" y="1792844"/>
            <a:ext cx="7920880" cy="4452381"/>
          </a:xfrm>
        </p:spPr>
      </p:pic>
      <p:pic>
        <p:nvPicPr>
          <p:cNvPr id="28677" name="Picture 2" descr="C:\Users\Toshiba\Desktop\Nata\ipen_edited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245225"/>
            <a:ext cx="11430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Содержимое 1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8258175" cy="4525962"/>
          </a:xfrm>
        </p:spPr>
        <p:txBody>
          <a:bodyPr/>
          <a:lstStyle/>
          <a:p>
            <a:r>
              <a:rPr lang="ru-RU" dirty="0" smtClean="0"/>
              <a:t>Качественное изменение ситуации в регионе – появление национальных объединений специалистов по оценке</a:t>
            </a:r>
          </a:p>
          <a:p>
            <a:r>
              <a:rPr lang="ru-RU" dirty="0" smtClean="0"/>
              <a:t>Качественное изменение ситуации в мире – развитие взаимодействия между объединениями из разных стран</a:t>
            </a:r>
          </a:p>
          <a:p>
            <a:r>
              <a:rPr lang="ru-RU" dirty="0" smtClean="0"/>
              <a:t>Необходимо выработать новую стратегию работы </a:t>
            </a:r>
            <a:r>
              <a:rPr lang="en-US" dirty="0" smtClean="0"/>
              <a:t>IPEN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 заключение</a:t>
            </a:r>
            <a:endParaRPr lang="ru-RU" dirty="0"/>
          </a:p>
        </p:txBody>
      </p:sp>
      <p:pic>
        <p:nvPicPr>
          <p:cNvPr id="29700" name="Picture 2" descr="C:\Users\Toshiba\Desktop\Nata\ipen_edite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245225"/>
            <a:ext cx="11430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Содержимое 1"/>
          <p:cNvSpPr>
            <a:spLocks noGrp="1"/>
          </p:cNvSpPr>
          <p:nvPr>
            <p:ph idx="1"/>
          </p:nvPr>
        </p:nvSpPr>
        <p:spPr>
          <a:xfrm>
            <a:off x="457200" y="764705"/>
            <a:ext cx="8229600" cy="5480520"/>
          </a:xfrm>
        </p:spPr>
        <p:txBody>
          <a:bodyPr/>
          <a:lstStyle/>
          <a:p>
            <a:pPr marL="109537" indent="0">
              <a:buNone/>
            </a:pPr>
            <a:r>
              <a:rPr lang="ru-RU" sz="3200" b="1" dirty="0"/>
              <a:t>Дискуссионная панель «Развитие потенциала оценки</a:t>
            </a:r>
            <a:r>
              <a:rPr lang="ru-RU" sz="3200" b="1" dirty="0" smtClean="0"/>
              <a:t>»</a:t>
            </a:r>
            <a:endParaRPr lang="en-US" sz="3200" b="1" dirty="0" smtClean="0"/>
          </a:p>
          <a:p>
            <a:pPr marL="109537" indent="0">
              <a:buNone/>
            </a:pPr>
            <a:endParaRPr lang="en-US" sz="2800" b="1" dirty="0" smtClean="0"/>
          </a:p>
          <a:p>
            <a:pPr marL="109537" indent="0">
              <a:buNone/>
            </a:pPr>
            <a:r>
              <a:rPr lang="ru-RU" sz="2800" b="1" dirty="0" smtClean="0"/>
              <a:t>Пятница</a:t>
            </a:r>
            <a:r>
              <a:rPr lang="ru-RU" sz="2800" b="1" dirty="0"/>
              <a:t>, 2</a:t>
            </a:r>
            <a:r>
              <a:rPr lang="en-US" sz="2800" b="1" dirty="0"/>
              <a:t>8</a:t>
            </a:r>
            <a:r>
              <a:rPr lang="ru-RU" sz="2800" b="1" dirty="0"/>
              <a:t>.09.2012</a:t>
            </a:r>
            <a:endParaRPr lang="en-US" sz="2800" b="1" dirty="0"/>
          </a:p>
          <a:p>
            <a:pPr marL="109537" indent="0">
              <a:buNone/>
            </a:pPr>
            <a:r>
              <a:rPr lang="ru-RU" sz="2800" b="1" dirty="0"/>
              <a:t>14.30 – 16.00</a:t>
            </a:r>
            <a:endParaRPr lang="ru-RU" sz="2800" b="1" dirty="0" smtClean="0"/>
          </a:p>
          <a:p>
            <a:endParaRPr lang="ru-RU" sz="2400" dirty="0" smtClean="0"/>
          </a:p>
        </p:txBody>
      </p:sp>
      <p:pic>
        <p:nvPicPr>
          <p:cNvPr id="24579" name="Picture 2" descr="C:\Users\Toshiba\Desktop\Nata\ipen_edite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245225"/>
            <a:ext cx="11430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0615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922114"/>
          </a:xfrm>
        </p:spPr>
        <p:txBody>
          <a:bodyPr>
            <a:noAutofit/>
            <a:scene3d>
              <a:camera prst="orthographicFront"/>
              <a:lightRig rig="sof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/>
                </a:solidFill>
              </a:rPr>
              <a:t>Ежегодные конференции </a:t>
            </a:r>
            <a:r>
              <a:rPr lang="en-US" sz="3200" dirty="0" smtClean="0">
                <a:solidFill>
                  <a:schemeClr val="tx1"/>
                </a:solidFill>
              </a:rPr>
              <a:t>IPEN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15363" name="Picture 2" descr="C:\Users\Toshiba\Desktop\Nata\ipen_edit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245225"/>
            <a:ext cx="11430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endParaRPr lang="ru-RU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775" y="1124744"/>
            <a:ext cx="7849721" cy="4898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6854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19678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Рост числа членов</a:t>
            </a:r>
            <a:endParaRPr lang="ru-RU" dirty="0"/>
          </a:p>
        </p:txBody>
      </p:sp>
      <p:pic>
        <p:nvPicPr>
          <p:cNvPr id="5" name="Picture 2" descr="C:\Users\Toshiba\Desktop\Nata\ipen_edite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245225"/>
            <a:ext cx="11430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7753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ru-RU" sz="2800" dirty="0" smtClean="0"/>
              <a:t>2011 – при поддержке </a:t>
            </a:r>
            <a:r>
              <a:rPr lang="en-US" sz="2800" dirty="0"/>
              <a:t>UN </a:t>
            </a:r>
            <a:r>
              <a:rPr lang="en-US" sz="2800" dirty="0" smtClean="0"/>
              <a:t>Women</a:t>
            </a:r>
            <a:r>
              <a:rPr lang="ru-RU" sz="2800" dirty="0" smtClean="0"/>
              <a:t> реализован проект</a:t>
            </a:r>
            <a:r>
              <a:rPr lang="ru-RU" sz="2800" dirty="0"/>
              <a:t> </a:t>
            </a:r>
            <a:r>
              <a:rPr lang="ru-RU" sz="2800" dirty="0" smtClean="0"/>
              <a:t>«Оценка </a:t>
            </a:r>
            <a:r>
              <a:rPr lang="ru-RU" sz="2800" dirty="0"/>
              <a:t>как инструмент социальных преобразований: внедрение в странах СНГ методологии оценки, основанной на трансформационной парадигме»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>Общесетевая деятельность </a:t>
            </a:r>
            <a:r>
              <a:rPr lang="en-US" sz="3600" dirty="0" smtClean="0"/>
              <a:t>IPEN</a:t>
            </a:r>
            <a:r>
              <a:rPr lang="ru-RU" sz="3600" dirty="0" smtClean="0"/>
              <a:t> - 2011</a:t>
            </a:r>
            <a:endParaRPr lang="ru-RU" sz="3600" dirty="0"/>
          </a:p>
        </p:txBody>
      </p:sp>
      <p:pic>
        <p:nvPicPr>
          <p:cNvPr id="17411" name="Picture 2" descr="C:\Users\Toshiba\Desktop\Nata\ipen_edit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245225"/>
            <a:ext cx="11430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34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500" dirty="0" smtClean="0"/>
              <a:t>25 специалистов по оценке прошли обучение на семинаре Донны </a:t>
            </a:r>
            <a:r>
              <a:rPr lang="ru-RU" sz="2500" dirty="0" err="1" smtClean="0"/>
              <a:t>Мертенс</a:t>
            </a:r>
            <a:r>
              <a:rPr lang="ru-RU" sz="2500" dirty="0" smtClean="0"/>
              <a:t> в Алматы</a:t>
            </a:r>
          </a:p>
          <a:p>
            <a:pPr>
              <a:lnSpc>
                <a:spcPct val="80000"/>
              </a:lnSpc>
            </a:pPr>
            <a:r>
              <a:rPr lang="ru-RU" sz="2500" dirty="0" smtClean="0"/>
              <a:t>В 9 странах прошло 13 мероприятий по трансформационной оценке – семинары, круглые столы, презентации</a:t>
            </a:r>
          </a:p>
          <a:p>
            <a:pPr>
              <a:lnSpc>
                <a:spcPct val="80000"/>
              </a:lnSpc>
            </a:pPr>
            <a:r>
              <a:rPr lang="ru-RU" sz="2500" dirty="0" smtClean="0"/>
              <a:t>Создан он-</a:t>
            </a:r>
            <a:r>
              <a:rPr lang="ru-RU" sz="2500" dirty="0" err="1" smtClean="0"/>
              <a:t>лайновый</a:t>
            </a:r>
            <a:r>
              <a:rPr lang="ru-RU" sz="2500" dirty="0" smtClean="0"/>
              <a:t> ресурс по ТММ на сайте </a:t>
            </a:r>
            <a:r>
              <a:rPr lang="en-US" sz="2500" dirty="0" smtClean="0"/>
              <a:t>IPEN</a:t>
            </a:r>
          </a:p>
          <a:p>
            <a:pPr>
              <a:lnSpc>
                <a:spcPct val="80000"/>
              </a:lnSpc>
            </a:pPr>
            <a:r>
              <a:rPr lang="en-US" sz="2500" dirty="0" smtClean="0"/>
              <a:t>25 </a:t>
            </a:r>
            <a:r>
              <a:rPr lang="ru-RU" sz="2500" dirty="0" smtClean="0"/>
              <a:t>специалистов получили гранты для участия в конференции </a:t>
            </a:r>
            <a:r>
              <a:rPr lang="en-US" sz="2500" dirty="0" smtClean="0"/>
              <a:t>IPEN</a:t>
            </a:r>
            <a:r>
              <a:rPr lang="ru-RU" sz="2500" dirty="0" smtClean="0"/>
              <a:t> в Батуми</a:t>
            </a:r>
          </a:p>
          <a:p>
            <a:pPr>
              <a:lnSpc>
                <a:spcPct val="80000"/>
              </a:lnSpc>
            </a:pPr>
            <a:endParaRPr lang="ru-RU" sz="2500" dirty="0" smtClean="0"/>
          </a:p>
          <a:p>
            <a:pPr>
              <a:lnSpc>
                <a:spcPct val="80000"/>
              </a:lnSpc>
            </a:pPr>
            <a:endParaRPr lang="ru-RU" sz="25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Результаты работы по проекту </a:t>
            </a:r>
            <a:endParaRPr lang="ru-RU" dirty="0"/>
          </a:p>
        </p:txBody>
      </p:sp>
      <p:pic>
        <p:nvPicPr>
          <p:cNvPr id="18435" name="Picture 2" descr="C:\Users\Toshiba\Desktop\Nata\ipen_edit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245225"/>
            <a:ext cx="11430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 descr="IPEN-UNWomen TMM workshop_Almaty July 201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25888" y="4293096"/>
            <a:ext cx="4038600" cy="244951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Роль Попечительского совета в реализации проекта</a:t>
            </a:r>
            <a:endParaRPr lang="ru-RU" dirty="0"/>
          </a:p>
        </p:txBody>
      </p:sp>
      <p:pic>
        <p:nvPicPr>
          <p:cNvPr id="21507" name="Picture 2" descr="C:\Users\Toshiba\Desktop\Nata\ipen_edit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245225"/>
            <a:ext cx="11430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9142" y="1591738"/>
            <a:ext cx="5811210" cy="4732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endParaRPr lang="ru-RU" dirty="0" smtClean="0"/>
          </a:p>
          <a:p>
            <a:pPr marL="109537" indent="0">
              <a:buNone/>
            </a:pPr>
            <a:r>
              <a:rPr lang="ru-RU" dirty="0" smtClean="0"/>
              <a:t>В рамках подготовки конференции в Астане:</a:t>
            </a:r>
          </a:p>
          <a:p>
            <a:r>
              <a:rPr lang="ru-RU" dirty="0" smtClean="0"/>
              <a:t>Издан Глоссарий терминов по оценке программ – на русском и казахском языках</a:t>
            </a:r>
          </a:p>
          <a:p>
            <a:r>
              <a:rPr lang="ru-RU" dirty="0" smtClean="0"/>
              <a:t>Предоставлены проездные гранты для участников из Казахстана</a:t>
            </a:r>
          </a:p>
          <a:p>
            <a:endParaRPr lang="ru-RU" dirty="0"/>
          </a:p>
          <a:p>
            <a:pPr marL="109537" indent="0">
              <a:buNone/>
            </a:pPr>
            <a:r>
              <a:rPr lang="ru-RU" dirty="0" smtClean="0"/>
              <a:t>Проект реализован при поддержке </a:t>
            </a:r>
            <a:r>
              <a:rPr lang="en-US" dirty="0" smtClean="0"/>
              <a:t>Soros Foundation.</a:t>
            </a:r>
            <a:endParaRPr lang="ru-RU" dirty="0" smtClean="0"/>
          </a:p>
          <a:p>
            <a:pPr marL="109537" indent="0">
              <a:buNone/>
            </a:pPr>
            <a:endParaRPr lang="ru-RU" dirty="0" smtClean="0"/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/>
              <a:t>Общесетевая деятельность </a:t>
            </a:r>
            <a:r>
              <a:rPr lang="en-US" sz="4400" dirty="0"/>
              <a:t>IPEN</a:t>
            </a:r>
            <a:r>
              <a:rPr lang="ru-RU" sz="4400" dirty="0"/>
              <a:t> - </a:t>
            </a:r>
            <a:r>
              <a:rPr lang="ru-RU" sz="4400" dirty="0" smtClean="0"/>
              <a:t>2012</a:t>
            </a:r>
            <a:endParaRPr lang="ru-RU" dirty="0"/>
          </a:p>
        </p:txBody>
      </p:sp>
      <p:pic>
        <p:nvPicPr>
          <p:cNvPr id="22531" name="Picture 2" descr="C:\Users\Toshiba\Desktop\Nata\ipen_edit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245225"/>
            <a:ext cx="11430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Участие в работе Международной организации сотрудничества в области оценки </a:t>
            </a:r>
            <a:r>
              <a:rPr lang="en-US" dirty="0" smtClean="0"/>
              <a:t>IOCE</a:t>
            </a:r>
            <a:endParaRPr lang="ru-RU" dirty="0"/>
          </a:p>
          <a:p>
            <a:r>
              <a:rPr lang="ru-RU" dirty="0" smtClean="0"/>
              <a:t>Опыт стран региона был представлен во всех информационных бюллетенях </a:t>
            </a:r>
            <a:r>
              <a:rPr lang="en-US" dirty="0" smtClean="0"/>
              <a:t>IOCE</a:t>
            </a:r>
            <a:endParaRPr lang="ru-RU" dirty="0" smtClean="0"/>
          </a:p>
          <a:p>
            <a:r>
              <a:rPr lang="en-US" dirty="0" smtClean="0"/>
              <a:t>IPEN </a:t>
            </a:r>
            <a:r>
              <a:rPr lang="ru-RU" dirty="0" smtClean="0"/>
              <a:t>стал партнером международной инициативы </a:t>
            </a:r>
            <a:r>
              <a:rPr lang="en-US" dirty="0" err="1" smtClean="0"/>
              <a:t>EvalPartners</a:t>
            </a:r>
            <a:r>
              <a:rPr lang="ru-RU" dirty="0" smtClean="0"/>
              <a:t> и участвует в работе управляющих органов инициативы</a:t>
            </a:r>
            <a:endParaRPr lang="en-US" dirty="0" smtClean="0"/>
          </a:p>
          <a:p>
            <a:r>
              <a:rPr lang="ru-RU" dirty="0" smtClean="0"/>
              <a:t>Доклады об опыте работы </a:t>
            </a:r>
            <a:r>
              <a:rPr lang="en-US" dirty="0" smtClean="0"/>
              <a:t>IPEN</a:t>
            </a:r>
            <a:r>
              <a:rPr lang="ru-RU" dirty="0" smtClean="0"/>
              <a:t> приняты на конференции </a:t>
            </a:r>
            <a:r>
              <a:rPr lang="en-US" dirty="0" smtClean="0"/>
              <a:t>AEA </a:t>
            </a:r>
            <a:r>
              <a:rPr lang="ru-RU" dirty="0" smtClean="0"/>
              <a:t>и </a:t>
            </a:r>
            <a:r>
              <a:rPr lang="en-US" dirty="0" smtClean="0"/>
              <a:t>EES </a:t>
            </a:r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"/>
            </a:scene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IPEN </a:t>
            </a:r>
            <a:r>
              <a:rPr lang="ru-RU" dirty="0" smtClean="0"/>
              <a:t>в мире</a:t>
            </a:r>
            <a:endParaRPr lang="ru-RU" dirty="0"/>
          </a:p>
        </p:txBody>
      </p:sp>
      <p:pic>
        <p:nvPicPr>
          <p:cNvPr id="22531" name="Picture 2" descr="C:\Users\Toshiba\Desktop\Nata\ipen_edit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245225"/>
            <a:ext cx="11430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49391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6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</TotalTime>
  <Words>877</Words>
  <Application>Microsoft Office PowerPoint</Application>
  <PresentationFormat>Экран (4:3)</PresentationFormat>
  <Paragraphs>105</Paragraphs>
  <Slides>23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Открытая</vt:lpstr>
      <vt:lpstr>Международная сеть «Оценка программ» International Programme Evaluation Network</vt:lpstr>
      <vt:lpstr>Миссия IPEN - развивать оценку программ в СНГ как полноценную профессию</vt:lpstr>
      <vt:lpstr>Ежегодные конференции IPEN</vt:lpstr>
      <vt:lpstr>Рост числа членов</vt:lpstr>
      <vt:lpstr>Общесетевая деятельность IPEN - 2011</vt:lpstr>
      <vt:lpstr>Результаты работы по проекту </vt:lpstr>
      <vt:lpstr>Роль Попечительского совета в реализации проекта</vt:lpstr>
      <vt:lpstr>Общесетевая деятельность IPEN - 2012</vt:lpstr>
      <vt:lpstr>IPEN в мире</vt:lpstr>
      <vt:lpstr>IPEN и EvalPartners</vt:lpstr>
      <vt:lpstr>EvalPartners</vt:lpstr>
      <vt:lpstr>EvalPartners и национальные объединения стран СНГ</vt:lpstr>
      <vt:lpstr>Развитие оценки в регионе СНГ</vt:lpstr>
      <vt:lpstr>Развитие оценки в регионе СНГ - Казахстан</vt:lpstr>
      <vt:lpstr>Развитие оценки в регионе СНГ – Казахстан – основные события</vt:lpstr>
      <vt:lpstr>Развитие оценки в регионе СНГ - Кыргызстан</vt:lpstr>
      <vt:lpstr>Развитие оценки в регионе СНГ – Кыргызстан – основные события</vt:lpstr>
      <vt:lpstr>Развитие оценки в регионе СНГ - Россия</vt:lpstr>
      <vt:lpstr>Развитие оценки в регионе СНГ – Россия – основные события</vt:lpstr>
      <vt:lpstr>Развитие оценки в регионе СНГ – Украина – основные события</vt:lpstr>
      <vt:lpstr>Электронный журнал «Проектирование, мониторинг и оценка»</vt:lpstr>
      <vt:lpstr>В заключение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Toshiba</dc:creator>
  <cp:lastModifiedBy>Наталья</cp:lastModifiedBy>
  <cp:revision>91</cp:revision>
  <dcterms:created xsi:type="dcterms:W3CDTF">2011-08-31T10:06:56Z</dcterms:created>
  <dcterms:modified xsi:type="dcterms:W3CDTF">2012-09-26T19:56:49Z</dcterms:modified>
</cp:coreProperties>
</file>