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6" r:id="rId5"/>
    <p:sldId id="260" r:id="rId6"/>
    <p:sldId id="261" r:id="rId7"/>
    <p:sldId id="262" r:id="rId8"/>
    <p:sldId id="271" r:id="rId9"/>
    <p:sldId id="257" r:id="rId10"/>
    <p:sldId id="263" r:id="rId11"/>
    <p:sldId id="275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4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B38F8F-9859-40BC-A779-7E47CACA2D35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E084F9-DCA7-4316-98D3-C8B8189479C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системного подхода в оценке программ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Наталья Кошелева</a:t>
            </a:r>
          </a:p>
          <a:p>
            <a:r>
              <a:rPr lang="ru-RU" dirty="0" smtClean="0"/>
              <a:t>Компания «Процесс Консалтинг»</a:t>
            </a:r>
          </a:p>
          <a:p>
            <a:r>
              <a:rPr lang="ru-RU" dirty="0" smtClean="0"/>
              <a:t>Астана, сентябрь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81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как система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74612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2636912"/>
            <a:ext cx="7704856" cy="244827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4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ПРОГРАММА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628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системы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Мои документы Dec 2011\Конференции\AEA 2011\Human-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2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воздействия - человек</a:t>
            </a:r>
            <a:endParaRPr lang="ru-RU" dirty="0"/>
          </a:p>
        </p:txBody>
      </p:sp>
      <p:pic>
        <p:nvPicPr>
          <p:cNvPr id="4" name="Picture 6" descr="simple_img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75" y="1498600"/>
            <a:ext cx="6527800" cy="469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9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человеческого капитала </a:t>
            </a:r>
            <a:r>
              <a:rPr lang="ru-RU" dirty="0" err="1" smtClean="0"/>
              <a:t>Гошала</a:t>
            </a:r>
            <a:r>
              <a:rPr lang="ru-RU" dirty="0" smtClean="0"/>
              <a:t> - </a:t>
            </a:r>
            <a:r>
              <a:rPr lang="ru-RU" dirty="0" err="1" smtClean="0"/>
              <a:t>Грэттон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98" y="1916832"/>
            <a:ext cx="61194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39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Расширенная модель человеческого капитала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1" y="1867147"/>
            <a:ext cx="5872409" cy="437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0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Использование модели человеческого капитала при описании логической модели проекта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2279"/>
            <a:ext cx="7776864" cy="21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6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Объект воздействия – организация (сообщество)</a:t>
            </a:r>
            <a:endParaRPr lang="ru-RU" dirty="0"/>
          </a:p>
        </p:txBody>
      </p:sp>
      <p:pic>
        <p:nvPicPr>
          <p:cNvPr id="4" name="Picture 6" descr="social-net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916832"/>
            <a:ext cx="5570434" cy="39717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96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Трансформация системы под влиянием программы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75050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51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Степень воздействия программы на организацию</a:t>
            </a:r>
            <a:endParaRPr lang="ru-RU" dirty="0"/>
          </a:p>
        </p:txBody>
      </p:sp>
      <p:pic>
        <p:nvPicPr>
          <p:cNvPr id="5" name="Picture 7" descr="Рис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2638057"/>
            <a:ext cx="3657600" cy="2435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Рис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2638057"/>
            <a:ext cx="3657600" cy="2435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01317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Программа обучила 15% сотрудников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03444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Программа обучила 35% сотрудников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6212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Определение программы и проекта в рамках системного подхода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601336"/>
            <a:ext cx="2848360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 smtClean="0"/>
              <a:t>Проект: объект воздействия – одна система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524000"/>
            <a:ext cx="4577712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 smtClean="0"/>
              <a:t>Программа: объект воздействия – несколько однотипных систем</a:t>
            </a:r>
          </a:p>
          <a:p>
            <a:pPr marL="82296" indent="0">
              <a:buNone/>
            </a:pPr>
            <a:endParaRPr lang="ru-RU" sz="3200" dirty="0"/>
          </a:p>
        </p:txBody>
      </p:sp>
      <p:pic>
        <p:nvPicPr>
          <p:cNvPr id="2050" name="Picture 2" descr="E:\Мои документы Dec 2011\Конференции\AEA 2011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734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ои документы Dec 2011\Конференции\AEA 2011\effective habbit ch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327451"/>
            <a:ext cx="2261360" cy="16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7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истемный </a:t>
            </a:r>
            <a:r>
              <a:rPr lang="ru-RU" dirty="0"/>
              <a:t>подход </a:t>
            </a:r>
            <a:r>
              <a:rPr lang="ru-RU" dirty="0" smtClean="0"/>
              <a:t>- направление </a:t>
            </a:r>
            <a:r>
              <a:rPr lang="ru-RU" dirty="0"/>
              <a:t>методологии специально-научного познания и социальной практики, в основе которого лежит исследование объектов как </a:t>
            </a:r>
            <a:r>
              <a:rPr lang="ru-RU" dirty="0" smtClean="0"/>
              <a:t>систем.</a:t>
            </a:r>
          </a:p>
          <a:p>
            <a:r>
              <a:rPr lang="ru-RU" dirty="0" smtClean="0"/>
              <a:t>Система </a:t>
            </a:r>
            <a:r>
              <a:rPr lang="ru-RU" dirty="0"/>
              <a:t>- это множество элементов, находящихся в отношениях и связях друг с другом, которое образует определённую целостность, </a:t>
            </a:r>
            <a:r>
              <a:rPr lang="ru-RU" dirty="0" smtClean="0"/>
              <a:t>единство.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0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7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0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Основополагающие 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>
            <a:normAutofit/>
          </a:bodyPr>
          <a:lstStyle/>
          <a:p>
            <a:r>
              <a:rPr lang="ru-RU" dirty="0"/>
              <a:t>Принцип </a:t>
            </a:r>
            <a:r>
              <a:rPr lang="ru-RU" b="1" i="1" dirty="0" smtClean="0"/>
              <a:t>целостности</a:t>
            </a:r>
            <a:r>
              <a:rPr lang="ru-RU" dirty="0" smtClean="0"/>
              <a:t>: свойства </a:t>
            </a:r>
            <a:r>
              <a:rPr lang="ru-RU" dirty="0"/>
              <a:t>системы больше простой суммы свойств ее элементов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6315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Основополагающие принципы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</a:t>
            </a:r>
            <a:r>
              <a:rPr lang="ru-RU" b="1" i="1" dirty="0" smtClean="0"/>
              <a:t>структурности</a:t>
            </a:r>
            <a:r>
              <a:rPr lang="ru-RU" dirty="0" smtClean="0"/>
              <a:t>: систему </a:t>
            </a:r>
            <a:r>
              <a:rPr lang="ru-RU" dirty="0"/>
              <a:t>можно описать, если установить ее структуру, то есть сеть связей и взаимоотношений между </a:t>
            </a:r>
            <a:r>
              <a:rPr lang="ru-RU" dirty="0" smtClean="0"/>
              <a:t>элементами; поведение </a:t>
            </a:r>
            <a:r>
              <a:rPr lang="ru-RU" dirty="0"/>
              <a:t>системы обусловлено поведением ее отдельных элементов и свойствами ее структуры. </a:t>
            </a:r>
          </a:p>
        </p:txBody>
      </p:sp>
    </p:spTree>
    <p:extLst>
      <p:ext uri="{BB962C8B-B14F-4D97-AF65-F5344CB8AC3E}">
        <p14:creationId xmlns:p14="http://schemas.microsoft.com/office/powerpoint/2010/main" val="129879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Основополагающие 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Принцип </a:t>
            </a:r>
            <a:r>
              <a:rPr lang="ru-RU" b="1" i="1" dirty="0"/>
              <a:t>взаимозависимости системы и </a:t>
            </a:r>
            <a:r>
              <a:rPr lang="ru-RU" b="1" i="1" dirty="0" smtClean="0"/>
              <a:t>среды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свойства системы формируются и проявляются в процессе взаимодействия с внешней средой, при этом сама система является ведущим активным компонентом взаимодействия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33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Основополагающие 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Принцип </a:t>
            </a:r>
            <a:r>
              <a:rPr lang="ru-RU" b="1" i="1" dirty="0" smtClean="0"/>
              <a:t>иерархичности</a:t>
            </a:r>
            <a:r>
              <a:rPr lang="ru-RU" b="1" dirty="0" smtClean="0"/>
              <a:t>:</a:t>
            </a:r>
            <a:r>
              <a:rPr lang="ru-RU" dirty="0" smtClean="0"/>
              <a:t> каждый </a:t>
            </a:r>
            <a:r>
              <a:rPr lang="ru-RU" dirty="0"/>
              <a:t>элемент системы также можно рассматриваться как систему, а каждая рассматриваемая система представляет собой один из элементов более широкой системы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46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Основополагающие 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Принцип </a:t>
            </a:r>
            <a:r>
              <a:rPr lang="ru-RU" b="1" i="1" dirty="0"/>
              <a:t>множественности описания каждой </a:t>
            </a:r>
            <a:r>
              <a:rPr lang="ru-RU" b="1" i="1" dirty="0" smtClean="0"/>
              <a:t>системы</a:t>
            </a:r>
            <a:r>
              <a:rPr lang="ru-RU" dirty="0" smtClean="0"/>
              <a:t>: невозможно </a:t>
            </a:r>
            <a:r>
              <a:rPr lang="ru-RU" dirty="0"/>
              <a:t>построить одну модель, которая бы исчерпывающе описывала рассматриваемую систему, поэтому нужно построить множество различных моделей, каждая из которых описывает определенный аспект (строну)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52769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Механизмы обратной связи</a:t>
            </a:r>
            <a:endParaRPr lang="ru-RU" dirty="0"/>
          </a:p>
        </p:txBody>
      </p:sp>
      <p:pic>
        <p:nvPicPr>
          <p:cNvPr id="5" name="Picture 6" descr="barriers to chan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858963"/>
            <a:ext cx="3363262" cy="22982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social-networking-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2456728"/>
            <a:ext cx="3657600" cy="2798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155679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Отрицательная обратная связь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55679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Положительная обратная связь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816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– сложные системы</a:t>
            </a:r>
            <a:endParaRPr lang="ru-RU" dirty="0"/>
          </a:p>
        </p:txBody>
      </p:sp>
      <p:pic>
        <p:nvPicPr>
          <p:cNvPr id="1026" name="Picture 2" descr="C:\Users\Наталья\Documents\IPEN\Конференция IPEN 2012\Выступление\Complexity diagram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4355306" cy="43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600812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Степень определенности – насколько ясно, что делать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772816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Степень согласованности – в какой степени удалось договориться, что делать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736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408</TotalTime>
  <Words>319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Использование системного подхода в оценке программ</vt:lpstr>
      <vt:lpstr>Определения</vt:lpstr>
      <vt:lpstr>Основополагающие принципы</vt:lpstr>
      <vt:lpstr>Основополагающие принципы</vt:lpstr>
      <vt:lpstr>Основополагающие принципы</vt:lpstr>
      <vt:lpstr>Основополагающие принципы</vt:lpstr>
      <vt:lpstr>Основополагающие принципы</vt:lpstr>
      <vt:lpstr>Механизмы обратной связи</vt:lpstr>
      <vt:lpstr>Простые – сложные системы</vt:lpstr>
      <vt:lpstr>Программа как система</vt:lpstr>
      <vt:lpstr>Социальные системы</vt:lpstr>
      <vt:lpstr>Объект воздействия - человек</vt:lpstr>
      <vt:lpstr>Модель человеческого капитала Гошала - Грэттон</vt:lpstr>
      <vt:lpstr>Расширенная модель человеческого капитала</vt:lpstr>
      <vt:lpstr>Использование модели человеческого капитала при описании логической модели проекта</vt:lpstr>
      <vt:lpstr>Объект воздействия – организация (сообщество)</vt:lpstr>
      <vt:lpstr>Трансформация системы под влиянием программы</vt:lpstr>
      <vt:lpstr>Степень воздействия программы на организацию</vt:lpstr>
      <vt:lpstr>Определение программы и проекта в рамках системного подхода</vt:lpstr>
      <vt:lpstr>Вопросы?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20</cp:revision>
  <dcterms:created xsi:type="dcterms:W3CDTF">2012-09-24T13:41:20Z</dcterms:created>
  <dcterms:modified xsi:type="dcterms:W3CDTF">2012-09-26T17:43:40Z</dcterms:modified>
</cp:coreProperties>
</file>