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4" r:id="rId2"/>
  </p:sldMasterIdLst>
  <p:notesMasterIdLst>
    <p:notesMasterId r:id="rId43"/>
  </p:notesMasterIdLst>
  <p:sldIdLst>
    <p:sldId id="256" r:id="rId3"/>
    <p:sldId id="257" r:id="rId4"/>
    <p:sldId id="258" r:id="rId5"/>
    <p:sldId id="264" r:id="rId6"/>
    <p:sldId id="263" r:id="rId7"/>
    <p:sldId id="265" r:id="rId8"/>
    <p:sldId id="277" r:id="rId9"/>
    <p:sldId id="266" r:id="rId10"/>
    <p:sldId id="267" r:id="rId11"/>
    <p:sldId id="268" r:id="rId12"/>
    <p:sldId id="271" r:id="rId13"/>
    <p:sldId id="272" r:id="rId14"/>
    <p:sldId id="311" r:id="rId15"/>
    <p:sldId id="273" r:id="rId16"/>
    <p:sldId id="301" r:id="rId17"/>
    <p:sldId id="310" r:id="rId18"/>
    <p:sldId id="284" r:id="rId19"/>
    <p:sldId id="283" r:id="rId20"/>
    <p:sldId id="269" r:id="rId21"/>
    <p:sldId id="260" r:id="rId22"/>
    <p:sldId id="286" r:id="rId23"/>
    <p:sldId id="290" r:id="rId24"/>
    <p:sldId id="293" r:id="rId25"/>
    <p:sldId id="291" r:id="rId26"/>
    <p:sldId id="292" r:id="rId27"/>
    <p:sldId id="296" r:id="rId28"/>
    <p:sldId id="278" r:id="rId29"/>
    <p:sldId id="279" r:id="rId30"/>
    <p:sldId id="280" r:id="rId31"/>
    <p:sldId id="281" r:id="rId32"/>
    <p:sldId id="282" r:id="rId33"/>
    <p:sldId id="289" r:id="rId34"/>
    <p:sldId id="297" r:id="rId35"/>
    <p:sldId id="305" r:id="rId36"/>
    <p:sldId id="312" r:id="rId37"/>
    <p:sldId id="302" r:id="rId38"/>
    <p:sldId id="304" r:id="rId39"/>
    <p:sldId id="300" r:id="rId40"/>
    <p:sldId id="306" r:id="rId41"/>
    <p:sldId id="308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2AD3E9-69B5-46E3-88FC-C47CC193030C}" type="datetimeFigureOut">
              <a:rPr lang="en-US" smtClean="0"/>
              <a:t>10/9/2012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E45AE-BC39-4A5E-AA25-3492742E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24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9F5D-145A-498F-9DD9-EB9155B92C09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412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69E91-64B7-42F8-83BC-5D2845EF7092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07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259A7-6E5D-4DFC-9398-43CAA72017F2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211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D4120D18-7156-4B86-9A40-F551A4079E1F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38D74-75FC-413E-B6EA-F9AFE27B2601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31716-B89B-4DD1-B684-8D138C598C16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A556-74AD-4EE3-B96E-AB322763C9E1}" type="datetime1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20187-E5DB-42E3-86AC-66A7B7FB8419}" type="datetime1">
              <a:rPr lang="en-US" smtClean="0"/>
              <a:t>10/9/2012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5FD604-CFEC-402B-89F8-68E85F0F7E2C}" type="datetime1">
              <a:rPr lang="en-US" smtClean="0"/>
              <a:t>10/9/2012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69CA-7516-431D-98D3-BE35F886062C}" type="datetime1">
              <a:rPr lang="en-US" smtClean="0"/>
              <a:t>10/9/2012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13D0A325-5C09-4D1C-80A8-9630CF5DEB0E}" type="datetime1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3999B-DFEF-4A63-9BD9-EC5A8F158F54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124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7C443EF9-0C22-49CE-9BA5-340105F63ABE}" type="datetime1">
              <a:rPr lang="en-US" smtClean="0"/>
              <a:t>10/9/2012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53010-8125-409F-B86D-AA50632B4927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AED14-8DA8-4B42-9F81-7D540CDAF4C9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5A148-5D48-4F97-BFEE-F8D20CED62E7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65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F3F18-97AB-45B6-AA9C-96511F16CCB8}" type="datetime1">
              <a:rPr lang="en-US" smtClean="0"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68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01C30-E178-4DBE-B0B0-31DDC28DF3BE}" type="datetime1">
              <a:rPr lang="en-US" smtClean="0"/>
              <a:t>10/9/2012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6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C571-7F22-4DF1-A546-7DAF7540A645}" type="datetime1">
              <a:rPr lang="en-US" smtClean="0"/>
              <a:t>10/9/2012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81A58-A2B8-420B-9E46-577881FF66FA}" type="datetime1">
              <a:rPr lang="en-US" smtClean="0"/>
              <a:t>10/9/2012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83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71A3-3127-42F6-A9CD-AB5C5318A1EC}" type="datetime1">
              <a:rPr lang="en-US" smtClean="0"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7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16739-950F-4966-9CC3-B1C2A47919E2}" type="datetime1">
              <a:rPr lang="en-US" smtClean="0"/>
              <a:t>10/9/2012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64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2C3EF-DE6F-4D8C-8189-1B47D77DB7AC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7B4C4E8-712D-4050-BCF5-F117F4E4E7E4}" type="datetime1">
              <a:rPr lang="en-US" smtClean="0"/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01AB45-5F97-4C2D-B6FF-498673667E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ojournal.ru/article_link.php?id=8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mojournal.ru/article_link.php?id=8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mojournal.ru/article_link.php?id=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evaluationconsulting.blogspot.com/2012/06/blog-post_28.html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evaluationconsulting.blogspot.com/" TargetMode="External"/><Relationship Id="rId2" Type="http://schemas.openxmlformats.org/officeDocument/2006/relationships/hyperlink" Target="http://www.processconsulting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lexeykuzmin.blogspot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uropa.eu.int/comm/europeaid/qsm/index_en.ht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6043" y="2564904"/>
            <a:ext cx="7772400" cy="1470025"/>
          </a:xfrm>
        </p:spPr>
        <p:txBody>
          <a:bodyPr>
            <a:noAutofit/>
          </a:bodyPr>
          <a:lstStyle/>
          <a:p>
            <a:r>
              <a:rPr lang="ru-RU" sz="3200" b="1"/>
              <a:t>Три фактора, влияющие на использование результатов оценки программы </a:t>
            </a:r>
            <a:r>
              <a:rPr lang="en-US" sz="3200" b="1" smtClean="0"/>
              <a:t/>
            </a:r>
            <a:br>
              <a:rPr lang="en-US" sz="3200" b="1" smtClean="0"/>
            </a:br>
            <a:r>
              <a:rPr lang="ru-RU" sz="3200" b="1" smtClean="0"/>
              <a:t>при </a:t>
            </a:r>
            <a:r>
              <a:rPr lang="ru-RU" sz="3200" b="1"/>
              <a:t>принятии решений</a:t>
            </a:r>
            <a:endParaRPr lang="en-US" sz="3200" b="1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40565" y="5589240"/>
            <a:ext cx="9166313" cy="79208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smtClean="0"/>
              <a:t>Алексей Кузьмин, Компания «Процесс Консалтинг», Москва, Россия</a:t>
            </a:r>
          </a:p>
          <a:p>
            <a:pPr>
              <a:spcBef>
                <a:spcPts val="0"/>
              </a:spcBef>
            </a:pPr>
            <a:r>
              <a:rPr lang="ru-RU" sz="2000" smtClean="0"/>
              <a:t>27 сентября 2012 г.</a:t>
            </a:r>
            <a:endParaRPr lang="en-US" sz="2000"/>
          </a:p>
        </p:txBody>
      </p:sp>
      <p:sp>
        <p:nvSpPr>
          <p:cNvPr id="4" name="Прямоугольник 3"/>
          <p:cNvSpPr/>
          <p:nvPr/>
        </p:nvSpPr>
        <p:spPr>
          <a:xfrm>
            <a:off x="-21261" y="391597"/>
            <a:ext cx="9147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Международная </a:t>
            </a:r>
            <a:r>
              <a:rPr lang="ru-RU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конференция</a:t>
            </a:r>
            <a:r>
              <a:rPr lang="en-US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r>
              <a:rPr lang="ru-RU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"</a:t>
            </a:r>
            <a:r>
              <a:rPr lang="ru-RU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Использование результатов мониторинга и оценки </a:t>
            </a:r>
            <a:endParaRPr lang="ru-RU" sz="2000" b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при </a:t>
            </a:r>
            <a:r>
              <a:rPr lang="ru-RU" sz="2000" b="1">
                <a:solidFill>
                  <a:schemeClr val="tx2">
                    <a:lumMod val="60000"/>
                    <a:lumOff val="40000"/>
                  </a:schemeClr>
                </a:solidFill>
              </a:rPr>
              <a:t>принятии управленческих </a:t>
            </a:r>
            <a:r>
              <a:rPr lang="ru-RU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решений“</a:t>
            </a:r>
            <a:endParaRPr lang="en-US" sz="2000" b="1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Астана, Казахстан, 2012</a:t>
            </a:r>
            <a:endParaRPr lang="ru-RU" sz="20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2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908720"/>
            <a:ext cx="7797552" cy="525658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mtClean="0">
                <a:effectLst/>
              </a:rPr>
              <a:t>СОЦИАЛЬНАЯ ПРОГРАММА</a:t>
            </a:r>
          </a:p>
          <a:p>
            <a:pPr marL="0" indent="0" algn="ctr">
              <a:buNone/>
            </a:pPr>
            <a:endParaRPr lang="ru-RU" smtClean="0">
              <a:effectLst/>
            </a:endParaRPr>
          </a:p>
          <a:p>
            <a:r>
              <a:rPr lang="ru-RU" smtClean="0">
                <a:effectLst/>
              </a:rPr>
              <a:t>развитие спортивного движения посредством проведения спортивных мероприятий в административных округах г.Санкт-Петербурга</a:t>
            </a:r>
          </a:p>
          <a:p>
            <a:r>
              <a:rPr lang="ru-RU" smtClean="0">
                <a:effectLst/>
              </a:rPr>
              <a:t>привлечения детей и подростков к активному и здоровому образу жизни</a:t>
            </a:r>
          </a:p>
          <a:p>
            <a:pPr marL="0" indent="0">
              <a:buNone/>
            </a:pPr>
            <a:endParaRPr lang="ru-RU" smtClean="0">
              <a:effectLst/>
            </a:endParaRPr>
          </a:p>
          <a:p>
            <a:pPr marL="0" indent="0">
              <a:buNone/>
            </a:pPr>
            <a:r>
              <a:rPr lang="ru-RU" smtClean="0">
                <a:solidFill>
                  <a:schemeClr val="bg1">
                    <a:lumMod val="75000"/>
                  </a:schemeClr>
                </a:solidFill>
                <a:effectLst/>
              </a:rPr>
              <a:t>В новом сезоне «Зима 2011-2012 гг.» «Каток на Нарвской» продолжает социальные традиции, а также предлагает </a:t>
            </a:r>
            <a:r>
              <a:rPr lang="ru-RU" i="1" smtClean="0">
                <a:effectLst/>
              </a:rPr>
              <a:t>новые программы для школьников и студентов</a:t>
            </a:r>
            <a:r>
              <a:rPr lang="ru-RU" smtClean="0">
                <a:effectLst/>
              </a:rPr>
              <a:t>.</a:t>
            </a:r>
          </a:p>
          <a:p>
            <a:pPr marL="0" indent="0">
              <a:buNone/>
            </a:pPr>
            <a:endParaRPr lang="ru-RU" smtClean="0">
              <a:effectLst/>
            </a:endParaRPr>
          </a:p>
          <a:p>
            <a:pPr marL="0" indent="0">
              <a:buNone/>
            </a:pPr>
            <a:r>
              <a:rPr lang="ru-RU" smtClean="0">
                <a:solidFill>
                  <a:schemeClr val="bg1">
                    <a:lumMod val="75000"/>
                  </a:schemeClr>
                </a:solidFill>
                <a:effectLst/>
              </a:rPr>
              <a:t>Бесплатное посещение катка «Каток на Нарвской» для:</a:t>
            </a:r>
          </a:p>
          <a:p>
            <a:pPr>
              <a:buFont typeface="Calibri" pitchFamily="34" charset="0"/>
              <a:buChar char="₋"/>
            </a:pPr>
            <a:r>
              <a:rPr lang="ru-RU">
                <a:solidFill>
                  <a:schemeClr val="bg1">
                    <a:lumMod val="75000"/>
                  </a:schemeClr>
                </a:solidFill>
              </a:rPr>
              <a:t>д</a:t>
            </a:r>
            <a:r>
              <a:rPr lang="ru-RU" smtClean="0">
                <a:solidFill>
                  <a:schemeClr val="bg1">
                    <a:lumMod val="75000"/>
                  </a:schemeClr>
                </a:solidFill>
                <a:effectLst/>
              </a:rPr>
              <a:t>етей до 7 лет</a:t>
            </a:r>
          </a:p>
          <a:p>
            <a:pPr>
              <a:buFont typeface="Calibri" pitchFamily="34" charset="0"/>
              <a:buChar char="₋"/>
            </a:pPr>
            <a:r>
              <a:rPr lang="ru-RU" smtClean="0">
                <a:solidFill>
                  <a:schemeClr val="bg1">
                    <a:lumMod val="75000"/>
                  </a:schemeClr>
                </a:solidFill>
                <a:effectLst/>
              </a:rPr>
              <a:t>пенсионеров</a:t>
            </a:r>
          </a:p>
          <a:p>
            <a:pPr>
              <a:buFont typeface="Calibri" pitchFamily="34" charset="0"/>
              <a:buChar char="₋"/>
            </a:pPr>
            <a:r>
              <a:rPr lang="ru-RU" smtClean="0">
                <a:solidFill>
                  <a:schemeClr val="bg1">
                    <a:lumMod val="75000"/>
                  </a:schemeClr>
                </a:solidFill>
                <a:effectLst/>
              </a:rPr>
              <a:t>социально незащищенных слоев населения</a:t>
            </a:r>
          </a:p>
          <a:p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3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908720"/>
            <a:ext cx="7715200" cy="51845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smtClean="0">
                <a:effectLst/>
              </a:rPr>
              <a:t>Банк «</a:t>
            </a:r>
            <a:r>
              <a:rPr lang="en-US" sz="2200" smtClean="0">
                <a:effectLst/>
              </a:rPr>
              <a:t>XXL</a:t>
            </a:r>
            <a:r>
              <a:rPr lang="ru-RU" sz="2200" smtClean="0">
                <a:effectLst/>
              </a:rPr>
              <a:t>» предлагает стандартные решения и программы, которые позволяют в полной мере раскрыть  потенциал бизнеса.</a:t>
            </a:r>
          </a:p>
          <a:p>
            <a:pPr marL="0" indent="0">
              <a:buNone/>
            </a:pPr>
            <a:r>
              <a:rPr lang="ru-RU" sz="2200" smtClean="0">
                <a:solidFill>
                  <a:schemeClr val="bg1">
                    <a:lumMod val="75000"/>
                  </a:schemeClr>
                </a:solidFill>
                <a:effectLst/>
              </a:rPr>
              <a:t>Банк «</a:t>
            </a:r>
            <a:r>
              <a:rPr lang="en-US" sz="2200" smtClean="0">
                <a:solidFill>
                  <a:schemeClr val="bg1">
                    <a:lumMod val="75000"/>
                  </a:schemeClr>
                </a:solidFill>
                <a:effectLst/>
              </a:rPr>
              <a:t>XXL</a:t>
            </a:r>
            <a:r>
              <a:rPr lang="ru-RU" sz="2200" smtClean="0">
                <a:solidFill>
                  <a:schemeClr val="bg1">
                    <a:lumMod val="75000"/>
                  </a:schemeClr>
                </a:solidFill>
                <a:effectLst/>
              </a:rPr>
              <a:t>» располагает особыми преимуществами: широкой географией филиалов и надежными деловыми связями в разных сферах бизнеса. Используя это сочетание</a:t>
            </a:r>
            <a:r>
              <a:rPr lang="ru-RU" sz="2200" smtClean="0">
                <a:effectLst/>
              </a:rPr>
              <a:t>, банк разработал уникальные фирменные программы, благодаря которым Вы можете использовать наши преимущества — теперь они Ваши. </a:t>
            </a:r>
          </a:p>
          <a:p>
            <a:r>
              <a:rPr lang="ru-RU" sz="2200" smtClean="0">
                <a:solidFill>
                  <a:schemeClr val="bg1">
                    <a:lumMod val="75000"/>
                  </a:schemeClr>
                </a:solidFill>
                <a:effectLst/>
              </a:rPr>
              <a:t>Модернизация производства </a:t>
            </a:r>
          </a:p>
          <a:p>
            <a:r>
              <a:rPr lang="ru-RU" sz="2200" smtClean="0">
                <a:solidFill>
                  <a:schemeClr val="bg1">
                    <a:lumMod val="75000"/>
                  </a:schemeClr>
                </a:solidFill>
                <a:effectLst/>
              </a:rPr>
              <a:t>Обновление автопарка </a:t>
            </a:r>
          </a:p>
          <a:p>
            <a:r>
              <a:rPr lang="ru-RU" sz="2200" smtClean="0">
                <a:solidFill>
                  <a:schemeClr val="bg1">
                    <a:lumMod val="75000"/>
                  </a:schemeClr>
                </a:solidFill>
                <a:effectLst/>
              </a:rPr>
              <a:t>Расширение сети сбыта </a:t>
            </a:r>
          </a:p>
          <a:p>
            <a:r>
              <a:rPr lang="ru-RU" sz="2200" smtClean="0">
                <a:solidFill>
                  <a:schemeClr val="bg1">
                    <a:lumMod val="75000"/>
                  </a:schemeClr>
                </a:solidFill>
                <a:effectLst/>
              </a:rPr>
              <a:t>Консолидация бизнеса </a:t>
            </a:r>
          </a:p>
          <a:p>
            <a:r>
              <a:rPr lang="ru-RU" sz="2200" smtClean="0">
                <a:solidFill>
                  <a:schemeClr val="bg1">
                    <a:lumMod val="75000"/>
                  </a:schemeClr>
                </a:solidFill>
                <a:effectLst/>
              </a:rPr>
              <a:t>Гарантии для туристического бизнеса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96752"/>
            <a:ext cx="7200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smtClean="0">
                <a:effectLst/>
              </a:rPr>
              <a:t>В результате реализации настоящей программы к 2020 году на Дальнем Востоке будет создан качественно новый научно-образовательный центр, привлекательный для талантливых молодых людей и специалистов со всего мира, который станет каналом технологического и научного обмена со странами Азиатско-Тихоокеанского региона….</a:t>
            </a:r>
          </a:p>
          <a:p>
            <a:pPr marL="0" indent="0">
              <a:buNone/>
            </a:pPr>
            <a:endParaRPr lang="ru-RU" sz="2400"/>
          </a:p>
          <a:p>
            <a:pPr marL="0" indent="0" algn="r">
              <a:buNone/>
            </a:pPr>
            <a:r>
              <a:rPr lang="ru-RU" sz="2000">
                <a:solidFill>
                  <a:schemeClr val="bg1">
                    <a:lumMod val="75000"/>
                  </a:schemeClr>
                </a:solidFill>
              </a:rPr>
              <a:t>П</a:t>
            </a:r>
            <a:r>
              <a:rPr lang="ru-RU" sz="2000" smtClean="0">
                <a:solidFill>
                  <a:schemeClr val="bg1">
                    <a:lumMod val="75000"/>
                  </a:schemeClr>
                </a:solidFill>
                <a:effectLst/>
              </a:rPr>
              <a:t>рограмма развития федерального государственного автономного образовательного учреждения высшего профессионального образования "Дальневосточный федеральный университет" на 2010 - 2019 годы.</a:t>
            </a:r>
          </a:p>
          <a:p>
            <a:pPr marL="0" indent="0">
              <a:buNone/>
            </a:pPr>
            <a:endParaRPr lang="en-US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8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9600" cy="2362274"/>
          </a:xfrm>
        </p:spPr>
        <p:txBody>
          <a:bodyPr>
            <a:normAutofit/>
          </a:bodyPr>
          <a:lstStyle/>
          <a:p>
            <a:r>
              <a:rPr lang="ru-RU" smtClean="0"/>
              <a:t>Если средства дают под программу, то «программой» может оказаться все, что угодно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45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76672"/>
            <a:ext cx="5256584" cy="596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4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3800" smtClean="0"/>
              <a:t>Типовые </a:t>
            </a:r>
            <a:br>
              <a:rPr lang="ru-RU" sz="3800" smtClean="0"/>
            </a:br>
            <a:r>
              <a:rPr lang="ru-RU" sz="3800" smtClean="0"/>
              <a:t>беспроигрышные квази-программы</a:t>
            </a:r>
            <a:endParaRPr lang="en-US" sz="3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132856"/>
            <a:ext cx="8064896" cy="3312368"/>
          </a:xfrm>
        </p:spPr>
        <p:txBody>
          <a:bodyPr/>
          <a:lstStyle/>
          <a:p>
            <a:r>
              <a:rPr lang="ru-RU" smtClean="0"/>
              <a:t>Направлены на то, что и так произойдет</a:t>
            </a:r>
          </a:p>
          <a:p>
            <a:r>
              <a:rPr lang="ru-RU" smtClean="0"/>
              <a:t>Направлены на борьбу с тем, чего и так не произойдет</a:t>
            </a:r>
          </a:p>
          <a:p>
            <a:r>
              <a:rPr lang="ru-RU" smtClean="0"/>
              <a:t>Направлены на создание того, что уже создано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722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613" y="1268760"/>
            <a:ext cx="8476891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mtClean="0">
                <a:latin typeface="Comic Sans MS" pitchFamily="66" charset="0"/>
              </a:rPr>
              <a:t>Урок </a:t>
            </a:r>
            <a:r>
              <a:rPr lang="ru-RU" sz="4400" b="1">
                <a:latin typeface="Comic Sans MS" pitchFamily="66" charset="0"/>
              </a:rPr>
              <a:t>1</a:t>
            </a:r>
            <a:r>
              <a:rPr lang="ru-RU" sz="4400" b="1" smtClean="0"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ru-RU" sz="4400" b="1" smtClean="0">
                <a:latin typeface="Comic Sans MS" pitchFamily="66" charset="0"/>
              </a:rPr>
              <a:t>Каковы сами, таковы и сани </a:t>
            </a:r>
          </a:p>
          <a:p>
            <a:pPr marL="0" indent="0">
              <a:buNone/>
            </a:pPr>
            <a:r>
              <a:rPr lang="ru-RU" smtClean="0"/>
              <a:t>Оценка должна быть адаптирована к тому, что представлет собой «программа». В противном случае использование результатов оценки маловероятно.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34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05" y="1268760"/>
            <a:ext cx="8476891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mtClean="0">
                <a:latin typeface="Comic Sans MS" pitchFamily="66" charset="0"/>
              </a:rPr>
              <a:t>Урок 2. </a:t>
            </a:r>
          </a:p>
          <a:p>
            <a:pPr marL="0" indent="0">
              <a:buNone/>
            </a:pPr>
            <a:r>
              <a:rPr lang="ru-RU" sz="4400" b="1">
                <a:latin typeface="Comic Sans MS" pitchFamily="66" charset="0"/>
              </a:rPr>
              <a:t>В чужой монастырь со своим уставом не ходят </a:t>
            </a:r>
            <a:r>
              <a:rPr lang="ru-RU" sz="4400" b="1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mtClean="0"/>
              <a:t>«Традиционная» оценка даст полезные результаты только в «традиционных» программах. 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0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613" y="1268760"/>
            <a:ext cx="8188859" cy="4104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mtClean="0">
                <a:latin typeface="Comic Sans MS" pitchFamily="66" charset="0"/>
              </a:rPr>
              <a:t>Урок </a:t>
            </a:r>
            <a:r>
              <a:rPr lang="ru-RU" sz="4400" b="1">
                <a:latin typeface="Comic Sans MS" pitchFamily="66" charset="0"/>
              </a:rPr>
              <a:t>3</a:t>
            </a:r>
            <a:r>
              <a:rPr lang="ru-RU" sz="4400" b="1" smtClean="0">
                <a:latin typeface="Comic Sans MS" pitchFamily="66" charset="0"/>
              </a:rPr>
              <a:t>. </a:t>
            </a:r>
          </a:p>
          <a:p>
            <a:pPr marL="0" indent="0">
              <a:buNone/>
            </a:pPr>
            <a:r>
              <a:rPr lang="ru-RU" sz="4400" b="1">
                <a:latin typeface="Comic Sans MS" pitchFamily="66" charset="0"/>
              </a:rPr>
              <a:t>Честное здравствование сердцу на радость</a:t>
            </a:r>
            <a:r>
              <a:rPr lang="ru-RU" sz="4400" b="1" smtClean="0"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ru-RU" smtClean="0"/>
              <a:t>Для </a:t>
            </a:r>
            <a:r>
              <a:rPr lang="ru-RU"/>
              <a:t>сохранения физического </a:t>
            </a:r>
            <a:r>
              <a:rPr lang="ru-RU" smtClean="0"/>
              <a:t>и психического </a:t>
            </a:r>
            <a:r>
              <a:rPr lang="ru-RU"/>
              <a:t>здоровья следует соблюдать Принципы оценки программ, принятые </a:t>
            </a:r>
            <a:r>
              <a:rPr lang="en-US"/>
              <a:t>IPEN</a:t>
            </a:r>
            <a:r>
              <a:rPr lang="ru-RU"/>
              <a:t>.</a:t>
            </a:r>
            <a:r>
              <a:rPr lang="en-US"/>
              <a:t> </a:t>
            </a:r>
            <a:endParaRPr lang="ru-RU" smtClean="0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Объект 2"/>
          <p:cNvSpPr>
            <a:spLocks noGrp="1"/>
          </p:cNvSpPr>
          <p:nvPr>
            <p:ph sz="half" idx="1"/>
          </p:nvPr>
        </p:nvSpPr>
        <p:spPr>
          <a:xfrm>
            <a:off x="827584" y="1600200"/>
            <a:ext cx="7632204" cy="4525963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ru-RU" sz="3600" smtClean="0"/>
              <a:t>Программа – это ограниченная во времени деятельность, представляющая собой совокупность взаимосвязанных проектов, которые осуществляются скоординировано для достижения общей цели.  </a:t>
            </a:r>
            <a:endParaRPr lang="en-US" sz="3600" smtClean="0"/>
          </a:p>
          <a:p>
            <a:pPr eaLnBrk="1" hangingPunct="1"/>
            <a:endParaRPr lang="en-US" sz="3600" smtClean="0"/>
          </a:p>
        </p:txBody>
      </p:sp>
      <p:sp>
        <p:nvSpPr>
          <p:cNvPr id="3379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5C8C3256-624F-4F5A-B970-967312AC3A27}" type="slidenum">
              <a:rPr lang="ru-RU" smtClean="0"/>
              <a:pPr eaLnBrk="1" hangingPunct="1">
                <a:defRPr/>
              </a:pPr>
              <a:t>19</a:t>
            </a:fld>
            <a:endParaRPr lang="ru-RU" smtClean="0"/>
          </a:p>
        </p:txBody>
      </p:sp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684213" y="6165850"/>
            <a:ext cx="3382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2"/>
              </a:rPr>
              <a:t>http://www.pmojournal.ru/article_link.php?id=8</a:t>
            </a:r>
            <a:r>
              <a:rPr lang="ru-RU" sz="1200"/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03125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mtClean="0"/>
              <a:t>Факторы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797552" cy="204482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mtClean="0"/>
              <a:t>Определение понятия «программа»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/>
              <a:t>Дизайн программы</a:t>
            </a:r>
          </a:p>
          <a:p>
            <a:pPr marL="514350" indent="-514350">
              <a:buFont typeface="+mj-lt"/>
              <a:buAutoNum type="arabicPeriod"/>
            </a:pPr>
            <a:r>
              <a:rPr lang="ru-RU" smtClean="0"/>
              <a:t>«Фокус» оценки</a:t>
            </a:r>
          </a:p>
          <a:p>
            <a:pPr marL="514350" indent="-514350">
              <a:buFont typeface="+mj-lt"/>
              <a:buAutoNum type="arabicPeriod"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2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062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600" smtClean="0"/>
              <a:t>Чем проект отличается от программы</a:t>
            </a:r>
            <a:endParaRPr lang="en-US" sz="36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691790"/>
              </p:ext>
            </p:extLst>
          </p:nvPr>
        </p:nvGraphicFramePr>
        <p:xfrm>
          <a:off x="467544" y="747545"/>
          <a:ext cx="8280921" cy="5633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8070"/>
                <a:gridCol w="2931482"/>
                <a:gridCol w="3061369"/>
              </a:tblGrid>
              <a:tr h="35918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Проект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Программа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24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Рамки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Узкие, фокус на получении конкретных заранее оговоренных результатов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Широкие, допускают маневр при сохранении ориентации на результат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24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Возможность изменений по ходу реализации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Очень ограничена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Допускается и даже предполагается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24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Что делает менеджер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Управляет командой специалистов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Координирует работу проектов, управляя менеджерами проектов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440585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Планирование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Планируются действия по созданию продуктов (услуг)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Разрабатываются планы высокого уровня, которые используются менеджерами проектов в качестве </a:t>
                      </a:r>
                      <a:r>
                        <a:rPr lang="ru-RU" sz="1800" smtClean="0">
                          <a:effectLst/>
                        </a:rPr>
                        <a:t>ориентира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12243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Контроль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Контролируется выполнение конкретных заданий и создание продуктов (услуг) 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>
                          <a:effectLst/>
                        </a:rPr>
                        <a:t>Контролируются результаты проектов и продвижение к цели программы</a:t>
                      </a:r>
                      <a:endParaRPr lang="en-US" sz="18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84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Calibri" pitchFamily="34" charset="0"/>
                <a:cs typeface="Calibri" pitchFamily="34" charset="0"/>
              </a:rPr>
              <a:t>Фактор 2.</a:t>
            </a:r>
            <a:r>
              <a:rPr lang="ru-RU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mtClean="0">
                <a:latin typeface="Calibri" pitchFamily="34" charset="0"/>
                <a:cs typeface="Calibri" pitchFamily="34" charset="0"/>
              </a:rPr>
            </a:br>
            <a:r>
              <a:rPr lang="ru-RU" smtClean="0">
                <a:latin typeface="Calibri" pitchFamily="34" charset="0"/>
                <a:cs typeface="Calibri" pitchFamily="34" charset="0"/>
              </a:rPr>
              <a:t>Дизайн программы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/>
              <a:t>Согласование логики проекта </a:t>
            </a:r>
            <a:br>
              <a:rPr lang="ru-RU" sz="3200" smtClean="0"/>
            </a:br>
            <a:r>
              <a:rPr lang="ru-RU" sz="3200" smtClean="0"/>
              <a:t>с логикой программы</a:t>
            </a:r>
            <a:endParaRPr lang="en-US" sz="3200" smtClean="0"/>
          </a:p>
        </p:txBody>
      </p:sp>
      <p:sp>
        <p:nvSpPr>
          <p:cNvPr id="3584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EB1FF41C-E431-42C4-9FC6-CEDE20A4D28E}" type="slidenum">
              <a:rPr lang="ru-RU" smtClean="0"/>
              <a:pPr eaLnBrk="1" hangingPunct="1">
                <a:defRPr/>
              </a:pPr>
              <a:t>22</a:t>
            </a:fld>
            <a:endParaRPr lang="ru-RU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5950"/>
            <a:ext cx="8175625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9" name="Прямоугольник 6"/>
          <p:cNvSpPr>
            <a:spLocks noChangeArrowheads="1"/>
          </p:cNvSpPr>
          <p:nvPr/>
        </p:nvSpPr>
        <p:spPr bwMode="auto">
          <a:xfrm>
            <a:off x="684213" y="6165850"/>
            <a:ext cx="3382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3"/>
              </a:rPr>
              <a:t>http://www.pmojournal.ru/article_link.php?id=8</a:t>
            </a:r>
            <a:r>
              <a:rPr lang="ru-RU" sz="1200"/>
              <a:t> 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0006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smtClean="0"/>
              <a:t>[ </a:t>
            </a:r>
            <a:r>
              <a:rPr lang="ru-RU" smtClean="0"/>
              <a:t>пример</a:t>
            </a:r>
            <a:r>
              <a:rPr lang="en-US" smtClean="0"/>
              <a:t> ]</a:t>
            </a:r>
            <a:r>
              <a:rPr lang="ru-RU" smtClean="0"/>
              <a:t> 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9763"/>
            <a:ext cx="9110185" cy="353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8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Согласование логики проекта, программы и инициативы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FB9E35-B6D4-45E5-9044-681C353286D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sp>
        <p:nvSpPr>
          <p:cNvPr id="38916" name="Прямоугольник 4"/>
          <p:cNvSpPr>
            <a:spLocks noChangeArrowheads="1"/>
          </p:cNvSpPr>
          <p:nvPr/>
        </p:nvSpPr>
        <p:spPr bwMode="auto">
          <a:xfrm>
            <a:off x="34925" y="6535738"/>
            <a:ext cx="33845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200">
                <a:hlinkClick r:id="rId2"/>
              </a:rPr>
              <a:t>http://www.pmojournal.ru/article_link.php?id=8</a:t>
            </a:r>
            <a:r>
              <a:rPr lang="ru-RU" sz="1200"/>
              <a:t> </a:t>
            </a:r>
            <a:endParaRPr lang="en-US" sz="120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92713"/>
            <a:ext cx="8867113" cy="461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/>
              <a:t>Проект и программа…</a:t>
            </a:r>
            <a:endParaRPr lang="en-US" sz="40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875"/>
            <a:ext cx="8229600" cy="4713288"/>
          </a:xfrm>
        </p:spPr>
        <p:txBody>
          <a:bodyPr/>
          <a:lstStyle/>
          <a:p>
            <a:pPr eaLnBrk="1" hangingPunct="1"/>
            <a:r>
              <a:rPr lang="ru-RU" sz="2700" smtClean="0"/>
              <a:t>На этапе планирования следует определить, что мы разрабатываем – программу или проект.</a:t>
            </a:r>
            <a:endParaRPr lang="en-US" sz="2700" smtClean="0"/>
          </a:p>
          <a:p>
            <a:pPr eaLnBrk="1" hangingPunct="1"/>
            <a:r>
              <a:rPr lang="ru-RU" sz="2700" smtClean="0"/>
              <a:t>Программная деятельность может осуществляться только в рамках проектов. </a:t>
            </a:r>
            <a:endParaRPr lang="en-US" sz="2700" smtClean="0"/>
          </a:p>
          <a:p>
            <a:pPr eaLnBrk="1" hangingPunct="1"/>
            <a:r>
              <a:rPr lang="ru-RU" sz="2700" smtClean="0"/>
              <a:t>Программа должна иметь собственную логику.</a:t>
            </a:r>
            <a:endParaRPr lang="en-US" sz="2700" smtClean="0"/>
          </a:p>
          <a:p>
            <a:pPr eaLnBrk="1" hangingPunct="1"/>
            <a:r>
              <a:rPr lang="ru-RU" sz="2700" smtClean="0"/>
              <a:t>Логика проектов должна быть согласована с логикой программы.</a:t>
            </a:r>
            <a:endParaRPr lang="en-US" sz="2700" smtClean="0"/>
          </a:p>
          <a:p>
            <a:pPr eaLnBrk="1" hangingPunct="1"/>
            <a:r>
              <a:rPr lang="ru-RU" sz="2700" smtClean="0"/>
              <a:t>Корректировка логики программы может происходить в ходе ее реализации. </a:t>
            </a:r>
            <a:endParaRPr lang="en-US" sz="270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D9CA80C-4A53-473B-945F-03C1D2ED73D0}" type="slidenum">
              <a:rPr lang="ru-RU" smtClean="0"/>
              <a:pPr eaLnBrk="1" hangingPunct="1">
                <a:defRPr/>
              </a:pPr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0566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05" y="1268760"/>
            <a:ext cx="8476891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mtClean="0">
                <a:latin typeface="Comic Sans MS" pitchFamily="66" charset="0"/>
              </a:rPr>
              <a:t>Урок 4. </a:t>
            </a:r>
          </a:p>
          <a:p>
            <a:pPr marL="0" indent="0">
              <a:buNone/>
            </a:pPr>
            <a:r>
              <a:rPr lang="ru-RU" sz="4400" b="1" smtClean="0">
                <a:latin typeface="Comic Sans MS" pitchFamily="66" charset="0"/>
              </a:rPr>
              <a:t>Доброе начало полдела откачало  </a:t>
            </a:r>
          </a:p>
          <a:p>
            <a:pPr marL="0" indent="0">
              <a:buNone/>
            </a:pPr>
            <a:r>
              <a:rPr lang="ru-RU" smtClean="0"/>
              <a:t>Если требования, связанные с оценкой, учитываются на стадии дизайна программы, то шансы получить полезные результаты оценки существенно повышаются.  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052736"/>
            <a:ext cx="7931224" cy="4525963"/>
          </a:xfrm>
        </p:spPr>
        <p:txBody>
          <a:bodyPr>
            <a:normAutofit fontScale="92500" lnSpcReduction="20000"/>
          </a:bodyPr>
          <a:lstStyle/>
          <a:p>
            <a:r>
              <a:rPr lang="ru-RU" b="1" smtClean="0"/>
              <a:t>Порядок разработки, реализации и оценки эффективности государственных программ </a:t>
            </a:r>
            <a:r>
              <a:rPr lang="ru-RU" smtClean="0"/>
              <a:t>Российской Федерации, утвержденный постановлением Правительства Российской Федерации от 2 августа 2010 года № 588</a:t>
            </a:r>
          </a:p>
          <a:p>
            <a:endParaRPr lang="ru-RU" smtClean="0"/>
          </a:p>
          <a:p>
            <a:r>
              <a:rPr lang="ru-RU" b="1" smtClean="0"/>
              <a:t>Методические указания по разработке и реализации государственных программ </a:t>
            </a:r>
            <a:r>
              <a:rPr lang="ru-RU" smtClean="0"/>
              <a:t>Российской Федерации (утверждены приказом Минэкономразвития России от 22 декабря 2010 г. № 670)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/>
              <a:t>Паспорт государственной программы Российской </a:t>
            </a:r>
            <a:r>
              <a:rPr lang="ru-RU" sz="3200" smtClean="0"/>
              <a:t>Федерации (структура)</a:t>
            </a:r>
            <a:endParaRPr lang="en-US" sz="32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/>
              <a:t>Ответственный исполнитель программы	</a:t>
            </a:r>
            <a:endParaRPr lang="en-US"/>
          </a:p>
          <a:p>
            <a:pPr lvl="0"/>
            <a:r>
              <a:rPr lang="ru-RU"/>
              <a:t>Соисполнители программы	</a:t>
            </a:r>
            <a:endParaRPr lang="en-US"/>
          </a:p>
          <a:p>
            <a:pPr lvl="0"/>
            <a:r>
              <a:rPr lang="ru-RU"/>
              <a:t>Участники программы	</a:t>
            </a:r>
            <a:endParaRPr lang="en-US"/>
          </a:p>
          <a:p>
            <a:pPr lvl="0"/>
            <a:r>
              <a:rPr lang="ru-RU" b="1" i="1"/>
              <a:t>Подпрограммы программы	</a:t>
            </a:r>
            <a:endParaRPr lang="en-US" b="1" i="1"/>
          </a:p>
          <a:p>
            <a:pPr lvl="0"/>
            <a:r>
              <a:rPr lang="ru-RU" b="1" i="1"/>
              <a:t>Программно-целевые инструменты программы	</a:t>
            </a:r>
            <a:endParaRPr lang="en-US" b="1" i="1"/>
          </a:p>
          <a:p>
            <a:pPr lvl="0"/>
            <a:r>
              <a:rPr lang="ru-RU" b="1" i="1"/>
              <a:t>Цели программы	</a:t>
            </a:r>
            <a:endParaRPr lang="en-US" b="1" i="1"/>
          </a:p>
          <a:p>
            <a:pPr lvl="0"/>
            <a:r>
              <a:rPr lang="ru-RU" b="1" i="1"/>
              <a:t>Задачи программы	</a:t>
            </a:r>
            <a:endParaRPr lang="en-US" b="1" i="1"/>
          </a:p>
          <a:p>
            <a:pPr lvl="0"/>
            <a:r>
              <a:rPr lang="ru-RU" b="1" i="1"/>
              <a:t>Целевые индикаторы и</a:t>
            </a:r>
            <a:r>
              <a:rPr lang="en-US" b="1" i="1"/>
              <a:t> </a:t>
            </a:r>
            <a:r>
              <a:rPr lang="ru-RU" b="1" i="1"/>
              <a:t>показатели программы</a:t>
            </a:r>
            <a:r>
              <a:rPr lang="ru-RU"/>
              <a:t>	</a:t>
            </a:r>
            <a:endParaRPr lang="en-US"/>
          </a:p>
          <a:p>
            <a:pPr lvl="0"/>
            <a:r>
              <a:rPr lang="ru-RU"/>
              <a:t>Этапы и сроки реализации программы	</a:t>
            </a:r>
            <a:endParaRPr lang="en-US"/>
          </a:p>
          <a:p>
            <a:pPr lvl="0"/>
            <a:r>
              <a:rPr lang="ru-RU"/>
              <a:t>Объемы бюджетных ассигнований программы	</a:t>
            </a:r>
            <a:endParaRPr lang="en-US"/>
          </a:p>
          <a:p>
            <a:pPr lvl="0"/>
            <a:r>
              <a:rPr lang="ru-RU" b="1" i="1"/>
              <a:t>Ожидаемые результаты реализации программы</a:t>
            </a:r>
            <a:r>
              <a:rPr lang="ru-RU"/>
              <a:t>	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5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068"/>
            <a:ext cx="8229600" cy="720080"/>
          </a:xfrm>
        </p:spPr>
        <p:txBody>
          <a:bodyPr>
            <a:normAutofit/>
          </a:bodyPr>
          <a:lstStyle/>
          <a:p>
            <a:r>
              <a:rPr lang="ru-RU" sz="3200" smtClean="0"/>
              <a:t>Программа «Информационное общество»</a:t>
            </a:r>
            <a:endParaRPr lang="en-US" sz="320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877399"/>
              </p:ext>
            </p:extLst>
          </p:nvPr>
        </p:nvGraphicFramePr>
        <p:xfrm>
          <a:off x="0" y="869776"/>
          <a:ext cx="91440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1760"/>
                <a:gridCol w="67322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0" smtClean="0"/>
                        <a:t>Цель программы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smtClean="0">
                          <a:effectLst/>
                        </a:rPr>
                        <a:t>Получение гражданами и организациями преимуществ от применения информационных и телекоммуникационных технологий за счет обеспечения равного доступа к информационным ресурсам, развития цифрового контента, применения инновационных технологий, радикального повышения эффективности государственного управления при обеспечении безопасности в информационном обществе.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b="0" smtClean="0"/>
                        <a:t>Задачи программы</a:t>
                      </a:r>
                      <a:endParaRPr lang="en-US" b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600" smtClean="0">
                          <a:effectLst/>
                        </a:rPr>
                        <a:t>повышение качества жизни граждан и улучшение условий развития бизнеса в информационном обществе, в том числе: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сервисов для упрощения процедур взаимодействия общества и государства с использованием информационных и телекоммуникационных технологий;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перевод государственных и муниципальных услуг в электронный вид;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инфраструктуры доступа к сервисам электронного государства;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повышение открытости деятельности органов государственной власти;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создание и развитие электронных сервисов в области здравоохранения;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создание и развитие электронных сервисов в области жилищно-коммунального хозяйства;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создание и развитие электронных сервисов в области образования и науки;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создание и развитие электронных сервисов в области культуры и спорта.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Построение электронного правительства и повышение эффективности государственного управления, в том числе: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формирование единого пространства юридически значимого электронного взаимодействия;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создание и развитие государственных межведомственных информационных систем, предназначенных для принятия решений в реальном времени;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создание справочников и классификаторов, используемых в государственных (муниципальных) информационных системах;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повышение эффективности внедрения информационных и телекоммуникационных технологий на уровне субъектов Российской Федерации и муниципальных образований;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создание инфраструктуры пространственных данных Российской Федерации;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системы учета результатов научно-исследовательских и опытно-конструкторских работ, выполненных в рамках государственного заказа;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обеспечение перевода в электронный вид государственной учетной деятельности;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создание и развитие специальных информационных и информационно-технологических систем обеспечения деятельности органов государственной власти, в том числе защищенного сегмента сети Интернет и системы межведомственного электронного документооборота.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российского рынка информационных и телекоммуникационных технологий, обеспечение перехода к экономике, осуществляемой с помощью информационных технологий, в том числе: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стимулирование отечественных разработок в сфере информационных и телекоммуникационных технологий;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подготовка квалифицированных кадров в сфере информационных и телекоммуникационных технологий;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экономики и финансовой сферы на основе использования информационных и телекоммуникационных технологий;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формирование социально-экономической статистики развития информационного общества;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технопарков в сфере высоких технологий.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Преодоление высокого уровня различия в использовании информационных технологий регионами, различными слоями общества и создание базовой инфраструктуры информационного общества, в том числе: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телерадиовещания;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базовой инфраструктуры информационного общества;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популяризация возможностей и преимуществ информационного общества;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повышение готовности населения и бизнеса к возможностям информационного общества, в том числе обучение использованию современных информационных и телекоммуникационных технологий.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Обеспечение безопасности в информационном обществе, в том числе: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противодействие использованию потенциала информационных и телекоммуникационных технологий в целях угрозы национальным интересам Российской Федерации;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обеспечение технологической независимости Российской Федерации в отрасли информационных и телекоммуникационных технологий;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технологий защиты информации, обеспечивающих неприкосновенность частной жизни, личной и семейной тайны, а также безопасность информации ограниченного доступа;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обеспечение развития законодательства Российской Федерации и совершенствование правоприменительной практики в области использования информационных и телекоммуникационных технологий.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цифрового контента и сохранение культурного наследия, в том числе: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оцифровка объектов культурного наследия, включая архивные фонды;</a:t>
                      </a:r>
                      <a:br>
                        <a:rPr lang="ru-RU" sz="600" smtClean="0">
                          <a:effectLst/>
                        </a:rPr>
                      </a:br>
                      <a:r>
                        <a:rPr lang="ru-RU" sz="600" smtClean="0">
                          <a:effectLst/>
                        </a:rPr>
                        <a:t>развитие средств обработки и предоставления удаленного доступа к цифровому контенту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endParaRPr lang="en-US" sz="600" b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4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0"/>
            <a:ext cx="8229600" cy="2007096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Calibri" pitchFamily="34" charset="0"/>
                <a:cs typeface="Calibri" pitchFamily="34" charset="0"/>
              </a:rPr>
              <a:t>Фактор 1.</a:t>
            </a:r>
            <a:r>
              <a:rPr lang="ru-RU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mtClean="0">
                <a:latin typeface="Calibri" pitchFamily="34" charset="0"/>
                <a:cs typeface="Calibri" pitchFamily="34" charset="0"/>
              </a:rPr>
            </a:br>
            <a:r>
              <a:rPr lang="ru-RU" smtClean="0">
                <a:latin typeface="Calibri" pitchFamily="34" charset="0"/>
                <a:cs typeface="Calibri" pitchFamily="34" charset="0"/>
              </a:rPr>
              <a:t>Определение </a:t>
            </a:r>
            <a:r>
              <a:rPr lang="ru-RU">
                <a:latin typeface="Calibri" pitchFamily="34" charset="0"/>
                <a:cs typeface="Calibri" pitchFamily="34" charset="0"/>
              </a:rPr>
              <a:t>понятия </a:t>
            </a:r>
            <a:r>
              <a:rPr lang="ru-RU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mtClean="0">
                <a:latin typeface="Calibri" pitchFamily="34" charset="0"/>
                <a:cs typeface="Calibri" pitchFamily="34" charset="0"/>
              </a:rPr>
            </a:br>
            <a:r>
              <a:rPr lang="ru-RU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>
                <a:latin typeface="Calibri" pitchFamily="34" charset="0"/>
                <a:cs typeface="Calibri" pitchFamily="34" charset="0"/>
              </a:rPr>
              <a:t>программа»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3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8774710"/>
              </p:ext>
            </p:extLst>
          </p:nvPr>
        </p:nvGraphicFramePr>
        <p:xfrm>
          <a:off x="467544" y="260648"/>
          <a:ext cx="8229600" cy="6233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528"/>
                <a:gridCol w="6563072"/>
              </a:tblGrid>
              <a:tr h="5760640">
                <a:tc>
                  <a:txBody>
                    <a:bodyPr/>
                    <a:lstStyle/>
                    <a:p>
                      <a:r>
                        <a:rPr lang="ru-RU" smtClean="0"/>
                        <a:t>Ожидаемые результаты программы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b="0" smtClean="0"/>
                        <a:t>соблюдение прав человека и основных свобод, в том числе права каждого человека на свободу убеждений и информацию;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b="0" smtClean="0"/>
                        <a:t>социализация на основе общения;</a:t>
                      </a:r>
                      <a:br>
                        <a:rPr lang="ru-RU" sz="1300" b="0" smtClean="0"/>
                      </a:br>
                      <a:r>
                        <a:rPr lang="ru-RU" sz="1300" b="0" smtClean="0"/>
                        <a:t>уважение достоинства человеческой личности, ограничение свобод исключительно в установленных законом пределах;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b="0" smtClean="0"/>
                        <a:t>непрерывное образование, в том числе образование для взрослых, возможность каждого человека овладевать навыками и знаниями на протяжении всей жизни;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b="0" smtClean="0"/>
                        <a:t>формирование открытого творческого сообщества, способствующего созданию инноваций;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b="0" smtClean="0"/>
                        <a:t>расширение возможностей трудоустройства и самозанятости;</a:t>
                      </a:r>
                      <a:br>
                        <a:rPr lang="ru-RU" sz="1300" b="0" smtClean="0"/>
                      </a:br>
                      <a:r>
                        <a:rPr lang="ru-RU" sz="1300" b="0" smtClean="0"/>
                        <a:t>новые формы солидарности, партнерства и сотрудничества между органами государственной власти, гражданами и организациями;</a:t>
                      </a:r>
                      <a:br>
                        <a:rPr lang="ru-RU" sz="1300" b="0" smtClean="0"/>
                      </a:br>
                      <a:r>
                        <a:rPr lang="ru-RU" sz="1300" b="0" smtClean="0"/>
                        <a:t>распространение региональных инициатив и межрегионального сотрудничества;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b="0" smtClean="0"/>
                        <a:t>ослабление воздействия традиционных препятствий, связанных со временем и расстоянием;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300" b="0" smtClean="0"/>
                        <a:t>стандартизация процессов и услуг, создание единой среды для пользования услугами в любой точке мира независимо от применяемой технологии.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ru-RU" sz="1300" b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300" b="0" smtClean="0"/>
                        <a:t>Сервисы на основе информационных и телекоммуникационных технологий, создаваемые в рамках реализации Программы, являются инструментами получения эффектов в различных сферах деятельности - здравоохранении, культуре, образовании и профессиональной подготовке, предпринимательстве и деятельности органов государственной власти.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ru-RU" sz="1300" b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300" b="0" smtClean="0"/>
                        <a:t>Эффекты, возникающие при использовании информационных и телекоммуникационных технологий в различных сферах деятельности, в конечном итоге повлияют на повышение качества жизни граждан вне зависимости от их возраста, состояния здоровья, региона проживания, на возможность и условия работы, повышение производительности труда и конкурентоспособности российских товаров, а также на уровень ведения диалога между народами и странами</a:t>
                      </a:r>
                    </a:p>
                    <a:p>
                      <a:pPr marL="171450" indent="-171450">
                        <a:buFont typeface="Arial" pitchFamily="34" charset="0"/>
                        <a:buChar char="•"/>
                      </a:pPr>
                      <a:endParaRPr lang="en-US" sz="1300" b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65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125937"/>
              </p:ext>
            </p:extLst>
          </p:nvPr>
        </p:nvGraphicFramePr>
        <p:xfrm>
          <a:off x="0" y="2377440"/>
          <a:ext cx="8229600" cy="448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6608"/>
                <a:gridCol w="584299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i="0" smtClean="0"/>
                        <a:t>Программно-целевые инструменты программы</a:t>
                      </a:r>
                      <a:endParaRPr lang="en-US" sz="2400" i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smtClean="0">
                          <a:effectLst/>
                        </a:rPr>
                        <a:t>комплексы скоординированных результатов и показателей реализации отдельных мероприятий органов государственной власти, финансируемых в рамках Программы;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smtClean="0">
                          <a:effectLst/>
                        </a:rPr>
                        <a:t>целевые программы или их подпрограммы, включенные в состав Программы;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0" smtClean="0">
                          <a:effectLst/>
                        </a:rPr>
                        <a:t>координация деятельности федеральных органов исполнительной власти в сфере информационных и телекоммуникационных технологий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6817"/>
            <a:ext cx="2124075" cy="216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05" y="1268760"/>
            <a:ext cx="8260867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mtClean="0">
                <a:latin typeface="Comic Sans MS" pitchFamily="66" charset="0"/>
              </a:rPr>
              <a:t>Урок 5. </a:t>
            </a:r>
          </a:p>
          <a:p>
            <a:pPr marL="0" indent="0">
              <a:buNone/>
            </a:pPr>
            <a:r>
              <a:rPr lang="ru-RU" sz="4400" b="1">
                <a:latin typeface="Comic Sans MS" pitchFamily="66" charset="0"/>
              </a:rPr>
              <a:t>Гладко было на бумаге, да забыли про овраги.</a:t>
            </a:r>
            <a:endParaRPr lang="ru-RU" b="1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mtClean="0"/>
              <a:t>Для того, чтобы дизайн программ был качественным, политическая воля является необходимым, но не достаточным условием. </a:t>
            </a:r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229200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mtClean="0"/>
              <a:t>Подробнее на эту тему:</a:t>
            </a:r>
            <a:endParaRPr lang="ru-RU" smtClean="0">
              <a:hlinkClick r:id="rId2"/>
            </a:endParaRPr>
          </a:p>
          <a:p>
            <a:r>
              <a:rPr lang="en-US" smtClean="0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evaluationconsulting.blogspot.com/2012/06/blog-post_28.html#more</a:t>
            </a:r>
            <a:r>
              <a:rPr lang="ru-RU" smtClean="0"/>
              <a:t> 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14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Calibri" pitchFamily="34" charset="0"/>
                <a:cs typeface="Calibri" pitchFamily="34" charset="0"/>
              </a:rPr>
              <a:t>Фактор 3.</a:t>
            </a:r>
            <a:r>
              <a:rPr lang="ru-RU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mtClean="0">
                <a:latin typeface="Calibri" pitchFamily="34" charset="0"/>
                <a:cs typeface="Calibri" pitchFamily="34" charset="0"/>
              </a:rPr>
            </a:br>
            <a:r>
              <a:rPr lang="ru-RU" smtClean="0">
                <a:latin typeface="Calibri" pitchFamily="34" charset="0"/>
                <a:cs typeface="Calibri" pitchFamily="34" charset="0"/>
              </a:rPr>
              <a:t>«Фокус» оценки</a:t>
            </a:r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512168"/>
          </a:xfrm>
        </p:spPr>
        <p:txBody>
          <a:bodyPr>
            <a:normAutofit/>
          </a:bodyPr>
          <a:lstStyle/>
          <a:p>
            <a:r>
              <a:rPr lang="ru-RU" sz="3800" smtClean="0"/>
              <a:t>«Фокус» оценки должны определять будущие пользователи ее результатов</a:t>
            </a:r>
            <a:endParaRPr lang="en-US" sz="380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3960440"/>
          </a:xfrm>
        </p:spPr>
        <p:txBody>
          <a:bodyPr>
            <a:normAutofit fontScale="92500" lnSpcReduction="20000"/>
          </a:bodyPr>
          <a:lstStyle/>
          <a:p>
            <a:r>
              <a:rPr lang="ru-RU" smtClean="0"/>
              <a:t>Кому нужны результаты оценки? </a:t>
            </a:r>
          </a:p>
          <a:p>
            <a:r>
              <a:rPr lang="ru-RU" smtClean="0"/>
              <a:t>Что они хотят узнать?</a:t>
            </a:r>
          </a:p>
          <a:p>
            <a:r>
              <a:rPr lang="ru-RU" smtClean="0"/>
              <a:t>Как они собираются использовать полученную информацию?</a:t>
            </a:r>
          </a:p>
          <a:p>
            <a:endParaRPr lang="ru-RU"/>
          </a:p>
          <a:p>
            <a:r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На какие вопросы должна ответить оценка?</a:t>
            </a:r>
          </a:p>
          <a:p>
            <a:r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Что нужно узнать, чтобы ответить на эти вопросы?</a:t>
            </a:r>
          </a:p>
          <a:p>
            <a:r>
              <a:rPr lang="ru-RU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Где и как это можно узнать?</a:t>
            </a:r>
          </a:p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4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mtClean="0"/>
              <a:t>… поэтому не следует проводить оценку, …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844824"/>
            <a:ext cx="7704856" cy="4032448"/>
          </a:xfrm>
        </p:spPr>
        <p:txBody>
          <a:bodyPr/>
          <a:lstStyle/>
          <a:p>
            <a:r>
              <a:rPr lang="ru-RU" smtClean="0"/>
              <a:t>Если результаты оценки изначально никому не нужны</a:t>
            </a:r>
          </a:p>
          <a:p>
            <a:r>
              <a:rPr lang="ru-RU" smtClean="0"/>
              <a:t>Если никто ничего не хочет узнать о программе</a:t>
            </a:r>
          </a:p>
          <a:p>
            <a:r>
              <a:rPr lang="ru-RU" smtClean="0"/>
              <a:t>Если никто не знает, как будут использованы результаты оценки в случае ее проведения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3279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05" y="1268760"/>
            <a:ext cx="8476891" cy="4464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400" b="1" smtClean="0">
                <a:latin typeface="Comic Sans MS" pitchFamily="66" charset="0"/>
              </a:rPr>
              <a:t>Урок 6. </a:t>
            </a:r>
          </a:p>
          <a:p>
            <a:pPr marL="0" indent="0">
              <a:buNone/>
            </a:pPr>
            <a:r>
              <a:rPr lang="ru-RU" sz="4400" b="1">
                <a:latin typeface="Comic Sans MS" pitchFamily="66" charset="0"/>
              </a:rPr>
              <a:t>Не то хорошо, что хорошо, а то хорошо, что идет к чему</a:t>
            </a:r>
            <a:r>
              <a:rPr lang="ru-RU" sz="4400" b="1" smtClean="0">
                <a:latin typeface="Comic Sans MS" pitchFamily="66" charset="0"/>
              </a:rPr>
              <a:t>.</a:t>
            </a:r>
            <a:endParaRPr lang="ru-RU" b="1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mtClean="0"/>
              <a:t>Чтобы результаты оценки были полезны, начинать следует с выяснения того, кто заинтересован в получении результатов оценки, что именно эти люди хотят узнать и как они собираются использовать полученную информацию.   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9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414670" y="604688"/>
            <a:ext cx="7198242" cy="6145619"/>
          </a:xfrm>
          <a:custGeom>
            <a:avLst/>
            <a:gdLst>
              <a:gd name="connsiteX0" fmla="*/ 457200 w 7198242"/>
              <a:gd name="connsiteY0" fmla="*/ 244549 h 6145619"/>
              <a:gd name="connsiteX1" fmla="*/ 457200 w 7198242"/>
              <a:gd name="connsiteY1" fmla="*/ 244549 h 6145619"/>
              <a:gd name="connsiteX2" fmla="*/ 361507 w 7198242"/>
              <a:gd name="connsiteY2" fmla="*/ 297712 h 6145619"/>
              <a:gd name="connsiteX3" fmla="*/ 318977 w 7198242"/>
              <a:gd name="connsiteY3" fmla="*/ 361507 h 6145619"/>
              <a:gd name="connsiteX4" fmla="*/ 297711 w 7198242"/>
              <a:gd name="connsiteY4" fmla="*/ 478465 h 6145619"/>
              <a:gd name="connsiteX5" fmla="*/ 265814 w 7198242"/>
              <a:gd name="connsiteY5" fmla="*/ 584791 h 6145619"/>
              <a:gd name="connsiteX6" fmla="*/ 255181 w 7198242"/>
              <a:gd name="connsiteY6" fmla="*/ 627321 h 6145619"/>
              <a:gd name="connsiteX7" fmla="*/ 265814 w 7198242"/>
              <a:gd name="connsiteY7" fmla="*/ 786809 h 6145619"/>
              <a:gd name="connsiteX8" fmla="*/ 287079 w 7198242"/>
              <a:gd name="connsiteY8" fmla="*/ 850605 h 6145619"/>
              <a:gd name="connsiteX9" fmla="*/ 265814 w 7198242"/>
              <a:gd name="connsiteY9" fmla="*/ 946298 h 6145619"/>
              <a:gd name="connsiteX10" fmla="*/ 233916 w 7198242"/>
              <a:gd name="connsiteY10" fmla="*/ 988828 h 6145619"/>
              <a:gd name="connsiteX11" fmla="*/ 191386 w 7198242"/>
              <a:gd name="connsiteY11" fmla="*/ 1052623 h 6145619"/>
              <a:gd name="connsiteX12" fmla="*/ 170121 w 7198242"/>
              <a:gd name="connsiteY12" fmla="*/ 1084521 h 6145619"/>
              <a:gd name="connsiteX13" fmla="*/ 148856 w 7198242"/>
              <a:gd name="connsiteY13" fmla="*/ 1116419 h 6145619"/>
              <a:gd name="connsiteX14" fmla="*/ 127590 w 7198242"/>
              <a:gd name="connsiteY14" fmla="*/ 1137684 h 6145619"/>
              <a:gd name="connsiteX15" fmla="*/ 106325 w 7198242"/>
              <a:gd name="connsiteY15" fmla="*/ 1180214 h 6145619"/>
              <a:gd name="connsiteX16" fmla="*/ 63795 w 7198242"/>
              <a:gd name="connsiteY16" fmla="*/ 1244009 h 6145619"/>
              <a:gd name="connsiteX17" fmla="*/ 21265 w 7198242"/>
              <a:gd name="connsiteY17" fmla="*/ 1329070 h 6145619"/>
              <a:gd name="connsiteX18" fmla="*/ 10632 w 7198242"/>
              <a:gd name="connsiteY18" fmla="*/ 1382233 h 6145619"/>
              <a:gd name="connsiteX19" fmla="*/ 0 w 7198242"/>
              <a:gd name="connsiteY19" fmla="*/ 1424763 h 6145619"/>
              <a:gd name="connsiteX20" fmla="*/ 10632 w 7198242"/>
              <a:gd name="connsiteY20" fmla="*/ 1605516 h 6145619"/>
              <a:gd name="connsiteX21" fmla="*/ 42530 w 7198242"/>
              <a:gd name="connsiteY21" fmla="*/ 1711842 h 6145619"/>
              <a:gd name="connsiteX22" fmla="*/ 85060 w 7198242"/>
              <a:gd name="connsiteY22" fmla="*/ 1839433 h 6145619"/>
              <a:gd name="connsiteX23" fmla="*/ 106325 w 7198242"/>
              <a:gd name="connsiteY23" fmla="*/ 1903228 h 6145619"/>
              <a:gd name="connsiteX24" fmla="*/ 127590 w 7198242"/>
              <a:gd name="connsiteY24" fmla="*/ 1935126 h 6145619"/>
              <a:gd name="connsiteX25" fmla="*/ 138223 w 7198242"/>
              <a:gd name="connsiteY25" fmla="*/ 1967023 h 6145619"/>
              <a:gd name="connsiteX26" fmla="*/ 180753 w 7198242"/>
              <a:gd name="connsiteY26" fmla="*/ 2030819 h 6145619"/>
              <a:gd name="connsiteX27" fmla="*/ 244549 w 7198242"/>
              <a:gd name="connsiteY27" fmla="*/ 2105247 h 6145619"/>
              <a:gd name="connsiteX28" fmla="*/ 287079 w 7198242"/>
              <a:gd name="connsiteY28" fmla="*/ 2158409 h 6145619"/>
              <a:gd name="connsiteX29" fmla="*/ 318977 w 7198242"/>
              <a:gd name="connsiteY29" fmla="*/ 2222205 h 6145619"/>
              <a:gd name="connsiteX30" fmla="*/ 350874 w 7198242"/>
              <a:gd name="connsiteY30" fmla="*/ 2243470 h 6145619"/>
              <a:gd name="connsiteX31" fmla="*/ 382772 w 7198242"/>
              <a:gd name="connsiteY31" fmla="*/ 2275368 h 6145619"/>
              <a:gd name="connsiteX32" fmla="*/ 414670 w 7198242"/>
              <a:gd name="connsiteY32" fmla="*/ 2317898 h 6145619"/>
              <a:gd name="connsiteX33" fmla="*/ 457200 w 7198242"/>
              <a:gd name="connsiteY33" fmla="*/ 2339163 h 6145619"/>
              <a:gd name="connsiteX34" fmla="*/ 489097 w 7198242"/>
              <a:gd name="connsiteY34" fmla="*/ 2509284 h 6145619"/>
              <a:gd name="connsiteX35" fmla="*/ 510363 w 7198242"/>
              <a:gd name="connsiteY35" fmla="*/ 2626242 h 6145619"/>
              <a:gd name="connsiteX36" fmla="*/ 520995 w 7198242"/>
              <a:gd name="connsiteY36" fmla="*/ 2785730 h 6145619"/>
              <a:gd name="connsiteX37" fmla="*/ 542260 w 7198242"/>
              <a:gd name="connsiteY37" fmla="*/ 2913321 h 6145619"/>
              <a:gd name="connsiteX38" fmla="*/ 552893 w 7198242"/>
              <a:gd name="connsiteY38" fmla="*/ 2966484 h 6145619"/>
              <a:gd name="connsiteX39" fmla="*/ 616688 w 7198242"/>
              <a:gd name="connsiteY39" fmla="*/ 3094074 h 6145619"/>
              <a:gd name="connsiteX40" fmla="*/ 669851 w 7198242"/>
              <a:gd name="connsiteY40" fmla="*/ 3147237 h 6145619"/>
              <a:gd name="connsiteX41" fmla="*/ 712381 w 7198242"/>
              <a:gd name="connsiteY41" fmla="*/ 3168502 h 6145619"/>
              <a:gd name="connsiteX42" fmla="*/ 776177 w 7198242"/>
              <a:gd name="connsiteY42" fmla="*/ 3200400 h 6145619"/>
              <a:gd name="connsiteX43" fmla="*/ 839972 w 7198242"/>
              <a:gd name="connsiteY43" fmla="*/ 3232298 h 6145619"/>
              <a:gd name="connsiteX44" fmla="*/ 903767 w 7198242"/>
              <a:gd name="connsiteY44" fmla="*/ 3285461 h 6145619"/>
              <a:gd name="connsiteX45" fmla="*/ 935665 w 7198242"/>
              <a:gd name="connsiteY45" fmla="*/ 3296093 h 6145619"/>
              <a:gd name="connsiteX46" fmla="*/ 999460 w 7198242"/>
              <a:gd name="connsiteY46" fmla="*/ 3338623 h 6145619"/>
              <a:gd name="connsiteX47" fmla="*/ 1063256 w 7198242"/>
              <a:gd name="connsiteY47" fmla="*/ 3413051 h 6145619"/>
              <a:gd name="connsiteX48" fmla="*/ 1201479 w 7198242"/>
              <a:gd name="connsiteY48" fmla="*/ 3540642 h 6145619"/>
              <a:gd name="connsiteX49" fmla="*/ 1254642 w 7198242"/>
              <a:gd name="connsiteY49" fmla="*/ 3593805 h 6145619"/>
              <a:gd name="connsiteX50" fmla="*/ 1265274 w 7198242"/>
              <a:gd name="connsiteY50" fmla="*/ 3625702 h 6145619"/>
              <a:gd name="connsiteX51" fmla="*/ 1307804 w 7198242"/>
              <a:gd name="connsiteY51" fmla="*/ 3689498 h 6145619"/>
              <a:gd name="connsiteX52" fmla="*/ 1329070 w 7198242"/>
              <a:gd name="connsiteY52" fmla="*/ 3753293 h 6145619"/>
              <a:gd name="connsiteX53" fmla="*/ 1318437 w 7198242"/>
              <a:gd name="connsiteY53" fmla="*/ 3987209 h 6145619"/>
              <a:gd name="connsiteX54" fmla="*/ 1307804 w 7198242"/>
              <a:gd name="connsiteY54" fmla="*/ 4072270 h 6145619"/>
              <a:gd name="connsiteX55" fmla="*/ 1297172 w 7198242"/>
              <a:gd name="connsiteY55" fmla="*/ 4114800 h 6145619"/>
              <a:gd name="connsiteX56" fmla="*/ 1286539 w 7198242"/>
              <a:gd name="connsiteY56" fmla="*/ 4178595 h 6145619"/>
              <a:gd name="connsiteX57" fmla="*/ 1275907 w 7198242"/>
              <a:gd name="connsiteY57" fmla="*/ 4263656 h 6145619"/>
              <a:gd name="connsiteX58" fmla="*/ 1233377 w 7198242"/>
              <a:gd name="connsiteY58" fmla="*/ 4369981 h 6145619"/>
              <a:gd name="connsiteX59" fmla="*/ 1222744 w 7198242"/>
              <a:gd name="connsiteY59" fmla="*/ 4423144 h 6145619"/>
              <a:gd name="connsiteX60" fmla="*/ 1201479 w 7198242"/>
              <a:gd name="connsiteY60" fmla="*/ 4486940 h 6145619"/>
              <a:gd name="connsiteX61" fmla="*/ 1190846 w 7198242"/>
              <a:gd name="connsiteY61" fmla="*/ 4518837 h 6145619"/>
              <a:gd name="connsiteX62" fmla="*/ 1169581 w 7198242"/>
              <a:gd name="connsiteY62" fmla="*/ 4625163 h 6145619"/>
              <a:gd name="connsiteX63" fmla="*/ 1180214 w 7198242"/>
              <a:gd name="connsiteY63" fmla="*/ 4954772 h 6145619"/>
              <a:gd name="connsiteX64" fmla="*/ 1190846 w 7198242"/>
              <a:gd name="connsiteY64" fmla="*/ 4986670 h 6145619"/>
              <a:gd name="connsiteX65" fmla="*/ 1212111 w 7198242"/>
              <a:gd name="connsiteY65" fmla="*/ 5082363 h 6145619"/>
              <a:gd name="connsiteX66" fmla="*/ 1244009 w 7198242"/>
              <a:gd name="connsiteY66" fmla="*/ 5156791 h 6145619"/>
              <a:gd name="connsiteX67" fmla="*/ 1265274 w 7198242"/>
              <a:gd name="connsiteY67" fmla="*/ 5209954 h 6145619"/>
              <a:gd name="connsiteX68" fmla="*/ 1307804 w 7198242"/>
              <a:gd name="connsiteY68" fmla="*/ 5273749 h 6145619"/>
              <a:gd name="connsiteX69" fmla="*/ 1329070 w 7198242"/>
              <a:gd name="connsiteY69" fmla="*/ 5305647 h 6145619"/>
              <a:gd name="connsiteX70" fmla="*/ 1339702 w 7198242"/>
              <a:gd name="connsiteY70" fmla="*/ 5337544 h 6145619"/>
              <a:gd name="connsiteX71" fmla="*/ 1403497 w 7198242"/>
              <a:gd name="connsiteY71" fmla="*/ 5390707 h 6145619"/>
              <a:gd name="connsiteX72" fmla="*/ 1456660 w 7198242"/>
              <a:gd name="connsiteY72" fmla="*/ 5454502 h 6145619"/>
              <a:gd name="connsiteX73" fmla="*/ 1488558 w 7198242"/>
              <a:gd name="connsiteY73" fmla="*/ 5475768 h 6145619"/>
              <a:gd name="connsiteX74" fmla="*/ 1541721 w 7198242"/>
              <a:gd name="connsiteY74" fmla="*/ 5518298 h 6145619"/>
              <a:gd name="connsiteX75" fmla="*/ 1573618 w 7198242"/>
              <a:gd name="connsiteY75" fmla="*/ 5550195 h 6145619"/>
              <a:gd name="connsiteX76" fmla="*/ 1679944 w 7198242"/>
              <a:gd name="connsiteY76" fmla="*/ 5624623 h 6145619"/>
              <a:gd name="connsiteX77" fmla="*/ 1711842 w 7198242"/>
              <a:gd name="connsiteY77" fmla="*/ 5656521 h 6145619"/>
              <a:gd name="connsiteX78" fmla="*/ 1754372 w 7198242"/>
              <a:gd name="connsiteY78" fmla="*/ 5688419 h 6145619"/>
              <a:gd name="connsiteX79" fmla="*/ 1818167 w 7198242"/>
              <a:gd name="connsiteY79" fmla="*/ 5741581 h 6145619"/>
              <a:gd name="connsiteX80" fmla="*/ 1839432 w 7198242"/>
              <a:gd name="connsiteY80" fmla="*/ 5762847 h 6145619"/>
              <a:gd name="connsiteX81" fmla="*/ 1860697 w 7198242"/>
              <a:gd name="connsiteY81" fmla="*/ 5794744 h 6145619"/>
              <a:gd name="connsiteX82" fmla="*/ 1892595 w 7198242"/>
              <a:gd name="connsiteY82" fmla="*/ 5816009 h 6145619"/>
              <a:gd name="connsiteX83" fmla="*/ 1977656 w 7198242"/>
              <a:gd name="connsiteY83" fmla="*/ 5879805 h 6145619"/>
              <a:gd name="connsiteX84" fmla="*/ 2020186 w 7198242"/>
              <a:gd name="connsiteY84" fmla="*/ 5901070 h 6145619"/>
              <a:gd name="connsiteX85" fmla="*/ 2062716 w 7198242"/>
              <a:gd name="connsiteY85" fmla="*/ 5932968 h 6145619"/>
              <a:gd name="connsiteX86" fmla="*/ 2105246 w 7198242"/>
              <a:gd name="connsiteY86" fmla="*/ 5954233 h 6145619"/>
              <a:gd name="connsiteX87" fmla="*/ 2169042 w 7198242"/>
              <a:gd name="connsiteY87" fmla="*/ 6007395 h 6145619"/>
              <a:gd name="connsiteX88" fmla="*/ 2211572 w 7198242"/>
              <a:gd name="connsiteY88" fmla="*/ 6018028 h 6145619"/>
              <a:gd name="connsiteX89" fmla="*/ 2243470 w 7198242"/>
              <a:gd name="connsiteY89" fmla="*/ 6039293 h 6145619"/>
              <a:gd name="connsiteX90" fmla="*/ 2349795 w 7198242"/>
              <a:gd name="connsiteY90" fmla="*/ 6060558 h 6145619"/>
              <a:gd name="connsiteX91" fmla="*/ 2445488 w 7198242"/>
              <a:gd name="connsiteY91" fmla="*/ 6081823 h 6145619"/>
              <a:gd name="connsiteX92" fmla="*/ 2753832 w 7198242"/>
              <a:gd name="connsiteY92" fmla="*/ 6092456 h 6145619"/>
              <a:gd name="connsiteX93" fmla="*/ 2796363 w 7198242"/>
              <a:gd name="connsiteY93" fmla="*/ 6103088 h 6145619"/>
              <a:gd name="connsiteX94" fmla="*/ 2902688 w 7198242"/>
              <a:gd name="connsiteY94" fmla="*/ 6134986 h 6145619"/>
              <a:gd name="connsiteX95" fmla="*/ 3019646 w 7198242"/>
              <a:gd name="connsiteY95" fmla="*/ 6145619 h 6145619"/>
              <a:gd name="connsiteX96" fmla="*/ 3157870 w 7198242"/>
              <a:gd name="connsiteY96" fmla="*/ 6134986 h 6145619"/>
              <a:gd name="connsiteX97" fmla="*/ 3232297 w 7198242"/>
              <a:gd name="connsiteY97" fmla="*/ 6103088 h 6145619"/>
              <a:gd name="connsiteX98" fmla="*/ 3253563 w 7198242"/>
              <a:gd name="connsiteY98" fmla="*/ 6081823 h 6145619"/>
              <a:gd name="connsiteX99" fmla="*/ 3285460 w 7198242"/>
              <a:gd name="connsiteY99" fmla="*/ 6071191 h 6145619"/>
              <a:gd name="connsiteX100" fmla="*/ 3349256 w 7198242"/>
              <a:gd name="connsiteY100" fmla="*/ 6018028 h 6145619"/>
              <a:gd name="connsiteX101" fmla="*/ 3370521 w 7198242"/>
              <a:gd name="connsiteY101" fmla="*/ 5986130 h 6145619"/>
              <a:gd name="connsiteX102" fmla="*/ 3402418 w 7198242"/>
              <a:gd name="connsiteY102" fmla="*/ 5975498 h 6145619"/>
              <a:gd name="connsiteX103" fmla="*/ 3476846 w 7198242"/>
              <a:gd name="connsiteY103" fmla="*/ 5986130 h 6145619"/>
              <a:gd name="connsiteX104" fmla="*/ 3519377 w 7198242"/>
              <a:gd name="connsiteY104" fmla="*/ 5996763 h 6145619"/>
              <a:gd name="connsiteX105" fmla="*/ 3604437 w 7198242"/>
              <a:gd name="connsiteY105" fmla="*/ 6007395 h 6145619"/>
              <a:gd name="connsiteX106" fmla="*/ 3944679 w 7198242"/>
              <a:gd name="connsiteY106" fmla="*/ 5996763 h 6145619"/>
              <a:gd name="connsiteX107" fmla="*/ 4061637 w 7198242"/>
              <a:gd name="connsiteY107" fmla="*/ 5986130 h 6145619"/>
              <a:gd name="connsiteX108" fmla="*/ 4157330 w 7198242"/>
              <a:gd name="connsiteY108" fmla="*/ 5943600 h 6145619"/>
              <a:gd name="connsiteX109" fmla="*/ 4189228 w 7198242"/>
              <a:gd name="connsiteY109" fmla="*/ 5932968 h 6145619"/>
              <a:gd name="connsiteX110" fmla="*/ 4210493 w 7198242"/>
              <a:gd name="connsiteY110" fmla="*/ 5911702 h 6145619"/>
              <a:gd name="connsiteX111" fmla="*/ 4295553 w 7198242"/>
              <a:gd name="connsiteY111" fmla="*/ 5837274 h 6145619"/>
              <a:gd name="connsiteX112" fmla="*/ 4338083 w 7198242"/>
              <a:gd name="connsiteY112" fmla="*/ 5773479 h 6145619"/>
              <a:gd name="connsiteX113" fmla="*/ 4369981 w 7198242"/>
              <a:gd name="connsiteY113" fmla="*/ 5699051 h 6145619"/>
              <a:gd name="connsiteX114" fmla="*/ 4401879 w 7198242"/>
              <a:gd name="connsiteY114" fmla="*/ 5635256 h 6145619"/>
              <a:gd name="connsiteX115" fmla="*/ 4433777 w 7198242"/>
              <a:gd name="connsiteY115" fmla="*/ 5539563 h 6145619"/>
              <a:gd name="connsiteX116" fmla="*/ 4444409 w 7198242"/>
              <a:gd name="connsiteY116" fmla="*/ 5507665 h 6145619"/>
              <a:gd name="connsiteX117" fmla="*/ 4455042 w 7198242"/>
              <a:gd name="connsiteY117" fmla="*/ 5475768 h 6145619"/>
              <a:gd name="connsiteX118" fmla="*/ 4486939 w 7198242"/>
              <a:gd name="connsiteY118" fmla="*/ 5358809 h 6145619"/>
              <a:gd name="connsiteX119" fmla="*/ 4508204 w 7198242"/>
              <a:gd name="connsiteY119" fmla="*/ 5326912 h 6145619"/>
              <a:gd name="connsiteX120" fmla="*/ 4529470 w 7198242"/>
              <a:gd name="connsiteY120" fmla="*/ 5263116 h 6145619"/>
              <a:gd name="connsiteX121" fmla="*/ 4540102 w 7198242"/>
              <a:gd name="connsiteY121" fmla="*/ 5231219 h 6145619"/>
              <a:gd name="connsiteX122" fmla="*/ 4550735 w 7198242"/>
              <a:gd name="connsiteY122" fmla="*/ 5188688 h 6145619"/>
              <a:gd name="connsiteX123" fmla="*/ 4572000 w 7198242"/>
              <a:gd name="connsiteY123" fmla="*/ 5156791 h 6145619"/>
              <a:gd name="connsiteX124" fmla="*/ 4593265 w 7198242"/>
              <a:gd name="connsiteY124" fmla="*/ 5114261 h 6145619"/>
              <a:gd name="connsiteX125" fmla="*/ 4625163 w 7198242"/>
              <a:gd name="connsiteY125" fmla="*/ 5007935 h 6145619"/>
              <a:gd name="connsiteX126" fmla="*/ 4635795 w 7198242"/>
              <a:gd name="connsiteY126" fmla="*/ 4976037 h 6145619"/>
              <a:gd name="connsiteX127" fmla="*/ 4625163 w 7198242"/>
              <a:gd name="connsiteY127" fmla="*/ 4859079 h 6145619"/>
              <a:gd name="connsiteX128" fmla="*/ 4625163 w 7198242"/>
              <a:gd name="connsiteY128" fmla="*/ 4646428 h 6145619"/>
              <a:gd name="connsiteX129" fmla="*/ 4720856 w 7198242"/>
              <a:gd name="connsiteY129" fmla="*/ 4614530 h 6145619"/>
              <a:gd name="connsiteX130" fmla="*/ 4784651 w 7198242"/>
              <a:gd name="connsiteY130" fmla="*/ 4572000 h 6145619"/>
              <a:gd name="connsiteX131" fmla="*/ 4837814 w 7198242"/>
              <a:gd name="connsiteY131" fmla="*/ 4529470 h 6145619"/>
              <a:gd name="connsiteX132" fmla="*/ 4912242 w 7198242"/>
              <a:gd name="connsiteY132" fmla="*/ 4486940 h 6145619"/>
              <a:gd name="connsiteX133" fmla="*/ 4933507 w 7198242"/>
              <a:gd name="connsiteY133" fmla="*/ 4465674 h 6145619"/>
              <a:gd name="connsiteX134" fmla="*/ 5029200 w 7198242"/>
              <a:gd name="connsiteY134" fmla="*/ 4433777 h 6145619"/>
              <a:gd name="connsiteX135" fmla="*/ 5061097 w 7198242"/>
              <a:gd name="connsiteY135" fmla="*/ 4423144 h 6145619"/>
              <a:gd name="connsiteX136" fmla="*/ 5135525 w 7198242"/>
              <a:gd name="connsiteY136" fmla="*/ 4391247 h 6145619"/>
              <a:gd name="connsiteX137" fmla="*/ 5156790 w 7198242"/>
              <a:gd name="connsiteY137" fmla="*/ 4369981 h 6145619"/>
              <a:gd name="connsiteX138" fmla="*/ 5167423 w 7198242"/>
              <a:gd name="connsiteY138" fmla="*/ 4338084 h 6145619"/>
              <a:gd name="connsiteX139" fmla="*/ 5231218 w 7198242"/>
              <a:gd name="connsiteY139" fmla="*/ 4274288 h 6145619"/>
              <a:gd name="connsiteX140" fmla="*/ 5252483 w 7198242"/>
              <a:gd name="connsiteY140" fmla="*/ 4242391 h 6145619"/>
              <a:gd name="connsiteX141" fmla="*/ 5305646 w 7198242"/>
              <a:gd name="connsiteY141" fmla="*/ 4199861 h 6145619"/>
              <a:gd name="connsiteX142" fmla="*/ 5326911 w 7198242"/>
              <a:gd name="connsiteY142" fmla="*/ 4167963 h 6145619"/>
              <a:gd name="connsiteX143" fmla="*/ 5348177 w 7198242"/>
              <a:gd name="connsiteY143" fmla="*/ 4146698 h 6145619"/>
              <a:gd name="connsiteX144" fmla="*/ 5390707 w 7198242"/>
              <a:gd name="connsiteY144" fmla="*/ 4082902 h 6145619"/>
              <a:gd name="connsiteX145" fmla="*/ 5390707 w 7198242"/>
              <a:gd name="connsiteY145" fmla="*/ 3859619 h 6145619"/>
              <a:gd name="connsiteX146" fmla="*/ 5369442 w 7198242"/>
              <a:gd name="connsiteY146" fmla="*/ 3795823 h 6145619"/>
              <a:gd name="connsiteX147" fmla="*/ 5358809 w 7198242"/>
              <a:gd name="connsiteY147" fmla="*/ 3710763 h 6145619"/>
              <a:gd name="connsiteX148" fmla="*/ 5337544 w 7198242"/>
              <a:gd name="connsiteY148" fmla="*/ 3678865 h 6145619"/>
              <a:gd name="connsiteX149" fmla="*/ 5273749 w 7198242"/>
              <a:gd name="connsiteY149" fmla="*/ 3593805 h 6145619"/>
              <a:gd name="connsiteX150" fmla="*/ 5167423 w 7198242"/>
              <a:gd name="connsiteY150" fmla="*/ 3561907 h 6145619"/>
              <a:gd name="connsiteX151" fmla="*/ 4933507 w 7198242"/>
              <a:gd name="connsiteY151" fmla="*/ 3540642 h 6145619"/>
              <a:gd name="connsiteX152" fmla="*/ 4912242 w 7198242"/>
              <a:gd name="connsiteY152" fmla="*/ 3508744 h 6145619"/>
              <a:gd name="connsiteX153" fmla="*/ 4890977 w 7198242"/>
              <a:gd name="connsiteY153" fmla="*/ 3402419 h 6145619"/>
              <a:gd name="connsiteX154" fmla="*/ 4901609 w 7198242"/>
              <a:gd name="connsiteY154" fmla="*/ 3317358 h 6145619"/>
              <a:gd name="connsiteX155" fmla="*/ 4922874 w 7198242"/>
              <a:gd name="connsiteY155" fmla="*/ 3221665 h 6145619"/>
              <a:gd name="connsiteX156" fmla="*/ 4986670 w 7198242"/>
              <a:gd name="connsiteY156" fmla="*/ 3189768 h 6145619"/>
              <a:gd name="connsiteX157" fmla="*/ 5050465 w 7198242"/>
              <a:gd name="connsiteY157" fmla="*/ 3147237 h 6145619"/>
              <a:gd name="connsiteX158" fmla="*/ 5103628 w 7198242"/>
              <a:gd name="connsiteY158" fmla="*/ 3094074 h 6145619"/>
              <a:gd name="connsiteX159" fmla="*/ 5124893 w 7198242"/>
              <a:gd name="connsiteY159" fmla="*/ 3062177 h 6145619"/>
              <a:gd name="connsiteX160" fmla="*/ 5178056 w 7198242"/>
              <a:gd name="connsiteY160" fmla="*/ 3019647 h 6145619"/>
              <a:gd name="connsiteX161" fmla="*/ 5241851 w 7198242"/>
              <a:gd name="connsiteY161" fmla="*/ 2955851 h 6145619"/>
              <a:gd name="connsiteX162" fmla="*/ 5273749 w 7198242"/>
              <a:gd name="connsiteY162" fmla="*/ 2923954 h 6145619"/>
              <a:gd name="connsiteX163" fmla="*/ 5305646 w 7198242"/>
              <a:gd name="connsiteY163" fmla="*/ 2913321 h 6145619"/>
              <a:gd name="connsiteX164" fmla="*/ 5337544 w 7198242"/>
              <a:gd name="connsiteY164" fmla="*/ 2892056 h 6145619"/>
              <a:gd name="connsiteX165" fmla="*/ 5401339 w 7198242"/>
              <a:gd name="connsiteY165" fmla="*/ 2849526 h 6145619"/>
              <a:gd name="connsiteX166" fmla="*/ 5433237 w 7198242"/>
              <a:gd name="connsiteY166" fmla="*/ 2828261 h 6145619"/>
              <a:gd name="connsiteX167" fmla="*/ 5507665 w 7198242"/>
              <a:gd name="connsiteY167" fmla="*/ 2796363 h 6145619"/>
              <a:gd name="connsiteX168" fmla="*/ 5560828 w 7198242"/>
              <a:gd name="connsiteY168" fmla="*/ 2753833 h 6145619"/>
              <a:gd name="connsiteX169" fmla="*/ 5582093 w 7198242"/>
              <a:gd name="connsiteY169" fmla="*/ 2721935 h 6145619"/>
              <a:gd name="connsiteX170" fmla="*/ 5613990 w 7198242"/>
              <a:gd name="connsiteY170" fmla="*/ 2690037 h 6145619"/>
              <a:gd name="connsiteX171" fmla="*/ 5635256 w 7198242"/>
              <a:gd name="connsiteY171" fmla="*/ 2658140 h 6145619"/>
              <a:gd name="connsiteX172" fmla="*/ 5688418 w 7198242"/>
              <a:gd name="connsiteY172" fmla="*/ 2604977 h 6145619"/>
              <a:gd name="connsiteX173" fmla="*/ 5762846 w 7198242"/>
              <a:gd name="connsiteY173" fmla="*/ 2509284 h 6145619"/>
              <a:gd name="connsiteX174" fmla="*/ 5794744 w 7198242"/>
              <a:gd name="connsiteY174" fmla="*/ 2477386 h 6145619"/>
              <a:gd name="connsiteX175" fmla="*/ 5816009 w 7198242"/>
              <a:gd name="connsiteY175" fmla="*/ 2445488 h 6145619"/>
              <a:gd name="connsiteX176" fmla="*/ 5890437 w 7198242"/>
              <a:gd name="connsiteY176" fmla="*/ 2402958 h 6145619"/>
              <a:gd name="connsiteX177" fmla="*/ 5922335 w 7198242"/>
              <a:gd name="connsiteY177" fmla="*/ 2381693 h 6145619"/>
              <a:gd name="connsiteX178" fmla="*/ 5964865 w 7198242"/>
              <a:gd name="connsiteY178" fmla="*/ 2360428 h 6145619"/>
              <a:gd name="connsiteX179" fmla="*/ 5996763 w 7198242"/>
              <a:gd name="connsiteY179" fmla="*/ 2339163 h 6145619"/>
              <a:gd name="connsiteX180" fmla="*/ 6028660 w 7198242"/>
              <a:gd name="connsiteY180" fmla="*/ 2328530 h 6145619"/>
              <a:gd name="connsiteX181" fmla="*/ 6145618 w 7198242"/>
              <a:gd name="connsiteY181" fmla="*/ 2339163 h 6145619"/>
              <a:gd name="connsiteX182" fmla="*/ 6198781 w 7198242"/>
              <a:gd name="connsiteY182" fmla="*/ 2360428 h 6145619"/>
              <a:gd name="connsiteX183" fmla="*/ 6241311 w 7198242"/>
              <a:gd name="connsiteY183" fmla="*/ 2371061 h 6145619"/>
              <a:gd name="connsiteX184" fmla="*/ 6337004 w 7198242"/>
              <a:gd name="connsiteY184" fmla="*/ 2402958 h 6145619"/>
              <a:gd name="connsiteX185" fmla="*/ 6453963 w 7198242"/>
              <a:gd name="connsiteY185" fmla="*/ 2413591 h 6145619"/>
              <a:gd name="connsiteX186" fmla="*/ 6485860 w 7198242"/>
              <a:gd name="connsiteY186" fmla="*/ 2424223 h 6145619"/>
              <a:gd name="connsiteX187" fmla="*/ 6804837 w 7198242"/>
              <a:gd name="connsiteY187" fmla="*/ 2424223 h 6145619"/>
              <a:gd name="connsiteX188" fmla="*/ 6879265 w 7198242"/>
              <a:gd name="connsiteY188" fmla="*/ 2392326 h 6145619"/>
              <a:gd name="connsiteX189" fmla="*/ 6943060 w 7198242"/>
              <a:gd name="connsiteY189" fmla="*/ 2371061 h 6145619"/>
              <a:gd name="connsiteX190" fmla="*/ 6996223 w 7198242"/>
              <a:gd name="connsiteY190" fmla="*/ 2339163 h 6145619"/>
              <a:gd name="connsiteX191" fmla="*/ 7028121 w 7198242"/>
              <a:gd name="connsiteY191" fmla="*/ 2317898 h 6145619"/>
              <a:gd name="connsiteX192" fmla="*/ 7060018 w 7198242"/>
              <a:gd name="connsiteY192" fmla="*/ 2307265 h 6145619"/>
              <a:gd name="connsiteX193" fmla="*/ 7123814 w 7198242"/>
              <a:gd name="connsiteY193" fmla="*/ 2275368 h 6145619"/>
              <a:gd name="connsiteX194" fmla="*/ 7187609 w 7198242"/>
              <a:gd name="connsiteY194" fmla="*/ 2190307 h 6145619"/>
              <a:gd name="connsiteX195" fmla="*/ 7198242 w 7198242"/>
              <a:gd name="connsiteY195" fmla="*/ 2158409 h 6145619"/>
              <a:gd name="connsiteX196" fmla="*/ 7187609 w 7198242"/>
              <a:gd name="connsiteY196" fmla="*/ 2020186 h 6145619"/>
              <a:gd name="connsiteX197" fmla="*/ 7176977 w 7198242"/>
              <a:gd name="connsiteY197" fmla="*/ 1988288 h 6145619"/>
              <a:gd name="connsiteX198" fmla="*/ 7166344 w 7198242"/>
              <a:gd name="connsiteY198" fmla="*/ 1935126 h 6145619"/>
              <a:gd name="connsiteX199" fmla="*/ 7145079 w 7198242"/>
              <a:gd name="connsiteY199" fmla="*/ 1871330 h 6145619"/>
              <a:gd name="connsiteX200" fmla="*/ 7134446 w 7198242"/>
              <a:gd name="connsiteY200" fmla="*/ 1807535 h 6145619"/>
              <a:gd name="connsiteX201" fmla="*/ 7091916 w 7198242"/>
              <a:gd name="connsiteY201" fmla="*/ 1722474 h 6145619"/>
              <a:gd name="connsiteX202" fmla="*/ 7081283 w 7198242"/>
              <a:gd name="connsiteY202" fmla="*/ 1690577 h 6145619"/>
              <a:gd name="connsiteX203" fmla="*/ 7028121 w 7198242"/>
              <a:gd name="connsiteY203" fmla="*/ 1626781 h 6145619"/>
              <a:gd name="connsiteX204" fmla="*/ 6996223 w 7198242"/>
              <a:gd name="connsiteY204" fmla="*/ 1616149 h 6145619"/>
              <a:gd name="connsiteX205" fmla="*/ 6964325 w 7198242"/>
              <a:gd name="connsiteY205" fmla="*/ 1594884 h 6145619"/>
              <a:gd name="connsiteX206" fmla="*/ 6772939 w 7198242"/>
              <a:gd name="connsiteY206" fmla="*/ 1594884 h 6145619"/>
              <a:gd name="connsiteX207" fmla="*/ 6687879 w 7198242"/>
              <a:gd name="connsiteY207" fmla="*/ 1616149 h 6145619"/>
              <a:gd name="connsiteX208" fmla="*/ 6592186 w 7198242"/>
              <a:gd name="connsiteY208" fmla="*/ 1648047 h 6145619"/>
              <a:gd name="connsiteX209" fmla="*/ 6560288 w 7198242"/>
              <a:gd name="connsiteY209" fmla="*/ 1658679 h 6145619"/>
              <a:gd name="connsiteX210" fmla="*/ 6517758 w 7198242"/>
              <a:gd name="connsiteY210" fmla="*/ 1669312 h 6145619"/>
              <a:gd name="connsiteX211" fmla="*/ 6390167 w 7198242"/>
              <a:gd name="connsiteY211" fmla="*/ 1658679 h 6145619"/>
              <a:gd name="connsiteX212" fmla="*/ 6326372 w 7198242"/>
              <a:gd name="connsiteY212" fmla="*/ 1626781 h 6145619"/>
              <a:gd name="connsiteX213" fmla="*/ 6273209 w 7198242"/>
              <a:gd name="connsiteY213" fmla="*/ 1594884 h 6145619"/>
              <a:gd name="connsiteX214" fmla="*/ 6241311 w 7198242"/>
              <a:gd name="connsiteY214" fmla="*/ 1573619 h 6145619"/>
              <a:gd name="connsiteX215" fmla="*/ 6156251 w 7198242"/>
              <a:gd name="connsiteY215" fmla="*/ 1531088 h 6145619"/>
              <a:gd name="connsiteX216" fmla="*/ 6092456 w 7198242"/>
              <a:gd name="connsiteY216" fmla="*/ 1477926 h 6145619"/>
              <a:gd name="connsiteX217" fmla="*/ 6060558 w 7198242"/>
              <a:gd name="connsiteY217" fmla="*/ 1456661 h 6145619"/>
              <a:gd name="connsiteX218" fmla="*/ 5986130 w 7198242"/>
              <a:gd name="connsiteY218" fmla="*/ 1414130 h 6145619"/>
              <a:gd name="connsiteX219" fmla="*/ 5879804 w 7198242"/>
              <a:gd name="connsiteY219" fmla="*/ 1307805 h 6145619"/>
              <a:gd name="connsiteX220" fmla="*/ 5773479 w 7198242"/>
              <a:gd name="connsiteY220" fmla="*/ 1233377 h 6145619"/>
              <a:gd name="connsiteX221" fmla="*/ 5741581 w 7198242"/>
              <a:gd name="connsiteY221" fmla="*/ 1212112 h 6145619"/>
              <a:gd name="connsiteX222" fmla="*/ 5709683 w 7198242"/>
              <a:gd name="connsiteY222" fmla="*/ 1180214 h 6145619"/>
              <a:gd name="connsiteX223" fmla="*/ 5656521 w 7198242"/>
              <a:gd name="connsiteY223" fmla="*/ 1148316 h 6145619"/>
              <a:gd name="connsiteX224" fmla="*/ 5592725 w 7198242"/>
              <a:gd name="connsiteY224" fmla="*/ 1095154 h 6145619"/>
              <a:gd name="connsiteX225" fmla="*/ 5560828 w 7198242"/>
              <a:gd name="connsiteY225" fmla="*/ 1073888 h 6145619"/>
              <a:gd name="connsiteX226" fmla="*/ 5486400 w 7198242"/>
              <a:gd name="connsiteY226" fmla="*/ 999461 h 6145619"/>
              <a:gd name="connsiteX227" fmla="*/ 5422604 w 7198242"/>
              <a:gd name="connsiteY227" fmla="*/ 967563 h 6145619"/>
              <a:gd name="connsiteX228" fmla="*/ 5358809 w 7198242"/>
              <a:gd name="connsiteY228" fmla="*/ 914400 h 6145619"/>
              <a:gd name="connsiteX229" fmla="*/ 5316279 w 7198242"/>
              <a:gd name="connsiteY229" fmla="*/ 871870 h 6145619"/>
              <a:gd name="connsiteX230" fmla="*/ 5273749 w 7198242"/>
              <a:gd name="connsiteY230" fmla="*/ 850605 h 6145619"/>
              <a:gd name="connsiteX231" fmla="*/ 5178056 w 7198242"/>
              <a:gd name="connsiteY231" fmla="*/ 797442 h 6145619"/>
              <a:gd name="connsiteX232" fmla="*/ 5135525 w 7198242"/>
              <a:gd name="connsiteY232" fmla="*/ 776177 h 6145619"/>
              <a:gd name="connsiteX233" fmla="*/ 5082363 w 7198242"/>
              <a:gd name="connsiteY233" fmla="*/ 733647 h 6145619"/>
              <a:gd name="connsiteX234" fmla="*/ 5029200 w 7198242"/>
              <a:gd name="connsiteY234" fmla="*/ 712381 h 6145619"/>
              <a:gd name="connsiteX235" fmla="*/ 4933507 w 7198242"/>
              <a:gd name="connsiteY235" fmla="*/ 669851 h 6145619"/>
              <a:gd name="connsiteX236" fmla="*/ 4848446 w 7198242"/>
              <a:gd name="connsiteY236" fmla="*/ 616688 h 6145619"/>
              <a:gd name="connsiteX237" fmla="*/ 4774018 w 7198242"/>
              <a:gd name="connsiteY237" fmla="*/ 584791 h 6145619"/>
              <a:gd name="connsiteX238" fmla="*/ 4742121 w 7198242"/>
              <a:gd name="connsiteY238" fmla="*/ 563526 h 6145619"/>
              <a:gd name="connsiteX239" fmla="*/ 4710223 w 7198242"/>
              <a:gd name="connsiteY239" fmla="*/ 552893 h 6145619"/>
              <a:gd name="connsiteX240" fmla="*/ 4593265 w 7198242"/>
              <a:gd name="connsiteY240" fmla="*/ 510363 h 6145619"/>
              <a:gd name="connsiteX241" fmla="*/ 4518837 w 7198242"/>
              <a:gd name="connsiteY241" fmla="*/ 478465 h 6145619"/>
              <a:gd name="connsiteX242" fmla="*/ 4359349 w 7198242"/>
              <a:gd name="connsiteY242" fmla="*/ 425302 h 6145619"/>
              <a:gd name="connsiteX243" fmla="*/ 4327451 w 7198242"/>
              <a:gd name="connsiteY243" fmla="*/ 414670 h 6145619"/>
              <a:gd name="connsiteX244" fmla="*/ 4274288 w 7198242"/>
              <a:gd name="connsiteY244" fmla="*/ 393405 h 6145619"/>
              <a:gd name="connsiteX245" fmla="*/ 4231758 w 7198242"/>
              <a:gd name="connsiteY245" fmla="*/ 382772 h 6145619"/>
              <a:gd name="connsiteX246" fmla="*/ 4189228 w 7198242"/>
              <a:gd name="connsiteY246" fmla="*/ 361507 h 6145619"/>
              <a:gd name="connsiteX247" fmla="*/ 4146697 w 7198242"/>
              <a:gd name="connsiteY247" fmla="*/ 350874 h 6145619"/>
              <a:gd name="connsiteX248" fmla="*/ 4072270 w 7198242"/>
              <a:gd name="connsiteY248" fmla="*/ 329609 h 6145619"/>
              <a:gd name="connsiteX249" fmla="*/ 4029739 w 7198242"/>
              <a:gd name="connsiteY249" fmla="*/ 318977 h 6145619"/>
              <a:gd name="connsiteX250" fmla="*/ 3997842 w 7198242"/>
              <a:gd name="connsiteY250" fmla="*/ 308344 h 6145619"/>
              <a:gd name="connsiteX251" fmla="*/ 3785190 w 7198242"/>
              <a:gd name="connsiteY251" fmla="*/ 287079 h 6145619"/>
              <a:gd name="connsiteX252" fmla="*/ 3615070 w 7198242"/>
              <a:gd name="connsiteY252" fmla="*/ 265814 h 6145619"/>
              <a:gd name="connsiteX253" fmla="*/ 3327990 w 7198242"/>
              <a:gd name="connsiteY253" fmla="*/ 244549 h 6145619"/>
              <a:gd name="connsiteX254" fmla="*/ 3296093 w 7198242"/>
              <a:gd name="connsiteY254" fmla="*/ 233916 h 6145619"/>
              <a:gd name="connsiteX255" fmla="*/ 3019646 w 7198242"/>
              <a:gd name="connsiteY255" fmla="*/ 202019 h 6145619"/>
              <a:gd name="connsiteX256" fmla="*/ 2987749 w 7198242"/>
              <a:gd name="connsiteY256" fmla="*/ 191386 h 6145619"/>
              <a:gd name="connsiteX257" fmla="*/ 2923953 w 7198242"/>
              <a:gd name="connsiteY257" fmla="*/ 148856 h 6145619"/>
              <a:gd name="connsiteX258" fmla="*/ 2881423 w 7198242"/>
              <a:gd name="connsiteY258" fmla="*/ 138223 h 6145619"/>
              <a:gd name="connsiteX259" fmla="*/ 2743200 w 7198242"/>
              <a:gd name="connsiteY259" fmla="*/ 85061 h 6145619"/>
              <a:gd name="connsiteX260" fmla="*/ 2626242 w 7198242"/>
              <a:gd name="connsiteY260" fmla="*/ 63795 h 6145619"/>
              <a:gd name="connsiteX261" fmla="*/ 2562446 w 7198242"/>
              <a:gd name="connsiteY261" fmla="*/ 42530 h 6145619"/>
              <a:gd name="connsiteX262" fmla="*/ 2371060 w 7198242"/>
              <a:gd name="connsiteY262" fmla="*/ 21265 h 6145619"/>
              <a:gd name="connsiteX263" fmla="*/ 2254102 w 7198242"/>
              <a:gd name="connsiteY263" fmla="*/ 31898 h 6145619"/>
              <a:gd name="connsiteX264" fmla="*/ 2200939 w 7198242"/>
              <a:gd name="connsiteY264" fmla="*/ 42530 h 6145619"/>
              <a:gd name="connsiteX265" fmla="*/ 2073349 w 7198242"/>
              <a:gd name="connsiteY265" fmla="*/ 53163 h 6145619"/>
              <a:gd name="connsiteX266" fmla="*/ 1701209 w 7198242"/>
              <a:gd name="connsiteY266" fmla="*/ 63795 h 6145619"/>
              <a:gd name="connsiteX267" fmla="*/ 1541721 w 7198242"/>
              <a:gd name="connsiteY267" fmla="*/ 42530 h 6145619"/>
              <a:gd name="connsiteX268" fmla="*/ 1392865 w 7198242"/>
              <a:gd name="connsiteY268" fmla="*/ 21265 h 6145619"/>
              <a:gd name="connsiteX269" fmla="*/ 1148316 w 7198242"/>
              <a:gd name="connsiteY269" fmla="*/ 10633 h 6145619"/>
              <a:gd name="connsiteX270" fmla="*/ 1084521 w 7198242"/>
              <a:gd name="connsiteY270" fmla="*/ 0 h 6145619"/>
              <a:gd name="connsiteX271" fmla="*/ 776177 w 7198242"/>
              <a:gd name="connsiteY271" fmla="*/ 21265 h 6145619"/>
              <a:gd name="connsiteX272" fmla="*/ 680483 w 7198242"/>
              <a:gd name="connsiteY272" fmla="*/ 53163 h 6145619"/>
              <a:gd name="connsiteX273" fmla="*/ 648586 w 7198242"/>
              <a:gd name="connsiteY273" fmla="*/ 63795 h 6145619"/>
              <a:gd name="connsiteX274" fmla="*/ 627321 w 7198242"/>
              <a:gd name="connsiteY274" fmla="*/ 95693 h 6145619"/>
              <a:gd name="connsiteX275" fmla="*/ 563525 w 7198242"/>
              <a:gd name="connsiteY275" fmla="*/ 138223 h 6145619"/>
              <a:gd name="connsiteX276" fmla="*/ 510363 w 7198242"/>
              <a:gd name="connsiteY276" fmla="*/ 191386 h 6145619"/>
              <a:gd name="connsiteX277" fmla="*/ 489097 w 7198242"/>
              <a:gd name="connsiteY277" fmla="*/ 212651 h 6145619"/>
              <a:gd name="connsiteX278" fmla="*/ 457200 w 7198242"/>
              <a:gd name="connsiteY278" fmla="*/ 244549 h 614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</a:cxnLst>
            <a:rect l="l" t="t" r="r" b="b"/>
            <a:pathLst>
              <a:path w="7198242" h="6145619">
                <a:moveTo>
                  <a:pt x="457200" y="244549"/>
                </a:moveTo>
                <a:lnTo>
                  <a:pt x="457200" y="244549"/>
                </a:lnTo>
                <a:cubicBezTo>
                  <a:pt x="425302" y="262270"/>
                  <a:pt x="389363" y="274142"/>
                  <a:pt x="361507" y="297712"/>
                </a:cubicBezTo>
                <a:cubicBezTo>
                  <a:pt x="341997" y="314221"/>
                  <a:pt x="318977" y="361507"/>
                  <a:pt x="318977" y="361507"/>
                </a:cubicBezTo>
                <a:cubicBezTo>
                  <a:pt x="294863" y="457959"/>
                  <a:pt x="323106" y="338792"/>
                  <a:pt x="297711" y="478465"/>
                </a:cubicBezTo>
                <a:cubicBezTo>
                  <a:pt x="286461" y="540340"/>
                  <a:pt x="284309" y="510815"/>
                  <a:pt x="265814" y="584791"/>
                </a:cubicBezTo>
                <a:lnTo>
                  <a:pt x="255181" y="627321"/>
                </a:lnTo>
                <a:cubicBezTo>
                  <a:pt x="258725" y="680484"/>
                  <a:pt x="258279" y="734064"/>
                  <a:pt x="265814" y="786809"/>
                </a:cubicBezTo>
                <a:cubicBezTo>
                  <a:pt x="268984" y="808999"/>
                  <a:pt x="287079" y="850605"/>
                  <a:pt x="287079" y="850605"/>
                </a:cubicBezTo>
                <a:cubicBezTo>
                  <a:pt x="284477" y="866216"/>
                  <a:pt x="278130" y="924745"/>
                  <a:pt x="265814" y="946298"/>
                </a:cubicBezTo>
                <a:cubicBezTo>
                  <a:pt x="257022" y="961684"/>
                  <a:pt x="244078" y="974310"/>
                  <a:pt x="233916" y="988828"/>
                </a:cubicBezTo>
                <a:cubicBezTo>
                  <a:pt x="219260" y="1009765"/>
                  <a:pt x="205563" y="1031358"/>
                  <a:pt x="191386" y="1052623"/>
                </a:cubicBezTo>
                <a:lnTo>
                  <a:pt x="170121" y="1084521"/>
                </a:lnTo>
                <a:cubicBezTo>
                  <a:pt x="163033" y="1095154"/>
                  <a:pt x="157892" y="1107383"/>
                  <a:pt x="148856" y="1116419"/>
                </a:cubicBezTo>
                <a:lnTo>
                  <a:pt x="127590" y="1137684"/>
                </a:lnTo>
                <a:cubicBezTo>
                  <a:pt x="120502" y="1151861"/>
                  <a:pt x="114480" y="1166623"/>
                  <a:pt x="106325" y="1180214"/>
                </a:cubicBezTo>
                <a:cubicBezTo>
                  <a:pt x="93176" y="1202129"/>
                  <a:pt x="75224" y="1221150"/>
                  <a:pt x="63795" y="1244009"/>
                </a:cubicBezTo>
                <a:lnTo>
                  <a:pt x="21265" y="1329070"/>
                </a:lnTo>
                <a:cubicBezTo>
                  <a:pt x="17721" y="1346791"/>
                  <a:pt x="14552" y="1364591"/>
                  <a:pt x="10632" y="1382233"/>
                </a:cubicBezTo>
                <a:cubicBezTo>
                  <a:pt x="7462" y="1396498"/>
                  <a:pt x="0" y="1410150"/>
                  <a:pt x="0" y="1424763"/>
                </a:cubicBezTo>
                <a:cubicBezTo>
                  <a:pt x="0" y="1485118"/>
                  <a:pt x="4910" y="1545433"/>
                  <a:pt x="10632" y="1605516"/>
                </a:cubicBezTo>
                <a:cubicBezTo>
                  <a:pt x="13228" y="1632775"/>
                  <a:pt x="37311" y="1690965"/>
                  <a:pt x="42530" y="1711842"/>
                </a:cubicBezTo>
                <a:cubicBezTo>
                  <a:pt x="88742" y="1896689"/>
                  <a:pt x="39280" y="1724983"/>
                  <a:pt x="85060" y="1839433"/>
                </a:cubicBezTo>
                <a:cubicBezTo>
                  <a:pt x="93385" y="1860245"/>
                  <a:pt x="93891" y="1884577"/>
                  <a:pt x="106325" y="1903228"/>
                </a:cubicBezTo>
                <a:cubicBezTo>
                  <a:pt x="113413" y="1913861"/>
                  <a:pt x="121875" y="1923696"/>
                  <a:pt x="127590" y="1935126"/>
                </a:cubicBezTo>
                <a:cubicBezTo>
                  <a:pt x="132602" y="1945150"/>
                  <a:pt x="132780" y="1957226"/>
                  <a:pt x="138223" y="1967023"/>
                </a:cubicBezTo>
                <a:cubicBezTo>
                  <a:pt x="150635" y="1989364"/>
                  <a:pt x="162681" y="2012747"/>
                  <a:pt x="180753" y="2030819"/>
                </a:cubicBezTo>
                <a:cubicBezTo>
                  <a:pt x="232319" y="2082385"/>
                  <a:pt x="212162" y="2056668"/>
                  <a:pt x="244549" y="2105247"/>
                </a:cubicBezTo>
                <a:cubicBezTo>
                  <a:pt x="265247" y="2167344"/>
                  <a:pt x="238985" y="2110315"/>
                  <a:pt x="287079" y="2158409"/>
                </a:cubicBezTo>
                <a:cubicBezTo>
                  <a:pt x="376701" y="2248031"/>
                  <a:pt x="249802" y="2135735"/>
                  <a:pt x="318977" y="2222205"/>
                </a:cubicBezTo>
                <a:cubicBezTo>
                  <a:pt x="326960" y="2232183"/>
                  <a:pt x="341057" y="2235289"/>
                  <a:pt x="350874" y="2243470"/>
                </a:cubicBezTo>
                <a:cubicBezTo>
                  <a:pt x="362426" y="2253096"/>
                  <a:pt x="372986" y="2263951"/>
                  <a:pt x="382772" y="2275368"/>
                </a:cubicBezTo>
                <a:cubicBezTo>
                  <a:pt x="394305" y="2288823"/>
                  <a:pt x="401215" y="2306365"/>
                  <a:pt x="414670" y="2317898"/>
                </a:cubicBezTo>
                <a:cubicBezTo>
                  <a:pt x="426704" y="2328213"/>
                  <a:pt x="443023" y="2332075"/>
                  <a:pt x="457200" y="2339163"/>
                </a:cubicBezTo>
                <a:cubicBezTo>
                  <a:pt x="504990" y="2410849"/>
                  <a:pt x="474259" y="2353480"/>
                  <a:pt x="489097" y="2509284"/>
                </a:cubicBezTo>
                <a:cubicBezTo>
                  <a:pt x="497112" y="2593441"/>
                  <a:pt x="492266" y="2571953"/>
                  <a:pt x="510363" y="2626242"/>
                </a:cubicBezTo>
                <a:cubicBezTo>
                  <a:pt x="513907" y="2679405"/>
                  <a:pt x="516570" y="2732633"/>
                  <a:pt x="520995" y="2785730"/>
                </a:cubicBezTo>
                <a:cubicBezTo>
                  <a:pt x="535851" y="2964000"/>
                  <a:pt x="520437" y="2826029"/>
                  <a:pt x="542260" y="2913321"/>
                </a:cubicBezTo>
                <a:cubicBezTo>
                  <a:pt x="546643" y="2930853"/>
                  <a:pt x="548138" y="2949049"/>
                  <a:pt x="552893" y="2966484"/>
                </a:cubicBezTo>
                <a:cubicBezTo>
                  <a:pt x="565865" y="3014046"/>
                  <a:pt x="580395" y="3057781"/>
                  <a:pt x="616688" y="3094074"/>
                </a:cubicBezTo>
                <a:cubicBezTo>
                  <a:pt x="634409" y="3111795"/>
                  <a:pt x="647436" y="3136029"/>
                  <a:pt x="669851" y="3147237"/>
                </a:cubicBezTo>
                <a:cubicBezTo>
                  <a:pt x="684028" y="3154325"/>
                  <a:pt x="698619" y="3160638"/>
                  <a:pt x="712381" y="3168502"/>
                </a:cubicBezTo>
                <a:cubicBezTo>
                  <a:pt x="770093" y="3201481"/>
                  <a:pt x="717694" y="3180907"/>
                  <a:pt x="776177" y="3200400"/>
                </a:cubicBezTo>
                <a:cubicBezTo>
                  <a:pt x="867583" y="3261338"/>
                  <a:pt x="751936" y="3188280"/>
                  <a:pt x="839972" y="3232298"/>
                </a:cubicBezTo>
                <a:cubicBezTo>
                  <a:pt x="909555" y="3267089"/>
                  <a:pt x="833213" y="3238425"/>
                  <a:pt x="903767" y="3285461"/>
                </a:cubicBezTo>
                <a:cubicBezTo>
                  <a:pt x="913092" y="3291678"/>
                  <a:pt x="925032" y="3292549"/>
                  <a:pt x="935665" y="3296093"/>
                </a:cubicBezTo>
                <a:cubicBezTo>
                  <a:pt x="956930" y="3310270"/>
                  <a:pt x="985283" y="3317358"/>
                  <a:pt x="999460" y="3338623"/>
                </a:cubicBezTo>
                <a:cubicBezTo>
                  <a:pt x="1025871" y="3378241"/>
                  <a:pt x="1021063" y="3375546"/>
                  <a:pt x="1063256" y="3413051"/>
                </a:cubicBezTo>
                <a:cubicBezTo>
                  <a:pt x="1113196" y="3457442"/>
                  <a:pt x="1161389" y="3480507"/>
                  <a:pt x="1201479" y="3540642"/>
                </a:cubicBezTo>
                <a:cubicBezTo>
                  <a:pt x="1229832" y="3583173"/>
                  <a:pt x="1212111" y="3565452"/>
                  <a:pt x="1254642" y="3593805"/>
                </a:cubicBezTo>
                <a:cubicBezTo>
                  <a:pt x="1258186" y="3604437"/>
                  <a:pt x="1259831" y="3615905"/>
                  <a:pt x="1265274" y="3625702"/>
                </a:cubicBezTo>
                <a:cubicBezTo>
                  <a:pt x="1277686" y="3648043"/>
                  <a:pt x="1299722" y="3665252"/>
                  <a:pt x="1307804" y="3689498"/>
                </a:cubicBezTo>
                <a:lnTo>
                  <a:pt x="1329070" y="3753293"/>
                </a:lnTo>
                <a:cubicBezTo>
                  <a:pt x="1325526" y="3831265"/>
                  <a:pt x="1323629" y="3909329"/>
                  <a:pt x="1318437" y="3987209"/>
                </a:cubicBezTo>
                <a:cubicBezTo>
                  <a:pt x="1316536" y="4015720"/>
                  <a:pt x="1312502" y="4044084"/>
                  <a:pt x="1307804" y="4072270"/>
                </a:cubicBezTo>
                <a:cubicBezTo>
                  <a:pt x="1305402" y="4086684"/>
                  <a:pt x="1300038" y="4100471"/>
                  <a:pt x="1297172" y="4114800"/>
                </a:cubicBezTo>
                <a:cubicBezTo>
                  <a:pt x="1292944" y="4135940"/>
                  <a:pt x="1289588" y="4157253"/>
                  <a:pt x="1286539" y="4178595"/>
                </a:cubicBezTo>
                <a:cubicBezTo>
                  <a:pt x="1282498" y="4206882"/>
                  <a:pt x="1281894" y="4235716"/>
                  <a:pt x="1275907" y="4263656"/>
                </a:cubicBezTo>
                <a:cubicBezTo>
                  <a:pt x="1266053" y="4309640"/>
                  <a:pt x="1253053" y="4330629"/>
                  <a:pt x="1233377" y="4369981"/>
                </a:cubicBezTo>
                <a:cubicBezTo>
                  <a:pt x="1229833" y="4387702"/>
                  <a:pt x="1227499" y="4405709"/>
                  <a:pt x="1222744" y="4423144"/>
                </a:cubicBezTo>
                <a:cubicBezTo>
                  <a:pt x="1216846" y="4444770"/>
                  <a:pt x="1208568" y="4465675"/>
                  <a:pt x="1201479" y="4486940"/>
                </a:cubicBezTo>
                <a:cubicBezTo>
                  <a:pt x="1197935" y="4497572"/>
                  <a:pt x="1193564" y="4507964"/>
                  <a:pt x="1190846" y="4518837"/>
                </a:cubicBezTo>
                <a:cubicBezTo>
                  <a:pt x="1174986" y="4582283"/>
                  <a:pt x="1182617" y="4546954"/>
                  <a:pt x="1169581" y="4625163"/>
                </a:cubicBezTo>
                <a:cubicBezTo>
                  <a:pt x="1173125" y="4735033"/>
                  <a:pt x="1173759" y="4845035"/>
                  <a:pt x="1180214" y="4954772"/>
                </a:cubicBezTo>
                <a:cubicBezTo>
                  <a:pt x="1180872" y="4965960"/>
                  <a:pt x="1187767" y="4975893"/>
                  <a:pt x="1190846" y="4986670"/>
                </a:cubicBezTo>
                <a:cubicBezTo>
                  <a:pt x="1212686" y="5063110"/>
                  <a:pt x="1190175" y="4994617"/>
                  <a:pt x="1212111" y="5082363"/>
                </a:cubicBezTo>
                <a:cubicBezTo>
                  <a:pt x="1221470" y="5119798"/>
                  <a:pt x="1226622" y="5117671"/>
                  <a:pt x="1244009" y="5156791"/>
                </a:cubicBezTo>
                <a:cubicBezTo>
                  <a:pt x="1251761" y="5174232"/>
                  <a:pt x="1256135" y="5193198"/>
                  <a:pt x="1265274" y="5209954"/>
                </a:cubicBezTo>
                <a:cubicBezTo>
                  <a:pt x="1277512" y="5232391"/>
                  <a:pt x="1293627" y="5252484"/>
                  <a:pt x="1307804" y="5273749"/>
                </a:cubicBezTo>
                <a:lnTo>
                  <a:pt x="1329070" y="5305647"/>
                </a:lnTo>
                <a:cubicBezTo>
                  <a:pt x="1332614" y="5316279"/>
                  <a:pt x="1333485" y="5328219"/>
                  <a:pt x="1339702" y="5337544"/>
                </a:cubicBezTo>
                <a:cubicBezTo>
                  <a:pt x="1356075" y="5362104"/>
                  <a:pt x="1379961" y="5375016"/>
                  <a:pt x="1403497" y="5390707"/>
                </a:cubicBezTo>
                <a:cubicBezTo>
                  <a:pt x="1424407" y="5422070"/>
                  <a:pt x="1425961" y="5428919"/>
                  <a:pt x="1456660" y="5454502"/>
                </a:cubicBezTo>
                <a:cubicBezTo>
                  <a:pt x="1466477" y="5462683"/>
                  <a:pt x="1478335" y="5468101"/>
                  <a:pt x="1488558" y="5475768"/>
                </a:cubicBezTo>
                <a:cubicBezTo>
                  <a:pt x="1506713" y="5489384"/>
                  <a:pt x="1524642" y="5503354"/>
                  <a:pt x="1541721" y="5518298"/>
                </a:cubicBezTo>
                <a:cubicBezTo>
                  <a:pt x="1553037" y="5528199"/>
                  <a:pt x="1561749" y="5540964"/>
                  <a:pt x="1573618" y="5550195"/>
                </a:cubicBezTo>
                <a:cubicBezTo>
                  <a:pt x="1639485" y="5601425"/>
                  <a:pt x="1625755" y="5578175"/>
                  <a:pt x="1679944" y="5624623"/>
                </a:cubicBezTo>
                <a:cubicBezTo>
                  <a:pt x="1691361" y="5634409"/>
                  <a:pt x="1700425" y="5646735"/>
                  <a:pt x="1711842" y="5656521"/>
                </a:cubicBezTo>
                <a:cubicBezTo>
                  <a:pt x="1725297" y="5668054"/>
                  <a:pt x="1741841" y="5675888"/>
                  <a:pt x="1754372" y="5688419"/>
                </a:cubicBezTo>
                <a:cubicBezTo>
                  <a:pt x="1814485" y="5748532"/>
                  <a:pt x="1726928" y="5695961"/>
                  <a:pt x="1818167" y="5741581"/>
                </a:cubicBezTo>
                <a:cubicBezTo>
                  <a:pt x="1825255" y="5748670"/>
                  <a:pt x="1833170" y="5755019"/>
                  <a:pt x="1839432" y="5762847"/>
                </a:cubicBezTo>
                <a:cubicBezTo>
                  <a:pt x="1847415" y="5772825"/>
                  <a:pt x="1851661" y="5785708"/>
                  <a:pt x="1860697" y="5794744"/>
                </a:cubicBezTo>
                <a:cubicBezTo>
                  <a:pt x="1869733" y="5803780"/>
                  <a:pt x="1882260" y="5808493"/>
                  <a:pt x="1892595" y="5816009"/>
                </a:cubicBezTo>
                <a:cubicBezTo>
                  <a:pt x="1921258" y="5836855"/>
                  <a:pt x="1945956" y="5863955"/>
                  <a:pt x="1977656" y="5879805"/>
                </a:cubicBezTo>
                <a:cubicBezTo>
                  <a:pt x="1991833" y="5886893"/>
                  <a:pt x="2006745" y="5892669"/>
                  <a:pt x="2020186" y="5901070"/>
                </a:cubicBezTo>
                <a:cubicBezTo>
                  <a:pt x="2035213" y="5910462"/>
                  <a:pt x="2047689" y="5923576"/>
                  <a:pt x="2062716" y="5932968"/>
                </a:cubicBezTo>
                <a:cubicBezTo>
                  <a:pt x="2076157" y="5941369"/>
                  <a:pt x="2092348" y="5945020"/>
                  <a:pt x="2105246" y="5954233"/>
                </a:cubicBezTo>
                <a:cubicBezTo>
                  <a:pt x="2143567" y="5981605"/>
                  <a:pt x="2126853" y="5989314"/>
                  <a:pt x="2169042" y="6007395"/>
                </a:cubicBezTo>
                <a:cubicBezTo>
                  <a:pt x="2182473" y="6013151"/>
                  <a:pt x="2197395" y="6014484"/>
                  <a:pt x="2211572" y="6018028"/>
                </a:cubicBezTo>
                <a:cubicBezTo>
                  <a:pt x="2222205" y="6025116"/>
                  <a:pt x="2231724" y="6034259"/>
                  <a:pt x="2243470" y="6039293"/>
                </a:cubicBezTo>
                <a:cubicBezTo>
                  <a:pt x="2265084" y="6048556"/>
                  <a:pt x="2333297" y="6057258"/>
                  <a:pt x="2349795" y="6060558"/>
                </a:cubicBezTo>
                <a:cubicBezTo>
                  <a:pt x="2376564" y="6065912"/>
                  <a:pt x="2419169" y="6080275"/>
                  <a:pt x="2445488" y="6081823"/>
                </a:cubicBezTo>
                <a:cubicBezTo>
                  <a:pt x="2548153" y="6087862"/>
                  <a:pt x="2651051" y="6088912"/>
                  <a:pt x="2753832" y="6092456"/>
                </a:cubicBezTo>
                <a:cubicBezTo>
                  <a:pt x="2768009" y="6096000"/>
                  <a:pt x="2782366" y="6098889"/>
                  <a:pt x="2796363" y="6103088"/>
                </a:cubicBezTo>
                <a:cubicBezTo>
                  <a:pt x="2820549" y="6110344"/>
                  <a:pt x="2873271" y="6131064"/>
                  <a:pt x="2902688" y="6134986"/>
                </a:cubicBezTo>
                <a:cubicBezTo>
                  <a:pt x="2941491" y="6140160"/>
                  <a:pt x="2980660" y="6142075"/>
                  <a:pt x="3019646" y="6145619"/>
                </a:cubicBezTo>
                <a:cubicBezTo>
                  <a:pt x="3065721" y="6142075"/>
                  <a:pt x="3112016" y="6140718"/>
                  <a:pt x="3157870" y="6134986"/>
                </a:cubicBezTo>
                <a:cubicBezTo>
                  <a:pt x="3175321" y="6132805"/>
                  <a:pt x="3221439" y="6110327"/>
                  <a:pt x="3232297" y="6103088"/>
                </a:cubicBezTo>
                <a:cubicBezTo>
                  <a:pt x="3240638" y="6097527"/>
                  <a:pt x="3244967" y="6086981"/>
                  <a:pt x="3253563" y="6081823"/>
                </a:cubicBezTo>
                <a:cubicBezTo>
                  <a:pt x="3263173" y="6076057"/>
                  <a:pt x="3274828" y="6074735"/>
                  <a:pt x="3285460" y="6071191"/>
                </a:cubicBezTo>
                <a:cubicBezTo>
                  <a:pt x="3316824" y="6050282"/>
                  <a:pt x="3323672" y="6048729"/>
                  <a:pt x="3349256" y="6018028"/>
                </a:cubicBezTo>
                <a:cubicBezTo>
                  <a:pt x="3357437" y="6008211"/>
                  <a:pt x="3360542" y="5994113"/>
                  <a:pt x="3370521" y="5986130"/>
                </a:cubicBezTo>
                <a:cubicBezTo>
                  <a:pt x="3379272" y="5979129"/>
                  <a:pt x="3391786" y="5979042"/>
                  <a:pt x="3402418" y="5975498"/>
                </a:cubicBezTo>
                <a:cubicBezTo>
                  <a:pt x="3427227" y="5979042"/>
                  <a:pt x="3452189" y="5981647"/>
                  <a:pt x="3476846" y="5986130"/>
                </a:cubicBezTo>
                <a:cubicBezTo>
                  <a:pt x="3491224" y="5988744"/>
                  <a:pt x="3504962" y="5994361"/>
                  <a:pt x="3519377" y="5996763"/>
                </a:cubicBezTo>
                <a:cubicBezTo>
                  <a:pt x="3547562" y="6001460"/>
                  <a:pt x="3576084" y="6003851"/>
                  <a:pt x="3604437" y="6007395"/>
                </a:cubicBezTo>
                <a:lnTo>
                  <a:pt x="3944679" y="5996763"/>
                </a:lnTo>
                <a:cubicBezTo>
                  <a:pt x="3983784" y="5994944"/>
                  <a:pt x="4023086" y="5992933"/>
                  <a:pt x="4061637" y="5986130"/>
                </a:cubicBezTo>
                <a:cubicBezTo>
                  <a:pt x="4146426" y="5971167"/>
                  <a:pt x="4101724" y="5971402"/>
                  <a:pt x="4157330" y="5943600"/>
                </a:cubicBezTo>
                <a:cubicBezTo>
                  <a:pt x="4167355" y="5938588"/>
                  <a:pt x="4178595" y="5936512"/>
                  <a:pt x="4189228" y="5932968"/>
                </a:cubicBezTo>
                <a:cubicBezTo>
                  <a:pt x="4196316" y="5925879"/>
                  <a:pt x="4202665" y="5917964"/>
                  <a:pt x="4210493" y="5911702"/>
                </a:cubicBezTo>
                <a:cubicBezTo>
                  <a:pt x="4250637" y="5879586"/>
                  <a:pt x="4258075" y="5893490"/>
                  <a:pt x="4295553" y="5837274"/>
                </a:cubicBezTo>
                <a:lnTo>
                  <a:pt x="4338083" y="5773479"/>
                </a:lnTo>
                <a:cubicBezTo>
                  <a:pt x="4360212" y="5684968"/>
                  <a:pt x="4333268" y="5772476"/>
                  <a:pt x="4369981" y="5699051"/>
                </a:cubicBezTo>
                <a:cubicBezTo>
                  <a:pt x="4414002" y="5611010"/>
                  <a:pt x="4340936" y="5726672"/>
                  <a:pt x="4401879" y="5635256"/>
                </a:cubicBezTo>
                <a:lnTo>
                  <a:pt x="4433777" y="5539563"/>
                </a:lnTo>
                <a:lnTo>
                  <a:pt x="4444409" y="5507665"/>
                </a:lnTo>
                <a:cubicBezTo>
                  <a:pt x="4447953" y="5497033"/>
                  <a:pt x="4452844" y="5486758"/>
                  <a:pt x="4455042" y="5475768"/>
                </a:cubicBezTo>
                <a:cubicBezTo>
                  <a:pt x="4460748" y="5447236"/>
                  <a:pt x="4471522" y="5381935"/>
                  <a:pt x="4486939" y="5358809"/>
                </a:cubicBezTo>
                <a:cubicBezTo>
                  <a:pt x="4494027" y="5348177"/>
                  <a:pt x="4503014" y="5338589"/>
                  <a:pt x="4508204" y="5326912"/>
                </a:cubicBezTo>
                <a:cubicBezTo>
                  <a:pt x="4517308" y="5306428"/>
                  <a:pt x="4522381" y="5284381"/>
                  <a:pt x="4529470" y="5263116"/>
                </a:cubicBezTo>
                <a:cubicBezTo>
                  <a:pt x="4533014" y="5252484"/>
                  <a:pt x="4537384" y="5242092"/>
                  <a:pt x="4540102" y="5231219"/>
                </a:cubicBezTo>
                <a:cubicBezTo>
                  <a:pt x="4543646" y="5217042"/>
                  <a:pt x="4544978" y="5202120"/>
                  <a:pt x="4550735" y="5188688"/>
                </a:cubicBezTo>
                <a:cubicBezTo>
                  <a:pt x="4555769" y="5176943"/>
                  <a:pt x="4565660" y="5167886"/>
                  <a:pt x="4572000" y="5156791"/>
                </a:cubicBezTo>
                <a:cubicBezTo>
                  <a:pt x="4579864" y="5143029"/>
                  <a:pt x="4587379" y="5128977"/>
                  <a:pt x="4593265" y="5114261"/>
                </a:cubicBezTo>
                <a:cubicBezTo>
                  <a:pt x="4618527" y="5051105"/>
                  <a:pt x="4609500" y="5062757"/>
                  <a:pt x="4625163" y="5007935"/>
                </a:cubicBezTo>
                <a:cubicBezTo>
                  <a:pt x="4628242" y="4997158"/>
                  <a:pt x="4632251" y="4986670"/>
                  <a:pt x="4635795" y="4976037"/>
                </a:cubicBezTo>
                <a:cubicBezTo>
                  <a:pt x="4632251" y="4937051"/>
                  <a:pt x="4629737" y="4897958"/>
                  <a:pt x="4625163" y="4859079"/>
                </a:cubicBezTo>
                <a:cubicBezTo>
                  <a:pt x="4616440" y="4784932"/>
                  <a:pt x="4589716" y="4727451"/>
                  <a:pt x="4625163" y="4646428"/>
                </a:cubicBezTo>
                <a:cubicBezTo>
                  <a:pt x="4631729" y="4631420"/>
                  <a:pt x="4701624" y="4627351"/>
                  <a:pt x="4720856" y="4614530"/>
                </a:cubicBezTo>
                <a:lnTo>
                  <a:pt x="4784651" y="4572000"/>
                </a:lnTo>
                <a:cubicBezTo>
                  <a:pt x="4832210" y="4500660"/>
                  <a:pt x="4776184" y="4570557"/>
                  <a:pt x="4837814" y="4529470"/>
                </a:cubicBezTo>
                <a:cubicBezTo>
                  <a:pt x="4913830" y="4478793"/>
                  <a:pt x="4822289" y="4509427"/>
                  <a:pt x="4912242" y="4486940"/>
                </a:cubicBezTo>
                <a:cubicBezTo>
                  <a:pt x="4919330" y="4479851"/>
                  <a:pt x="4924541" y="4470157"/>
                  <a:pt x="4933507" y="4465674"/>
                </a:cubicBezTo>
                <a:cubicBezTo>
                  <a:pt x="4933520" y="4465667"/>
                  <a:pt x="5013244" y="4439096"/>
                  <a:pt x="5029200" y="4433777"/>
                </a:cubicBezTo>
                <a:cubicBezTo>
                  <a:pt x="5039832" y="4430233"/>
                  <a:pt x="5051073" y="4428156"/>
                  <a:pt x="5061097" y="4423144"/>
                </a:cubicBezTo>
                <a:cubicBezTo>
                  <a:pt x="5113652" y="4396867"/>
                  <a:pt x="5088591" y="4406891"/>
                  <a:pt x="5135525" y="4391247"/>
                </a:cubicBezTo>
                <a:cubicBezTo>
                  <a:pt x="5142613" y="4384158"/>
                  <a:pt x="5151632" y="4378577"/>
                  <a:pt x="5156790" y="4369981"/>
                </a:cubicBezTo>
                <a:cubicBezTo>
                  <a:pt x="5162556" y="4360371"/>
                  <a:pt x="5160542" y="4346931"/>
                  <a:pt x="5167423" y="4338084"/>
                </a:cubicBezTo>
                <a:cubicBezTo>
                  <a:pt x="5185886" y="4314345"/>
                  <a:pt x="5214536" y="4299311"/>
                  <a:pt x="5231218" y="4274288"/>
                </a:cubicBezTo>
                <a:cubicBezTo>
                  <a:pt x="5238306" y="4263656"/>
                  <a:pt x="5244500" y="4252369"/>
                  <a:pt x="5252483" y="4242391"/>
                </a:cubicBezTo>
                <a:cubicBezTo>
                  <a:pt x="5269797" y="4220749"/>
                  <a:pt x="5281964" y="4215649"/>
                  <a:pt x="5305646" y="4199861"/>
                </a:cubicBezTo>
                <a:cubicBezTo>
                  <a:pt x="5312734" y="4189228"/>
                  <a:pt x="5318928" y="4177942"/>
                  <a:pt x="5326911" y="4167963"/>
                </a:cubicBezTo>
                <a:cubicBezTo>
                  <a:pt x="5333173" y="4160135"/>
                  <a:pt x="5342162" y="4154718"/>
                  <a:pt x="5348177" y="4146698"/>
                </a:cubicBezTo>
                <a:cubicBezTo>
                  <a:pt x="5363512" y="4126252"/>
                  <a:pt x="5390707" y="4082902"/>
                  <a:pt x="5390707" y="4082902"/>
                </a:cubicBezTo>
                <a:cubicBezTo>
                  <a:pt x="5413751" y="3990722"/>
                  <a:pt x="5411389" y="4018188"/>
                  <a:pt x="5390707" y="3859619"/>
                </a:cubicBezTo>
                <a:cubicBezTo>
                  <a:pt x="5387808" y="3837392"/>
                  <a:pt x="5369442" y="3795823"/>
                  <a:pt x="5369442" y="3795823"/>
                </a:cubicBezTo>
                <a:cubicBezTo>
                  <a:pt x="5365898" y="3767470"/>
                  <a:pt x="5366327" y="3738330"/>
                  <a:pt x="5358809" y="3710763"/>
                </a:cubicBezTo>
                <a:cubicBezTo>
                  <a:pt x="5355447" y="3698434"/>
                  <a:pt x="5343259" y="3690295"/>
                  <a:pt x="5337544" y="3678865"/>
                </a:cubicBezTo>
                <a:cubicBezTo>
                  <a:pt x="5318780" y="3641338"/>
                  <a:pt x="5335295" y="3614320"/>
                  <a:pt x="5273749" y="3593805"/>
                </a:cubicBezTo>
                <a:cubicBezTo>
                  <a:pt x="5196090" y="3567919"/>
                  <a:pt x="5231699" y="3577977"/>
                  <a:pt x="5167423" y="3561907"/>
                </a:cubicBezTo>
                <a:cubicBezTo>
                  <a:pt x="4821913" y="3578361"/>
                  <a:pt x="4984401" y="3642434"/>
                  <a:pt x="4933507" y="3540642"/>
                </a:cubicBezTo>
                <a:cubicBezTo>
                  <a:pt x="4927792" y="3529212"/>
                  <a:pt x="4919330" y="3519377"/>
                  <a:pt x="4912242" y="3508744"/>
                </a:cubicBezTo>
                <a:cubicBezTo>
                  <a:pt x="4905215" y="3480638"/>
                  <a:pt x="4890977" y="3428494"/>
                  <a:pt x="4890977" y="3402419"/>
                </a:cubicBezTo>
                <a:cubicBezTo>
                  <a:pt x="4890977" y="3373845"/>
                  <a:pt x="4897264" y="3345600"/>
                  <a:pt x="4901609" y="3317358"/>
                </a:cubicBezTo>
                <a:cubicBezTo>
                  <a:pt x="4901773" y="3316295"/>
                  <a:pt x="4918642" y="3228013"/>
                  <a:pt x="4922874" y="3221665"/>
                </a:cubicBezTo>
                <a:cubicBezTo>
                  <a:pt x="4934652" y="3203998"/>
                  <a:pt x="4968474" y="3195833"/>
                  <a:pt x="4986670" y="3189768"/>
                </a:cubicBezTo>
                <a:cubicBezTo>
                  <a:pt x="5007935" y="3175591"/>
                  <a:pt x="5036288" y="3168502"/>
                  <a:pt x="5050465" y="3147237"/>
                </a:cubicBezTo>
                <a:cubicBezTo>
                  <a:pt x="5078819" y="3104707"/>
                  <a:pt x="5061098" y="3122428"/>
                  <a:pt x="5103628" y="3094074"/>
                </a:cubicBezTo>
                <a:cubicBezTo>
                  <a:pt x="5110716" y="3083442"/>
                  <a:pt x="5115857" y="3071213"/>
                  <a:pt x="5124893" y="3062177"/>
                </a:cubicBezTo>
                <a:cubicBezTo>
                  <a:pt x="5180150" y="3006920"/>
                  <a:pt x="5135972" y="3072252"/>
                  <a:pt x="5178056" y="3019647"/>
                </a:cubicBezTo>
                <a:cubicBezTo>
                  <a:pt x="5239316" y="2943074"/>
                  <a:pt x="5147267" y="3036922"/>
                  <a:pt x="5241851" y="2955851"/>
                </a:cubicBezTo>
                <a:cubicBezTo>
                  <a:pt x="5253268" y="2946065"/>
                  <a:pt x="5261238" y="2932295"/>
                  <a:pt x="5273749" y="2923954"/>
                </a:cubicBezTo>
                <a:cubicBezTo>
                  <a:pt x="5283074" y="2917737"/>
                  <a:pt x="5295622" y="2918333"/>
                  <a:pt x="5305646" y="2913321"/>
                </a:cubicBezTo>
                <a:cubicBezTo>
                  <a:pt x="5317076" y="2907606"/>
                  <a:pt x="5326911" y="2899144"/>
                  <a:pt x="5337544" y="2892056"/>
                </a:cubicBezTo>
                <a:cubicBezTo>
                  <a:pt x="5374920" y="2835991"/>
                  <a:pt x="5337257" y="2876989"/>
                  <a:pt x="5401339" y="2849526"/>
                </a:cubicBezTo>
                <a:cubicBezTo>
                  <a:pt x="5413085" y="2844492"/>
                  <a:pt x="5422142" y="2834601"/>
                  <a:pt x="5433237" y="2828261"/>
                </a:cubicBezTo>
                <a:cubicBezTo>
                  <a:pt x="5470030" y="2807236"/>
                  <a:pt x="5471875" y="2808292"/>
                  <a:pt x="5507665" y="2796363"/>
                </a:cubicBezTo>
                <a:cubicBezTo>
                  <a:pt x="5568608" y="2704948"/>
                  <a:pt x="5487460" y="2812527"/>
                  <a:pt x="5560828" y="2753833"/>
                </a:cubicBezTo>
                <a:cubicBezTo>
                  <a:pt x="5570807" y="2745850"/>
                  <a:pt x="5573912" y="2731752"/>
                  <a:pt x="5582093" y="2721935"/>
                </a:cubicBezTo>
                <a:cubicBezTo>
                  <a:pt x="5591719" y="2710383"/>
                  <a:pt x="5604364" y="2701588"/>
                  <a:pt x="5613990" y="2690037"/>
                </a:cubicBezTo>
                <a:cubicBezTo>
                  <a:pt x="5622171" y="2680220"/>
                  <a:pt x="5626841" y="2667757"/>
                  <a:pt x="5635256" y="2658140"/>
                </a:cubicBezTo>
                <a:cubicBezTo>
                  <a:pt x="5651759" y="2639280"/>
                  <a:pt x="5688418" y="2604977"/>
                  <a:pt x="5688418" y="2604977"/>
                </a:cubicBezTo>
                <a:cubicBezTo>
                  <a:pt x="5708561" y="2544549"/>
                  <a:pt x="5691126" y="2581004"/>
                  <a:pt x="5762846" y="2509284"/>
                </a:cubicBezTo>
                <a:cubicBezTo>
                  <a:pt x="5773479" y="2498651"/>
                  <a:pt x="5786403" y="2489897"/>
                  <a:pt x="5794744" y="2477386"/>
                </a:cubicBezTo>
                <a:cubicBezTo>
                  <a:pt x="5801832" y="2466753"/>
                  <a:pt x="5806973" y="2454524"/>
                  <a:pt x="5816009" y="2445488"/>
                </a:cubicBezTo>
                <a:cubicBezTo>
                  <a:pt x="5833278" y="2428219"/>
                  <a:pt x="5870980" y="2414076"/>
                  <a:pt x="5890437" y="2402958"/>
                </a:cubicBezTo>
                <a:cubicBezTo>
                  <a:pt x="5901532" y="2396618"/>
                  <a:pt x="5911240" y="2388033"/>
                  <a:pt x="5922335" y="2381693"/>
                </a:cubicBezTo>
                <a:cubicBezTo>
                  <a:pt x="5936097" y="2373829"/>
                  <a:pt x="5951103" y="2368292"/>
                  <a:pt x="5964865" y="2360428"/>
                </a:cubicBezTo>
                <a:cubicBezTo>
                  <a:pt x="5975960" y="2354088"/>
                  <a:pt x="5985333" y="2344878"/>
                  <a:pt x="5996763" y="2339163"/>
                </a:cubicBezTo>
                <a:cubicBezTo>
                  <a:pt x="6006787" y="2334151"/>
                  <a:pt x="6018028" y="2332074"/>
                  <a:pt x="6028660" y="2328530"/>
                </a:cubicBezTo>
                <a:cubicBezTo>
                  <a:pt x="6067646" y="2332074"/>
                  <a:pt x="6107142" y="2331949"/>
                  <a:pt x="6145618" y="2339163"/>
                </a:cubicBezTo>
                <a:cubicBezTo>
                  <a:pt x="6164377" y="2342680"/>
                  <a:pt x="6180674" y="2354392"/>
                  <a:pt x="6198781" y="2360428"/>
                </a:cubicBezTo>
                <a:cubicBezTo>
                  <a:pt x="6212644" y="2365049"/>
                  <a:pt x="6227344" y="2366764"/>
                  <a:pt x="6241311" y="2371061"/>
                </a:cubicBezTo>
                <a:cubicBezTo>
                  <a:pt x="6273447" y="2380949"/>
                  <a:pt x="6303519" y="2399914"/>
                  <a:pt x="6337004" y="2402958"/>
                </a:cubicBezTo>
                <a:lnTo>
                  <a:pt x="6453963" y="2413591"/>
                </a:lnTo>
                <a:cubicBezTo>
                  <a:pt x="6464595" y="2417135"/>
                  <a:pt x="6474751" y="2422742"/>
                  <a:pt x="6485860" y="2424223"/>
                </a:cubicBezTo>
                <a:cubicBezTo>
                  <a:pt x="6626500" y="2442975"/>
                  <a:pt x="6646630" y="2433013"/>
                  <a:pt x="6804837" y="2424223"/>
                </a:cubicBezTo>
                <a:cubicBezTo>
                  <a:pt x="6907497" y="2390005"/>
                  <a:pt x="6747903" y="2444871"/>
                  <a:pt x="6879265" y="2392326"/>
                </a:cubicBezTo>
                <a:cubicBezTo>
                  <a:pt x="6900077" y="2384001"/>
                  <a:pt x="6943060" y="2371061"/>
                  <a:pt x="6943060" y="2371061"/>
                </a:cubicBezTo>
                <a:cubicBezTo>
                  <a:pt x="6984594" y="2329525"/>
                  <a:pt x="6941013" y="2366767"/>
                  <a:pt x="6996223" y="2339163"/>
                </a:cubicBezTo>
                <a:cubicBezTo>
                  <a:pt x="7007653" y="2333448"/>
                  <a:pt x="7016691" y="2323613"/>
                  <a:pt x="7028121" y="2317898"/>
                </a:cubicBezTo>
                <a:cubicBezTo>
                  <a:pt x="7038145" y="2312886"/>
                  <a:pt x="7049994" y="2312277"/>
                  <a:pt x="7060018" y="2307265"/>
                </a:cubicBezTo>
                <a:cubicBezTo>
                  <a:pt x="7142453" y="2266047"/>
                  <a:pt x="7043648" y="2302088"/>
                  <a:pt x="7123814" y="2275368"/>
                </a:cubicBezTo>
                <a:cubicBezTo>
                  <a:pt x="7149003" y="2250178"/>
                  <a:pt x="7175587" y="2226373"/>
                  <a:pt x="7187609" y="2190307"/>
                </a:cubicBezTo>
                <a:lnTo>
                  <a:pt x="7198242" y="2158409"/>
                </a:lnTo>
                <a:cubicBezTo>
                  <a:pt x="7194698" y="2112335"/>
                  <a:pt x="7193341" y="2066040"/>
                  <a:pt x="7187609" y="2020186"/>
                </a:cubicBezTo>
                <a:cubicBezTo>
                  <a:pt x="7186219" y="2009065"/>
                  <a:pt x="7179695" y="1999161"/>
                  <a:pt x="7176977" y="1988288"/>
                </a:cubicBezTo>
                <a:cubicBezTo>
                  <a:pt x="7172594" y="1970756"/>
                  <a:pt x="7171099" y="1952561"/>
                  <a:pt x="7166344" y="1935126"/>
                </a:cubicBezTo>
                <a:cubicBezTo>
                  <a:pt x="7160446" y="1913500"/>
                  <a:pt x="7148764" y="1893441"/>
                  <a:pt x="7145079" y="1871330"/>
                </a:cubicBezTo>
                <a:cubicBezTo>
                  <a:pt x="7141535" y="1850065"/>
                  <a:pt x="7141697" y="1827837"/>
                  <a:pt x="7134446" y="1807535"/>
                </a:cubicBezTo>
                <a:cubicBezTo>
                  <a:pt x="7123784" y="1777682"/>
                  <a:pt x="7101941" y="1752547"/>
                  <a:pt x="7091916" y="1722474"/>
                </a:cubicBezTo>
                <a:cubicBezTo>
                  <a:pt x="7088372" y="1711842"/>
                  <a:pt x="7086295" y="1700601"/>
                  <a:pt x="7081283" y="1690577"/>
                </a:cubicBezTo>
                <a:cubicBezTo>
                  <a:pt x="7071476" y="1670964"/>
                  <a:pt x="7045757" y="1638538"/>
                  <a:pt x="7028121" y="1626781"/>
                </a:cubicBezTo>
                <a:cubicBezTo>
                  <a:pt x="7018796" y="1620564"/>
                  <a:pt x="7006856" y="1619693"/>
                  <a:pt x="6996223" y="1616149"/>
                </a:cubicBezTo>
                <a:cubicBezTo>
                  <a:pt x="6985590" y="1609061"/>
                  <a:pt x="6975755" y="1600599"/>
                  <a:pt x="6964325" y="1594884"/>
                </a:cubicBezTo>
                <a:cubicBezTo>
                  <a:pt x="6906127" y="1565785"/>
                  <a:pt x="6828346" y="1591190"/>
                  <a:pt x="6772939" y="1594884"/>
                </a:cubicBezTo>
                <a:cubicBezTo>
                  <a:pt x="6676151" y="1627146"/>
                  <a:pt x="6829022" y="1577655"/>
                  <a:pt x="6687879" y="1616149"/>
                </a:cubicBezTo>
                <a:cubicBezTo>
                  <a:pt x="6687836" y="1616161"/>
                  <a:pt x="6608156" y="1642724"/>
                  <a:pt x="6592186" y="1648047"/>
                </a:cubicBezTo>
                <a:cubicBezTo>
                  <a:pt x="6581553" y="1651591"/>
                  <a:pt x="6571161" y="1655961"/>
                  <a:pt x="6560288" y="1658679"/>
                </a:cubicBezTo>
                <a:lnTo>
                  <a:pt x="6517758" y="1669312"/>
                </a:lnTo>
                <a:cubicBezTo>
                  <a:pt x="6475228" y="1665768"/>
                  <a:pt x="6432470" y="1664319"/>
                  <a:pt x="6390167" y="1658679"/>
                </a:cubicBezTo>
                <a:cubicBezTo>
                  <a:pt x="6360987" y="1654788"/>
                  <a:pt x="6350674" y="1641970"/>
                  <a:pt x="6326372" y="1626781"/>
                </a:cubicBezTo>
                <a:cubicBezTo>
                  <a:pt x="6308847" y="1615828"/>
                  <a:pt x="6290734" y="1605837"/>
                  <a:pt x="6273209" y="1594884"/>
                </a:cubicBezTo>
                <a:cubicBezTo>
                  <a:pt x="6262373" y="1588111"/>
                  <a:pt x="6252529" y="1579738"/>
                  <a:pt x="6241311" y="1573619"/>
                </a:cubicBezTo>
                <a:cubicBezTo>
                  <a:pt x="6213482" y="1558439"/>
                  <a:pt x="6180604" y="1551382"/>
                  <a:pt x="6156251" y="1531088"/>
                </a:cubicBezTo>
                <a:cubicBezTo>
                  <a:pt x="6134986" y="1513367"/>
                  <a:pt x="6114306" y="1494920"/>
                  <a:pt x="6092456" y="1477926"/>
                </a:cubicBezTo>
                <a:cubicBezTo>
                  <a:pt x="6082369" y="1470081"/>
                  <a:pt x="6071653" y="1463001"/>
                  <a:pt x="6060558" y="1456661"/>
                </a:cubicBezTo>
                <a:cubicBezTo>
                  <a:pt x="6036418" y="1442867"/>
                  <a:pt x="6007174" y="1433555"/>
                  <a:pt x="5986130" y="1414130"/>
                </a:cubicBezTo>
                <a:cubicBezTo>
                  <a:pt x="5949300" y="1380133"/>
                  <a:pt x="5920866" y="1336548"/>
                  <a:pt x="5879804" y="1307805"/>
                </a:cubicBezTo>
                <a:lnTo>
                  <a:pt x="5773479" y="1233377"/>
                </a:lnTo>
                <a:cubicBezTo>
                  <a:pt x="5762972" y="1226103"/>
                  <a:pt x="5750617" y="1221148"/>
                  <a:pt x="5741581" y="1212112"/>
                </a:cubicBezTo>
                <a:cubicBezTo>
                  <a:pt x="5730948" y="1201479"/>
                  <a:pt x="5721712" y="1189236"/>
                  <a:pt x="5709683" y="1180214"/>
                </a:cubicBezTo>
                <a:cubicBezTo>
                  <a:pt x="5693150" y="1167814"/>
                  <a:pt x="5673234" y="1160471"/>
                  <a:pt x="5656521" y="1148316"/>
                </a:cubicBezTo>
                <a:cubicBezTo>
                  <a:pt x="5634134" y="1132035"/>
                  <a:pt x="5614575" y="1112148"/>
                  <a:pt x="5592725" y="1095154"/>
                </a:cubicBezTo>
                <a:cubicBezTo>
                  <a:pt x="5582638" y="1087309"/>
                  <a:pt x="5569864" y="1082924"/>
                  <a:pt x="5560828" y="1073888"/>
                </a:cubicBezTo>
                <a:cubicBezTo>
                  <a:pt x="5508849" y="1021908"/>
                  <a:pt x="5552555" y="1037264"/>
                  <a:pt x="5486400" y="999461"/>
                </a:cubicBezTo>
                <a:cubicBezTo>
                  <a:pt x="5332325" y="911419"/>
                  <a:pt x="5589307" y="1078697"/>
                  <a:pt x="5422604" y="967563"/>
                </a:cubicBezTo>
                <a:cubicBezTo>
                  <a:pt x="5401671" y="904760"/>
                  <a:pt x="5429643" y="961622"/>
                  <a:pt x="5358809" y="914400"/>
                </a:cubicBezTo>
                <a:cubicBezTo>
                  <a:pt x="5342127" y="903279"/>
                  <a:pt x="5332318" y="883899"/>
                  <a:pt x="5316279" y="871870"/>
                </a:cubicBezTo>
                <a:cubicBezTo>
                  <a:pt x="5303599" y="862360"/>
                  <a:pt x="5287704" y="858119"/>
                  <a:pt x="5273749" y="850605"/>
                </a:cubicBezTo>
                <a:cubicBezTo>
                  <a:pt x="5241621" y="833305"/>
                  <a:pt x="5210184" y="814742"/>
                  <a:pt x="5178056" y="797442"/>
                </a:cubicBezTo>
                <a:cubicBezTo>
                  <a:pt x="5164100" y="789927"/>
                  <a:pt x="5148713" y="784969"/>
                  <a:pt x="5135525" y="776177"/>
                </a:cubicBezTo>
                <a:cubicBezTo>
                  <a:pt x="5116643" y="763589"/>
                  <a:pt x="5101823" y="745323"/>
                  <a:pt x="5082363" y="733647"/>
                </a:cubicBezTo>
                <a:cubicBezTo>
                  <a:pt x="5065997" y="723827"/>
                  <a:pt x="5046743" y="719899"/>
                  <a:pt x="5029200" y="712381"/>
                </a:cubicBezTo>
                <a:cubicBezTo>
                  <a:pt x="4997116" y="698631"/>
                  <a:pt x="4964357" y="686183"/>
                  <a:pt x="4933507" y="669851"/>
                </a:cubicBezTo>
                <a:cubicBezTo>
                  <a:pt x="4903957" y="654207"/>
                  <a:pt x="4879179" y="629859"/>
                  <a:pt x="4848446" y="616688"/>
                </a:cubicBezTo>
                <a:cubicBezTo>
                  <a:pt x="4823637" y="606056"/>
                  <a:pt x="4798160" y="596862"/>
                  <a:pt x="4774018" y="584791"/>
                </a:cubicBezTo>
                <a:cubicBezTo>
                  <a:pt x="4762589" y="579076"/>
                  <a:pt x="4753550" y="569241"/>
                  <a:pt x="4742121" y="563526"/>
                </a:cubicBezTo>
                <a:cubicBezTo>
                  <a:pt x="4732096" y="558514"/>
                  <a:pt x="4720756" y="556723"/>
                  <a:pt x="4710223" y="552893"/>
                </a:cubicBezTo>
                <a:cubicBezTo>
                  <a:pt x="4578873" y="505128"/>
                  <a:pt x="4667140" y="534986"/>
                  <a:pt x="4593265" y="510363"/>
                </a:cubicBezTo>
                <a:cubicBezTo>
                  <a:pt x="4540203" y="474989"/>
                  <a:pt x="4584062" y="499063"/>
                  <a:pt x="4518837" y="478465"/>
                </a:cubicBezTo>
                <a:cubicBezTo>
                  <a:pt x="4465400" y="461590"/>
                  <a:pt x="4412512" y="443023"/>
                  <a:pt x="4359349" y="425302"/>
                </a:cubicBezTo>
                <a:cubicBezTo>
                  <a:pt x="4348716" y="421758"/>
                  <a:pt x="4337857" y="418832"/>
                  <a:pt x="4327451" y="414670"/>
                </a:cubicBezTo>
                <a:cubicBezTo>
                  <a:pt x="4309730" y="407582"/>
                  <a:pt x="4292395" y="399441"/>
                  <a:pt x="4274288" y="393405"/>
                </a:cubicBezTo>
                <a:cubicBezTo>
                  <a:pt x="4260425" y="388784"/>
                  <a:pt x="4245441" y="387903"/>
                  <a:pt x="4231758" y="382772"/>
                </a:cubicBezTo>
                <a:cubicBezTo>
                  <a:pt x="4216917" y="377207"/>
                  <a:pt x="4204069" y="367072"/>
                  <a:pt x="4189228" y="361507"/>
                </a:cubicBezTo>
                <a:cubicBezTo>
                  <a:pt x="4175545" y="356376"/>
                  <a:pt x="4160795" y="354719"/>
                  <a:pt x="4146697" y="350874"/>
                </a:cubicBezTo>
                <a:cubicBezTo>
                  <a:pt x="4121804" y="344085"/>
                  <a:pt x="4097163" y="336398"/>
                  <a:pt x="4072270" y="329609"/>
                </a:cubicBezTo>
                <a:cubicBezTo>
                  <a:pt x="4058172" y="325764"/>
                  <a:pt x="4043790" y="322992"/>
                  <a:pt x="4029739" y="318977"/>
                </a:cubicBezTo>
                <a:cubicBezTo>
                  <a:pt x="4018963" y="315898"/>
                  <a:pt x="4008783" y="310775"/>
                  <a:pt x="3997842" y="308344"/>
                </a:cubicBezTo>
                <a:cubicBezTo>
                  <a:pt x="3922867" y="291683"/>
                  <a:pt x="3868123" y="294291"/>
                  <a:pt x="3785190" y="287079"/>
                </a:cubicBezTo>
                <a:cubicBezTo>
                  <a:pt x="3606414" y="271533"/>
                  <a:pt x="3766695" y="282662"/>
                  <a:pt x="3615070" y="265814"/>
                </a:cubicBezTo>
                <a:cubicBezTo>
                  <a:pt x="3513642" y="254544"/>
                  <a:pt x="3432514" y="251081"/>
                  <a:pt x="3327990" y="244549"/>
                </a:cubicBezTo>
                <a:cubicBezTo>
                  <a:pt x="3317358" y="241005"/>
                  <a:pt x="3307014" y="236436"/>
                  <a:pt x="3296093" y="233916"/>
                </a:cubicBezTo>
                <a:cubicBezTo>
                  <a:pt x="3163686" y="203360"/>
                  <a:pt x="3179257" y="211994"/>
                  <a:pt x="3019646" y="202019"/>
                </a:cubicBezTo>
                <a:cubicBezTo>
                  <a:pt x="3009014" y="198475"/>
                  <a:pt x="2997546" y="196829"/>
                  <a:pt x="2987749" y="191386"/>
                </a:cubicBezTo>
                <a:cubicBezTo>
                  <a:pt x="2965408" y="178974"/>
                  <a:pt x="2948747" y="155055"/>
                  <a:pt x="2923953" y="148856"/>
                </a:cubicBezTo>
                <a:cubicBezTo>
                  <a:pt x="2909776" y="145312"/>
                  <a:pt x="2895185" y="143138"/>
                  <a:pt x="2881423" y="138223"/>
                </a:cubicBezTo>
                <a:cubicBezTo>
                  <a:pt x="2849275" y="126742"/>
                  <a:pt x="2786476" y="97426"/>
                  <a:pt x="2743200" y="85061"/>
                </a:cubicBezTo>
                <a:cubicBezTo>
                  <a:pt x="2693064" y="70736"/>
                  <a:pt x="2686484" y="72401"/>
                  <a:pt x="2626242" y="63795"/>
                </a:cubicBezTo>
                <a:cubicBezTo>
                  <a:pt x="2604977" y="56707"/>
                  <a:pt x="2584636" y="45700"/>
                  <a:pt x="2562446" y="42530"/>
                </a:cubicBezTo>
                <a:cubicBezTo>
                  <a:pt x="2449265" y="26362"/>
                  <a:pt x="2512976" y="34167"/>
                  <a:pt x="2371060" y="21265"/>
                </a:cubicBezTo>
                <a:cubicBezTo>
                  <a:pt x="2332074" y="24809"/>
                  <a:pt x="2292946" y="27042"/>
                  <a:pt x="2254102" y="31898"/>
                </a:cubicBezTo>
                <a:cubicBezTo>
                  <a:pt x="2236170" y="34140"/>
                  <a:pt x="2218887" y="40418"/>
                  <a:pt x="2200939" y="42530"/>
                </a:cubicBezTo>
                <a:cubicBezTo>
                  <a:pt x="2158554" y="47516"/>
                  <a:pt x="2115879" y="49619"/>
                  <a:pt x="2073349" y="53163"/>
                </a:cubicBezTo>
                <a:cubicBezTo>
                  <a:pt x="1911988" y="106949"/>
                  <a:pt x="2031955" y="75201"/>
                  <a:pt x="1701209" y="63795"/>
                </a:cubicBezTo>
                <a:cubicBezTo>
                  <a:pt x="1623026" y="37736"/>
                  <a:pt x="1702555" y="61452"/>
                  <a:pt x="1541721" y="42530"/>
                </a:cubicBezTo>
                <a:cubicBezTo>
                  <a:pt x="1387136" y="24344"/>
                  <a:pt x="1630745" y="36132"/>
                  <a:pt x="1392865" y="21265"/>
                </a:cubicBezTo>
                <a:cubicBezTo>
                  <a:pt x="1311431" y="16175"/>
                  <a:pt x="1229832" y="14177"/>
                  <a:pt x="1148316" y="10633"/>
                </a:cubicBezTo>
                <a:cubicBezTo>
                  <a:pt x="1127051" y="7089"/>
                  <a:pt x="1106079" y="0"/>
                  <a:pt x="1084521" y="0"/>
                </a:cubicBezTo>
                <a:cubicBezTo>
                  <a:pt x="887854" y="0"/>
                  <a:pt x="902113" y="277"/>
                  <a:pt x="776177" y="21265"/>
                </a:cubicBezTo>
                <a:lnTo>
                  <a:pt x="680483" y="53163"/>
                </a:lnTo>
                <a:lnTo>
                  <a:pt x="648586" y="63795"/>
                </a:lnTo>
                <a:cubicBezTo>
                  <a:pt x="641498" y="74428"/>
                  <a:pt x="636938" y="87278"/>
                  <a:pt x="627321" y="95693"/>
                </a:cubicBezTo>
                <a:cubicBezTo>
                  <a:pt x="608087" y="112523"/>
                  <a:pt x="563525" y="138223"/>
                  <a:pt x="563525" y="138223"/>
                </a:cubicBezTo>
                <a:cubicBezTo>
                  <a:pt x="527072" y="192903"/>
                  <a:pt x="560992" y="150883"/>
                  <a:pt x="510363" y="191386"/>
                </a:cubicBezTo>
                <a:cubicBezTo>
                  <a:pt x="502535" y="197648"/>
                  <a:pt x="497693" y="207493"/>
                  <a:pt x="489097" y="212651"/>
                </a:cubicBezTo>
                <a:cubicBezTo>
                  <a:pt x="428006" y="249306"/>
                  <a:pt x="462516" y="239233"/>
                  <a:pt x="457200" y="244549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6491F-7EDB-44D3-8843-A9EAF71DF5A5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1547664" y="1725416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4022466" y="161740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6372200" y="251947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1686189" y="2666489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2317565" y="547480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3131840" y="4826729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4860032" y="345857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2201476" y="345857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624336" y="5474801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022466" y="612287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1838589" y="459053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5220072" y="2073272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840360" y="471871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3210566" y="1298337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1717102" y="172541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611560" y="207327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971600" y="93829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3210566" y="6151166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/>
          <p:cNvSpPr/>
          <p:nvPr/>
        </p:nvSpPr>
        <p:spPr>
          <a:xfrm>
            <a:off x="4359940" y="238444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4021238" y="311103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7236296" y="255847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вал 26"/>
          <p:cNvSpPr/>
          <p:nvPr/>
        </p:nvSpPr>
        <p:spPr>
          <a:xfrm>
            <a:off x="4968044" y="471871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4143916" y="611469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5004048" y="345857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Овал 29"/>
          <p:cNvSpPr/>
          <p:nvPr/>
        </p:nvSpPr>
        <p:spPr>
          <a:xfrm>
            <a:off x="2371090" y="345857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2980690" y="2774501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1079612" y="299052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Овал 32"/>
          <p:cNvSpPr/>
          <p:nvPr/>
        </p:nvSpPr>
        <p:spPr>
          <a:xfrm>
            <a:off x="1985452" y="407003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Овал 33"/>
          <p:cNvSpPr/>
          <p:nvPr/>
        </p:nvSpPr>
        <p:spPr>
          <a:xfrm>
            <a:off x="2371090" y="492081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Овал 34"/>
          <p:cNvSpPr/>
          <p:nvPr/>
        </p:nvSpPr>
        <p:spPr>
          <a:xfrm>
            <a:off x="1997177" y="5776189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Овал 35"/>
          <p:cNvSpPr/>
          <p:nvPr/>
        </p:nvSpPr>
        <p:spPr>
          <a:xfrm>
            <a:off x="4080643" y="422096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Овал 36"/>
          <p:cNvSpPr/>
          <p:nvPr/>
        </p:nvSpPr>
        <p:spPr>
          <a:xfrm>
            <a:off x="3320922" y="406554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Овал 37"/>
          <p:cNvSpPr/>
          <p:nvPr/>
        </p:nvSpPr>
        <p:spPr>
          <a:xfrm>
            <a:off x="2925435" y="5638422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Овал 38"/>
          <p:cNvSpPr/>
          <p:nvPr/>
        </p:nvSpPr>
        <p:spPr>
          <a:xfrm>
            <a:off x="2487269" y="6187121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Овал 39"/>
          <p:cNvSpPr/>
          <p:nvPr/>
        </p:nvSpPr>
        <p:spPr>
          <a:xfrm>
            <a:off x="5868144" y="2666489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Овал 40"/>
          <p:cNvSpPr/>
          <p:nvPr/>
        </p:nvSpPr>
        <p:spPr>
          <a:xfrm>
            <a:off x="3972631" y="480549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Овал 41"/>
          <p:cNvSpPr/>
          <p:nvPr/>
        </p:nvSpPr>
        <p:spPr>
          <a:xfrm>
            <a:off x="3927892" y="5474801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Овал 42"/>
          <p:cNvSpPr/>
          <p:nvPr/>
        </p:nvSpPr>
        <p:spPr>
          <a:xfrm>
            <a:off x="4720714" y="1617404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Овал 43"/>
          <p:cNvSpPr/>
          <p:nvPr/>
        </p:nvSpPr>
        <p:spPr>
          <a:xfrm>
            <a:off x="3864619" y="109665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Овал 44"/>
          <p:cNvSpPr/>
          <p:nvPr/>
        </p:nvSpPr>
        <p:spPr>
          <a:xfrm>
            <a:off x="2948133" y="1941440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2461403" y="1190325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Овал 46"/>
          <p:cNvSpPr/>
          <p:nvPr/>
        </p:nvSpPr>
        <p:spPr>
          <a:xfrm>
            <a:off x="4710973" y="3997637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1403648" y="1586369"/>
            <a:ext cx="650965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2051720" y="3386569"/>
            <a:ext cx="650965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4716016" y="3314561"/>
            <a:ext cx="650965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Овал 50"/>
          <p:cNvSpPr/>
          <p:nvPr/>
        </p:nvSpPr>
        <p:spPr>
          <a:xfrm>
            <a:off x="4713123" y="4610705"/>
            <a:ext cx="650965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Овал 51"/>
          <p:cNvSpPr/>
          <p:nvPr/>
        </p:nvSpPr>
        <p:spPr>
          <a:xfrm>
            <a:off x="3849027" y="5978857"/>
            <a:ext cx="650965" cy="432048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Прямоугольник 47"/>
          <p:cNvSpPr/>
          <p:nvPr/>
        </p:nvSpPr>
        <p:spPr>
          <a:xfrm>
            <a:off x="6228184" y="4286058"/>
            <a:ext cx="2915816" cy="1901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Овал 53"/>
          <p:cNvSpPr/>
          <p:nvPr/>
        </p:nvSpPr>
        <p:spPr>
          <a:xfrm>
            <a:off x="6026388" y="5851449"/>
            <a:ext cx="216024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Овал 54"/>
          <p:cNvSpPr/>
          <p:nvPr/>
        </p:nvSpPr>
        <p:spPr>
          <a:xfrm>
            <a:off x="6009573" y="5506159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6369613" y="5424859"/>
            <a:ext cx="2738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Где осуществлялся проект</a:t>
            </a:r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378504" y="575354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Где замеряли эффект</a:t>
            </a:r>
            <a:endParaRPr lang="en-US"/>
          </a:p>
        </p:txBody>
      </p:sp>
      <p:sp>
        <p:nvSpPr>
          <p:cNvPr id="2" name="Прямоугольник 1"/>
          <p:cNvSpPr/>
          <p:nvPr/>
        </p:nvSpPr>
        <p:spPr>
          <a:xfrm>
            <a:off x="6588224" y="0"/>
            <a:ext cx="24980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/>
              <a:t>[ </a:t>
            </a:r>
            <a:r>
              <a:rPr lang="ru-RU" sz="4000" smtClean="0"/>
              <a:t>пример </a:t>
            </a:r>
            <a:r>
              <a:rPr lang="en-US" sz="4000" smtClean="0"/>
              <a:t>]</a:t>
            </a:r>
            <a:r>
              <a:rPr lang="ru-RU" sz="4000" smtClean="0"/>
              <a:t> 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72955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605" y="1268760"/>
            <a:ext cx="8476891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smtClean="0">
                <a:latin typeface="Comic Sans MS" pitchFamily="66" charset="0"/>
              </a:rPr>
              <a:t>Урок 7. </a:t>
            </a:r>
          </a:p>
          <a:p>
            <a:pPr marL="0" indent="0">
              <a:buNone/>
            </a:pPr>
            <a:r>
              <a:rPr lang="ru-RU" sz="4400" b="1">
                <a:latin typeface="Comic Sans MS" pitchFamily="66" charset="0"/>
              </a:rPr>
              <a:t>Где кабачок, там и </a:t>
            </a:r>
            <a:r>
              <a:rPr lang="ru-RU" sz="4400" b="1" smtClean="0">
                <a:latin typeface="Comic Sans MS" pitchFamily="66" charset="0"/>
              </a:rPr>
              <a:t>мужичок.</a:t>
            </a:r>
            <a:endParaRPr lang="ru-RU" b="1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mtClean="0"/>
              <a:t>Оценивать нужно то, на что реально воздействует программа и там, где это воздействие осуществляется. Иначе результаты оценки вряд ли пригодятся.   </a:t>
            </a: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5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836712"/>
            <a:ext cx="6552728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smtClean="0">
                <a:latin typeface="Comic Sans MS" pitchFamily="66" charset="0"/>
              </a:rPr>
              <a:t>«Узелки на память»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ru-RU" smtClean="0">
                <a:latin typeface="Comic Sans MS" pitchFamily="66" charset="0"/>
              </a:rPr>
              <a:t>Урок 1. </a:t>
            </a:r>
            <a:r>
              <a:rPr lang="ru-RU">
                <a:latin typeface="Comic Sans MS" pitchFamily="66" charset="0"/>
              </a:rPr>
              <a:t>Каковы сами, таковы и </a:t>
            </a:r>
            <a:r>
              <a:rPr lang="ru-RU" smtClean="0">
                <a:latin typeface="Comic Sans MS" pitchFamily="66" charset="0"/>
              </a:rPr>
              <a:t>сани. </a:t>
            </a:r>
            <a:endParaRPr lang="ru-RU">
              <a:latin typeface="Comic Sans MS" pitchFamily="66" charset="0"/>
            </a:endParaRPr>
          </a:p>
          <a:p>
            <a:pPr marL="1160463" indent="-1160463">
              <a:buNone/>
            </a:pPr>
            <a:r>
              <a:rPr lang="ru-RU" smtClean="0">
                <a:latin typeface="Comic Sans MS" pitchFamily="66" charset="0"/>
              </a:rPr>
              <a:t>Урок 2. В </a:t>
            </a:r>
            <a:r>
              <a:rPr lang="ru-RU">
                <a:latin typeface="Comic Sans MS" pitchFamily="66" charset="0"/>
              </a:rPr>
              <a:t>чужой монастырь со своим уставом не </a:t>
            </a:r>
            <a:r>
              <a:rPr lang="ru-RU" smtClean="0">
                <a:latin typeface="Comic Sans MS" pitchFamily="66" charset="0"/>
              </a:rPr>
              <a:t>ходят.  </a:t>
            </a:r>
          </a:p>
          <a:p>
            <a:pPr marL="1160463" indent="-1160463">
              <a:buNone/>
            </a:pPr>
            <a:r>
              <a:rPr lang="ru-RU">
                <a:latin typeface="Comic Sans MS" pitchFamily="66" charset="0"/>
              </a:rPr>
              <a:t>Урок </a:t>
            </a:r>
            <a:r>
              <a:rPr lang="ru-RU" smtClean="0">
                <a:latin typeface="Comic Sans MS" pitchFamily="66" charset="0"/>
              </a:rPr>
              <a:t>3. Честное </a:t>
            </a:r>
            <a:r>
              <a:rPr lang="ru-RU">
                <a:latin typeface="Comic Sans MS" pitchFamily="66" charset="0"/>
              </a:rPr>
              <a:t>здравствование сердцу на </a:t>
            </a:r>
            <a:r>
              <a:rPr lang="ru-RU" smtClean="0">
                <a:latin typeface="Comic Sans MS" pitchFamily="66" charset="0"/>
              </a:rPr>
              <a:t>радость. </a:t>
            </a:r>
          </a:p>
          <a:p>
            <a:pPr marL="0" indent="0">
              <a:buNone/>
            </a:pPr>
            <a:r>
              <a:rPr lang="ru-RU" smtClean="0">
                <a:latin typeface="Comic Sans MS" pitchFamily="66" charset="0"/>
              </a:rPr>
              <a:t>Урок 4. Доброе </a:t>
            </a:r>
            <a:r>
              <a:rPr lang="ru-RU">
                <a:latin typeface="Comic Sans MS" pitchFamily="66" charset="0"/>
              </a:rPr>
              <a:t>начало полдела </a:t>
            </a:r>
            <a:r>
              <a:rPr lang="ru-RU" smtClean="0">
                <a:latin typeface="Comic Sans MS" pitchFamily="66" charset="0"/>
              </a:rPr>
              <a:t>откачало.  </a:t>
            </a:r>
          </a:p>
          <a:p>
            <a:pPr marL="1160463" indent="-1160463">
              <a:buNone/>
            </a:pPr>
            <a:r>
              <a:rPr lang="ru-RU" smtClean="0">
                <a:latin typeface="Comic Sans MS" pitchFamily="66" charset="0"/>
              </a:rPr>
              <a:t>Урок 5. Гладко </a:t>
            </a:r>
            <a:r>
              <a:rPr lang="ru-RU">
                <a:latin typeface="Comic Sans MS" pitchFamily="66" charset="0"/>
              </a:rPr>
              <a:t>было на бумаге, да забыли про овраги.</a:t>
            </a:r>
          </a:p>
          <a:p>
            <a:pPr marL="0" indent="0">
              <a:buNone/>
            </a:pPr>
            <a:r>
              <a:rPr lang="ru-RU">
                <a:latin typeface="Comic Sans MS" pitchFamily="66" charset="0"/>
              </a:rPr>
              <a:t>Урок 6</a:t>
            </a:r>
            <a:r>
              <a:rPr lang="ru-RU" smtClean="0">
                <a:latin typeface="Comic Sans MS" pitchFamily="66" charset="0"/>
              </a:rPr>
              <a:t>. </a:t>
            </a:r>
            <a:r>
              <a:rPr lang="ru-RU">
                <a:latin typeface="Comic Sans MS" pitchFamily="66" charset="0"/>
              </a:rPr>
              <a:t>Не то хорошо, что хорошо, а то хорошо, что идет к чему.</a:t>
            </a:r>
          </a:p>
          <a:p>
            <a:pPr marL="0" indent="0">
              <a:buNone/>
            </a:pPr>
            <a:r>
              <a:rPr lang="ru-RU" smtClean="0">
                <a:latin typeface="Comic Sans MS" pitchFamily="66" charset="0"/>
              </a:rPr>
              <a:t>Урок </a:t>
            </a:r>
            <a:r>
              <a:rPr lang="ru-RU">
                <a:latin typeface="Comic Sans MS" pitchFamily="66" charset="0"/>
              </a:rPr>
              <a:t>7</a:t>
            </a:r>
            <a:r>
              <a:rPr lang="ru-RU" smtClean="0">
                <a:latin typeface="Comic Sans MS" pitchFamily="66" charset="0"/>
              </a:rPr>
              <a:t>. Где </a:t>
            </a:r>
            <a:r>
              <a:rPr lang="ru-RU">
                <a:latin typeface="Comic Sans MS" pitchFamily="66" charset="0"/>
              </a:rPr>
              <a:t>кабачок, там и мужичок.</a:t>
            </a:r>
          </a:p>
          <a:p>
            <a:endParaRPr lang="en-US">
              <a:latin typeface="Comic Sans MS" pitchFamily="66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3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проект?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291264" cy="3993307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«Ограниченная </a:t>
            </a:r>
            <a:r>
              <a:rPr lang="ru-RU"/>
              <a:t>определенными временными рамками деятельность, </a:t>
            </a:r>
            <a:r>
              <a:rPr lang="ru-RU" smtClean="0"/>
              <a:t>направленная </a:t>
            </a:r>
            <a:r>
              <a:rPr lang="ru-RU"/>
              <a:t>на создание уникального продукта или </a:t>
            </a:r>
            <a:r>
              <a:rPr lang="ru-RU" smtClean="0"/>
              <a:t>услуги»</a:t>
            </a:r>
          </a:p>
          <a:p>
            <a:pPr marL="0" indent="0" algn="r">
              <a:buNone/>
            </a:pPr>
            <a:endParaRPr lang="ru-RU" sz="2400" smtClean="0"/>
          </a:p>
          <a:p>
            <a:pPr marL="0" indent="0" algn="r">
              <a:buNone/>
            </a:pPr>
            <a:r>
              <a:rPr lang="ru-RU" sz="2400" smtClean="0"/>
              <a:t>(</a:t>
            </a:r>
            <a:r>
              <a:rPr lang="en-US" sz="2400"/>
              <a:t>Project Management Institute</a:t>
            </a:r>
            <a:r>
              <a:rPr lang="ru-RU" sz="2400"/>
              <a:t>, 2008)</a:t>
            </a:r>
            <a:endParaRPr lang="en-US" sz="24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51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44216"/>
            <a:ext cx="8229600" cy="724942"/>
          </a:xfrm>
        </p:spPr>
        <p:txBody>
          <a:bodyPr>
            <a:normAutofit fontScale="90000"/>
          </a:bodyPr>
          <a:lstStyle/>
          <a:p>
            <a:pPr algn="l"/>
            <a:r>
              <a:rPr lang="ru-RU" smtClean="0"/>
              <a:t>Контактная информация: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80320"/>
            <a:ext cx="822960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smtClean="0"/>
              <a:t>Сайт: </a:t>
            </a:r>
            <a:r>
              <a:rPr lang="en-US" sz="2800" smtClean="0">
                <a:hlinkClick r:id="rId2"/>
              </a:rPr>
              <a:t>www.processconsulting.ru</a:t>
            </a:r>
            <a:r>
              <a:rPr lang="ru-RU" sz="2800" smtClean="0"/>
              <a:t> </a:t>
            </a:r>
            <a:r>
              <a:rPr lang="en-US" sz="2800" smtClean="0"/>
              <a:t> </a:t>
            </a:r>
            <a:endParaRPr lang="ru-RU" sz="2800" smtClean="0"/>
          </a:p>
          <a:p>
            <a:pPr marL="0" indent="0">
              <a:buNone/>
            </a:pPr>
            <a:r>
              <a:rPr lang="ru-RU" sz="2800" smtClean="0"/>
              <a:t>Блог (рус.): </a:t>
            </a:r>
            <a:r>
              <a:rPr lang="en-US" sz="2800" smtClean="0">
                <a:hlinkClick r:id="rId3"/>
              </a:rPr>
              <a:t>http://evaluationconsulting.blogspot.com/</a:t>
            </a:r>
            <a:r>
              <a:rPr lang="en-US" sz="2800" smtClean="0"/>
              <a:t> </a:t>
            </a:r>
          </a:p>
          <a:p>
            <a:pPr marL="0" indent="0">
              <a:buNone/>
            </a:pPr>
            <a:r>
              <a:rPr lang="en-US" sz="2800" smtClean="0"/>
              <a:t>Blog</a:t>
            </a:r>
            <a:r>
              <a:rPr lang="ru-RU" sz="2800" smtClean="0"/>
              <a:t> (</a:t>
            </a:r>
            <a:r>
              <a:rPr lang="en-US" sz="2800" smtClean="0"/>
              <a:t>Eng</a:t>
            </a:r>
            <a:r>
              <a:rPr lang="ru-RU" sz="2800" smtClean="0"/>
              <a:t>.): </a:t>
            </a:r>
            <a:r>
              <a:rPr lang="en-US" sz="2800" smtClean="0">
                <a:hlinkClick r:id="rId4"/>
              </a:rPr>
              <a:t>http://alexeykuzmin.blogspot.com/</a:t>
            </a:r>
            <a:r>
              <a:rPr lang="ru-RU" sz="2800" smtClean="0"/>
              <a:t> </a:t>
            </a:r>
            <a:endParaRPr lang="en-US" sz="280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37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341313"/>
            <a:ext cx="5686425" cy="1143000"/>
          </a:xfrm>
        </p:spPr>
        <p:txBody>
          <a:bodyPr/>
          <a:lstStyle/>
          <a:p>
            <a:r>
              <a:rPr lang="ru-RU" sz="2900" b="1"/>
              <a:t>Логика проекта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843213" y="3733800"/>
            <a:ext cx="1800225" cy="89255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600" smtClean="0"/>
              <a:t>Задачи</a:t>
            </a:r>
          </a:p>
          <a:p>
            <a:pPr algn="ctr"/>
            <a:r>
              <a:rPr lang="ru-RU" sz="2600" smtClean="0"/>
              <a:t>проекта</a:t>
            </a:r>
            <a:endParaRPr lang="ru-RU" sz="2600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4810125" y="2770188"/>
            <a:ext cx="1922463" cy="89255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600" smtClean="0"/>
              <a:t>Цель</a:t>
            </a:r>
          </a:p>
          <a:p>
            <a:pPr algn="ctr"/>
            <a:r>
              <a:rPr lang="ru-RU" sz="2600" smtClean="0"/>
              <a:t>проекта</a:t>
            </a:r>
            <a:endParaRPr lang="ru-RU" sz="2600"/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6384632" y="1722438"/>
            <a:ext cx="1892890" cy="89255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600" smtClean="0"/>
              <a:t>Общая цель</a:t>
            </a:r>
          </a:p>
          <a:p>
            <a:pPr algn="ctr"/>
            <a:r>
              <a:rPr lang="ru-RU" sz="2600" smtClean="0"/>
              <a:t>проекта</a:t>
            </a:r>
            <a:endParaRPr lang="en-US" sz="2600"/>
          </a:p>
        </p:txBody>
      </p:sp>
      <p:sp>
        <p:nvSpPr>
          <p:cNvPr id="26630" name="Line 6"/>
          <p:cNvSpPr>
            <a:spLocks noChangeShapeType="1"/>
          </p:cNvSpPr>
          <p:nvPr/>
        </p:nvSpPr>
        <p:spPr bwMode="auto">
          <a:xfrm>
            <a:off x="4356100" y="1700213"/>
            <a:ext cx="825500" cy="44719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631" name="AutoShape 7"/>
          <p:cNvSpPr>
            <a:spLocks noChangeArrowheads="1"/>
          </p:cNvSpPr>
          <p:nvPr/>
        </p:nvSpPr>
        <p:spPr bwMode="auto">
          <a:xfrm rot="10725711" flipH="1">
            <a:off x="2590800" y="4648200"/>
            <a:ext cx="800100" cy="800100"/>
          </a:xfrm>
          <a:custGeom>
            <a:avLst/>
            <a:gdLst>
              <a:gd name="G0" fmla="+- 0 0 0"/>
              <a:gd name="G1" fmla="+- -7351276 0 0"/>
              <a:gd name="G2" fmla="+- 0 0 -735127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35127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351276"/>
              <a:gd name="G36" fmla="sin G34 -7351276"/>
              <a:gd name="G37" fmla="+/ -735127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825 w 21600"/>
              <a:gd name="T5" fmla="*/ 1837 h 21600"/>
              <a:gd name="T6" fmla="*/ 7743 w 21600"/>
              <a:gd name="T7" fmla="*/ 3298 h 21600"/>
              <a:gd name="T8" fmla="*/ 13812 w 21600"/>
              <a:gd name="T9" fmla="*/ 6318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01" y="5399"/>
                  <a:pt x="9409" y="5535"/>
                  <a:pt x="8762" y="5799"/>
                </a:cubicBezTo>
                <a:lnTo>
                  <a:pt x="6724" y="798"/>
                </a:lnTo>
                <a:cubicBezTo>
                  <a:pt x="8018" y="271"/>
                  <a:pt x="9402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2" name="AutoShape 8"/>
          <p:cNvSpPr>
            <a:spLocks noChangeArrowheads="1"/>
          </p:cNvSpPr>
          <p:nvPr/>
        </p:nvSpPr>
        <p:spPr bwMode="auto">
          <a:xfrm rot="10725711" flipH="1">
            <a:off x="4457700" y="3581400"/>
            <a:ext cx="800100" cy="800100"/>
          </a:xfrm>
          <a:custGeom>
            <a:avLst/>
            <a:gdLst>
              <a:gd name="G0" fmla="+- 0 0 0"/>
              <a:gd name="G1" fmla="+- -7351276 0 0"/>
              <a:gd name="G2" fmla="+- 0 0 -735127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35127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351276"/>
              <a:gd name="G36" fmla="sin G34 -7351276"/>
              <a:gd name="G37" fmla="+/ -735127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825 w 21600"/>
              <a:gd name="T5" fmla="*/ 1837 h 21600"/>
              <a:gd name="T6" fmla="*/ 7743 w 21600"/>
              <a:gd name="T7" fmla="*/ 3298 h 21600"/>
              <a:gd name="T8" fmla="*/ 13812 w 21600"/>
              <a:gd name="T9" fmla="*/ 6318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01" y="5399"/>
                  <a:pt x="9409" y="5535"/>
                  <a:pt x="8762" y="5799"/>
                </a:cubicBezTo>
                <a:lnTo>
                  <a:pt x="6724" y="798"/>
                </a:lnTo>
                <a:cubicBezTo>
                  <a:pt x="8018" y="271"/>
                  <a:pt x="9402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3" name="AutoShape 9"/>
          <p:cNvSpPr>
            <a:spLocks noChangeArrowheads="1"/>
          </p:cNvSpPr>
          <p:nvPr/>
        </p:nvSpPr>
        <p:spPr bwMode="auto">
          <a:xfrm rot="10725711" flipH="1">
            <a:off x="6588125" y="2590800"/>
            <a:ext cx="800100" cy="800100"/>
          </a:xfrm>
          <a:custGeom>
            <a:avLst/>
            <a:gdLst>
              <a:gd name="G0" fmla="+- 0 0 0"/>
              <a:gd name="G1" fmla="+- -7351276 0 0"/>
              <a:gd name="G2" fmla="+- 0 0 -7351276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7351276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7351276"/>
              <a:gd name="G36" fmla="sin G34 -7351276"/>
              <a:gd name="G37" fmla="+/ -7351276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6825 w 21600"/>
              <a:gd name="T5" fmla="*/ 1837 h 21600"/>
              <a:gd name="T6" fmla="*/ 7743 w 21600"/>
              <a:gd name="T7" fmla="*/ 3298 h 21600"/>
              <a:gd name="T8" fmla="*/ 13812 w 21600"/>
              <a:gd name="T9" fmla="*/ 6318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101" y="5399"/>
                  <a:pt x="9409" y="5535"/>
                  <a:pt x="8762" y="5799"/>
                </a:cubicBezTo>
                <a:lnTo>
                  <a:pt x="6724" y="798"/>
                </a:lnTo>
                <a:cubicBezTo>
                  <a:pt x="8018" y="271"/>
                  <a:pt x="9402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900113" y="4994275"/>
            <a:ext cx="1727200" cy="895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600"/>
              <a:t>Действия</a:t>
            </a:r>
            <a:endParaRPr lang="en-US" sz="2600"/>
          </a:p>
          <a:p>
            <a:endParaRPr lang="ru-RU" sz="26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82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28" grpId="0" animBg="1"/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686800" cy="648072"/>
          </a:xfrm>
        </p:spPr>
        <p:txBody>
          <a:bodyPr>
            <a:normAutofit/>
          </a:bodyPr>
          <a:lstStyle/>
          <a:p>
            <a:pPr>
              <a:lnSpc>
                <a:spcPct val="85000"/>
              </a:lnSpc>
            </a:pPr>
            <a:r>
              <a:rPr lang="ru-RU" sz="2200" b="1"/>
              <a:t>ПРОГРАММА,</a:t>
            </a:r>
            <a:r>
              <a:rPr lang="ru-RU" sz="2200"/>
              <a:t> -ы;</a:t>
            </a:r>
            <a:r>
              <a:rPr lang="ru-RU" sz="2200" i="1"/>
              <a:t> ж.</a:t>
            </a:r>
            <a:r>
              <a:rPr lang="ru-RU" sz="2200"/>
              <a:t> [от греч. programma - распоряжение, объявление]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80728"/>
            <a:ext cx="8424936" cy="5400600"/>
          </a:xfrm>
        </p:spPr>
        <p:txBody>
          <a:bodyPr>
            <a:normAutofit/>
          </a:bodyPr>
          <a:lstStyle/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sz="2000"/>
              <a:t>Содержание и подробный </a:t>
            </a:r>
            <a:r>
              <a:rPr lang="ru-RU" sz="2000" b="1"/>
              <a:t>план предстоящей деятельности</a:t>
            </a:r>
            <a:r>
              <a:rPr lang="ru-RU" sz="2000"/>
              <a:t>, работ и т.п.</a:t>
            </a:r>
            <a:r>
              <a:rPr lang="ru-RU" sz="2000" i="1"/>
              <a:t> </a:t>
            </a:r>
            <a:endParaRPr lang="ru-RU" sz="2000"/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sz="2000"/>
              <a:t>Изложение </a:t>
            </a:r>
            <a:r>
              <a:rPr lang="ru-RU" sz="2000" b="1"/>
              <a:t>содержания и цели деятельности политической партии</a:t>
            </a:r>
            <a:r>
              <a:rPr lang="ru-RU" sz="2000"/>
              <a:t>, организации или отдельного деятеля.</a:t>
            </a:r>
            <a:r>
              <a:rPr lang="ru-RU" sz="2000" i="1"/>
              <a:t> 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/>
            </a:pPr>
            <a:r>
              <a:rPr lang="ru-RU" sz="2000" b="1"/>
              <a:t>План, порядок проведения </a:t>
            </a:r>
            <a:r>
              <a:rPr lang="ru-RU" sz="2000"/>
              <a:t>чего-л.</a:t>
            </a:r>
            <a:r>
              <a:rPr lang="ru-RU" sz="2000" i="1"/>
              <a:t> </a:t>
            </a:r>
            <a:endParaRPr lang="ru-RU" sz="2000" i="1" smtClean="0"/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 startAt="4"/>
            </a:pPr>
            <a:r>
              <a:rPr lang="ru-RU" sz="2000" b="1" smtClean="0"/>
              <a:t>Содержание концертных</a:t>
            </a:r>
            <a:r>
              <a:rPr lang="ru-RU" sz="2000" smtClean="0"/>
              <a:t>, цирковых представлений</a:t>
            </a:r>
            <a:r>
              <a:rPr lang="ru-RU" sz="2000" i="1" smtClean="0"/>
              <a:t>.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 startAt="4"/>
            </a:pPr>
            <a:r>
              <a:rPr lang="ru-RU" sz="2000" b="1" smtClean="0"/>
              <a:t>Листок с перечнем </a:t>
            </a:r>
            <a:r>
              <a:rPr lang="ru-RU" sz="2000" smtClean="0"/>
              <a:t>отдельных концертных, цирковых выступлений, имён исполнителей и т.п.</a:t>
            </a:r>
            <a:r>
              <a:rPr lang="ru-RU" sz="2000" i="1" smtClean="0"/>
              <a:t> 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 startAt="4"/>
            </a:pPr>
            <a:r>
              <a:rPr lang="ru-RU" sz="2000" b="1" smtClean="0"/>
              <a:t>Небольшое печатное издание</a:t>
            </a:r>
            <a:r>
              <a:rPr lang="ru-RU" sz="2000" smtClean="0"/>
              <a:t>, содержащее указание времени трансляции радио- и телепередач.</a:t>
            </a:r>
            <a:r>
              <a:rPr lang="ru-RU" sz="2000" i="1" smtClean="0"/>
              <a:t> 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 startAt="4"/>
            </a:pPr>
            <a:r>
              <a:rPr lang="ru-RU" sz="2000" b="1" smtClean="0"/>
              <a:t>Краткое изложение содержания </a:t>
            </a:r>
            <a:r>
              <a:rPr lang="ru-RU" sz="2000" smtClean="0"/>
              <a:t>учебного предмета, курса; брошюра с таким изложением.</a:t>
            </a:r>
            <a:r>
              <a:rPr lang="ru-RU" sz="2000" i="1" smtClean="0"/>
              <a:t> </a:t>
            </a:r>
            <a:endParaRPr lang="ru-RU" sz="2000" smtClean="0"/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 startAt="4"/>
            </a:pPr>
            <a:r>
              <a:rPr lang="ru-RU" sz="2000" b="1" smtClean="0"/>
              <a:t>Круг знаний</a:t>
            </a:r>
            <a:r>
              <a:rPr lang="ru-RU" sz="2000" smtClean="0"/>
              <a:t>, подлежащих обязательному усвоению учащимися.</a:t>
            </a:r>
            <a:r>
              <a:rPr lang="ru-RU" sz="2000" i="1" smtClean="0"/>
              <a:t> </a:t>
            </a:r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 startAt="9"/>
            </a:pPr>
            <a:r>
              <a:rPr lang="ru-RU" sz="2000" b="1" smtClean="0"/>
              <a:t>Тема, сюжет </a:t>
            </a:r>
            <a:r>
              <a:rPr lang="ru-RU" sz="2000" smtClean="0"/>
              <a:t>музыкального произведения или произведения изобразительного искусства.</a:t>
            </a:r>
            <a:r>
              <a:rPr lang="ru-RU" sz="2000" i="1" smtClean="0"/>
              <a:t> </a:t>
            </a:r>
            <a:endParaRPr lang="ru-RU" sz="2000" smtClean="0"/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 startAt="9"/>
            </a:pPr>
            <a:r>
              <a:rPr lang="ru-RU" sz="2000" b="1" smtClean="0"/>
              <a:t>Задание для компьютера</a:t>
            </a:r>
            <a:r>
              <a:rPr lang="ru-RU" sz="2000" smtClean="0"/>
              <a:t>.</a:t>
            </a:r>
            <a:endParaRPr lang="ru-RU" sz="2000" i="1" smtClean="0"/>
          </a:p>
          <a:p>
            <a:pPr marL="361950" indent="-361950">
              <a:lnSpc>
                <a:spcPct val="80000"/>
              </a:lnSpc>
              <a:spcAft>
                <a:spcPts val="600"/>
              </a:spcAft>
              <a:buFont typeface="Wingdings" pitchFamily="2" charset="2"/>
              <a:buAutoNum type="arabicPeriod" startAt="9"/>
            </a:pPr>
            <a:r>
              <a:rPr lang="ru-RU" sz="2000" b="1" smtClean="0"/>
              <a:t>Канал </a:t>
            </a:r>
            <a:r>
              <a:rPr lang="ru-RU" sz="2000" smtClean="0"/>
              <a:t>радио- или телевещания.</a:t>
            </a:r>
            <a:r>
              <a:rPr lang="ru-RU" sz="2000" i="1" smtClean="0"/>
              <a:t> </a:t>
            </a:r>
            <a:endParaRPr lang="ru-RU" sz="2000" smtClean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/>
          <a:lstStyle/>
          <a:p>
            <a:pPr marL="0" indent="0">
              <a:buNone/>
            </a:pPr>
            <a:r>
              <a:rPr lang="ru-RU" smtClean="0"/>
              <a:t>«Трактовка </a:t>
            </a:r>
            <a:r>
              <a:rPr lang="ru-RU"/>
              <a:t>этого понятия </a:t>
            </a:r>
            <a:r>
              <a:rPr lang="ru-RU" smtClean="0"/>
              <a:t>(программа – АК) зависит </a:t>
            </a:r>
            <a:r>
              <a:rPr lang="ru-RU"/>
              <a:t>от того, в каком секторе и индустрии осуществляется </a:t>
            </a:r>
            <a:r>
              <a:rPr lang="ru-RU" smtClean="0"/>
              <a:t>программа»</a:t>
            </a:r>
          </a:p>
          <a:p>
            <a:endParaRPr lang="ru-RU" smtClean="0"/>
          </a:p>
          <a:p>
            <a:pPr marL="0" indent="0" algn="r">
              <a:buNone/>
            </a:pPr>
            <a:r>
              <a:rPr lang="ru-RU" sz="2400" smtClean="0"/>
              <a:t>(</a:t>
            </a:r>
            <a:r>
              <a:rPr lang="en-US" sz="2400"/>
              <a:t>Association for Project Management</a:t>
            </a:r>
            <a:r>
              <a:rPr lang="ru-RU" sz="2400"/>
              <a:t>, 2010)</a:t>
            </a:r>
            <a:endParaRPr lang="en-US" sz="24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46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/>
              <a:t>Программа – это широкая сфера деятельности, связанная с реализацией политики. </a:t>
            </a:r>
          </a:p>
          <a:p>
            <a:pPr>
              <a:lnSpc>
                <a:spcPct val="80000"/>
              </a:lnSpc>
            </a:pPr>
            <a:r>
              <a:rPr lang="ru-RU" sz="2600"/>
              <a:t>Определение программы </a:t>
            </a:r>
            <a:r>
              <a:rPr lang="ru-RU" sz="2600" i="1"/>
              <a:t>зависит от решения </a:t>
            </a:r>
            <a:r>
              <a:rPr lang="ru-RU" sz="2600"/>
              <a:t>исполнительного органа власти, который отвечает за реализацию программы</a:t>
            </a:r>
          </a:p>
          <a:p>
            <a:pPr>
              <a:lnSpc>
                <a:spcPct val="80000"/>
              </a:lnSpc>
            </a:pPr>
            <a:r>
              <a:rPr lang="ru-RU" sz="2600"/>
              <a:t>Программа может охватывать целый сектор или его часть, быть «упаковкой» проектов или попросту большим проектом, состоящим из многих </a:t>
            </a:r>
            <a:r>
              <a:rPr lang="ru-RU" sz="2600" smtClean="0"/>
              <a:t>компонентов</a:t>
            </a:r>
          </a:p>
          <a:p>
            <a:pPr>
              <a:lnSpc>
                <a:spcPct val="80000"/>
              </a:lnSpc>
            </a:pPr>
            <a:endParaRPr lang="ru-RU" sz="2600"/>
          </a:p>
          <a:p>
            <a:pPr marL="0" indent="0" algn="r">
              <a:lnSpc>
                <a:spcPct val="80000"/>
              </a:lnSpc>
              <a:buNone/>
            </a:pPr>
            <a:r>
              <a:rPr lang="ru-RU" sz="2000" smtClean="0"/>
              <a:t>Руководство по управлению проектами (ЕС, 2004)</a:t>
            </a:r>
            <a:br>
              <a:rPr lang="ru-RU" sz="2000" smtClean="0"/>
            </a:br>
            <a:r>
              <a:rPr lang="ru-RU" sz="2000" smtClean="0">
                <a:hlinkClick r:id="rId2"/>
              </a:rPr>
              <a:t>http://www.europa.eu.int/comm/europeaid/qsm/index_en.htm</a:t>
            </a:r>
            <a:r>
              <a:rPr lang="ru-RU" sz="2000" smtClean="0"/>
              <a:t> </a:t>
            </a:r>
            <a:endParaRPr lang="ru-RU" sz="200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1845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000">
                <a:solidFill>
                  <a:schemeClr val="bg1">
                    <a:lumMod val="75000"/>
                  </a:schemeClr>
                </a:solidFill>
              </a:rPr>
              <a:t>В целях реализации постановления Правительства Российской Федерации от 17.03.2010 № 154 «Об утверждении Правил предоставления в  2010 году субсидий из бюджета Пенсионного фонда Российской Федерации  бюджетам субъектов Российской Федерации на социальные программы субъектов Российской Федерации, связанные с укреплением материально-технической базы учреждений социального обслуживания населения и оказанием адресной социальной помощи неработающим пенсионерам, являющимся  получателями трудовых пенсий по старости  и инвалидности» </a:t>
            </a:r>
            <a:r>
              <a:rPr lang="ru-RU" sz="5000"/>
              <a:t>утверждена социальная программа от 27.05.2010 № 3-04960  на сумму 9360,6 тыс. рублей.</a:t>
            </a:r>
            <a:endParaRPr lang="ru-RU" sz="5000" smtClean="0">
              <a:effectLst/>
            </a:endParaRPr>
          </a:p>
          <a:p>
            <a:pPr marL="0" indent="0">
              <a:buNone/>
            </a:pPr>
            <a:r>
              <a:rPr lang="ru-RU" sz="5000"/>
              <a:t>В соответствии с данной  программой бюджету Красноярского края на 2010 год выделены субсидии из бюджета ПФР на софинансирование </a:t>
            </a:r>
            <a:r>
              <a:rPr lang="ru-RU" sz="5000" i="1"/>
              <a:t>социальной программы, связанной с укреплением материально-технической базы учреждений социального обслуживания населения и оказанием адресной социальной помощи неработающим пенсионерам</a:t>
            </a:r>
            <a:r>
              <a:rPr lang="ru-RU" sz="5000"/>
              <a:t>, являющимся получателями трудовых пенсий по старости и инвалидности</a:t>
            </a:r>
            <a:r>
              <a:rPr lang="ru-RU"/>
              <a:t> </a:t>
            </a:r>
            <a:r>
              <a:rPr lang="ru-RU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4000">
                <a:solidFill>
                  <a:schemeClr val="bg1">
                    <a:lumMod val="75000"/>
                  </a:schemeClr>
                </a:solidFill>
              </a:rPr>
              <a:t>в</a:t>
            </a:r>
            <a:r>
              <a:rPr lang="ru-RU" sz="4000" b="1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4000">
                <a:solidFill>
                  <a:schemeClr val="bg1">
                    <a:lumMod val="75000"/>
                  </a:schemeClr>
                </a:solidFill>
              </a:rPr>
              <a:t>том числе:</a:t>
            </a:r>
            <a:endParaRPr lang="ru-RU" sz="400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4000">
                <a:solidFill>
                  <a:schemeClr val="bg1">
                    <a:lumMod val="75000"/>
                  </a:schemeClr>
                </a:solidFill>
              </a:rPr>
              <a:t>- укрепление материально-технической базы учреждений социального обслуживания населения (завершение строительства спального корпуса  на 50 мест  в краевом  государственном учреждении социального обслуживания «Большемуртинский дом-интернат») в размере  6206,9</a:t>
            </a:r>
            <a:r>
              <a:rPr lang="ru-RU" sz="4000" b="1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4000">
                <a:solidFill>
                  <a:schemeClr val="bg1">
                    <a:lumMod val="75000"/>
                  </a:schemeClr>
                </a:solidFill>
              </a:rPr>
              <a:t>тыс. рублей;  </a:t>
            </a:r>
            <a:endParaRPr lang="ru-RU" sz="400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r>
              <a:rPr lang="ru-RU" sz="4000">
                <a:solidFill>
                  <a:schemeClr val="bg1">
                    <a:lumMod val="75000"/>
                  </a:schemeClr>
                </a:solidFill>
              </a:rPr>
              <a:t>-  оказание адресной социальной помощи неработающим пенсионерам в размере  3153,7 тыс.</a:t>
            </a:r>
            <a:r>
              <a:rPr lang="ru-RU" sz="4000" b="1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sz="4000">
                <a:solidFill>
                  <a:schemeClr val="bg1">
                    <a:lumMod val="75000"/>
                  </a:schemeClr>
                </a:solidFill>
              </a:rPr>
              <a:t>рублей  (материальная поддержка труженикам тыла).</a:t>
            </a:r>
            <a:endParaRPr lang="ru-RU" sz="4000" smtClean="0">
              <a:solidFill>
                <a:schemeClr val="bg1">
                  <a:lumMod val="75000"/>
                </a:schemeClr>
              </a:solidFill>
              <a:effectLst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1AB45-5F97-4C2D-B6FF-498673667EB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2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1364</Words>
  <Application>Microsoft Office PowerPoint</Application>
  <PresentationFormat>Экран (4:3)</PresentationFormat>
  <Paragraphs>233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Тема Office</vt:lpstr>
      <vt:lpstr>Кнопка</vt:lpstr>
      <vt:lpstr>Три фактора, влияющие на использование результатов оценки программы  при принятии решений</vt:lpstr>
      <vt:lpstr>Факторы</vt:lpstr>
      <vt:lpstr>Фактор 1. Определение понятия  «программа»</vt:lpstr>
      <vt:lpstr>Что такое проект?</vt:lpstr>
      <vt:lpstr>Логика проекта</vt:lpstr>
      <vt:lpstr>ПРОГРАММА, -ы; ж. [от греч. programma - распоряжение, объявление]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средства дают под программу, то «программой» может оказаться все, что угодно</vt:lpstr>
      <vt:lpstr>Презентация PowerPoint</vt:lpstr>
      <vt:lpstr>Типовые  беспроигрышные квази-программы</vt:lpstr>
      <vt:lpstr>Презентация PowerPoint</vt:lpstr>
      <vt:lpstr>Презентация PowerPoint</vt:lpstr>
      <vt:lpstr>Презентация PowerPoint</vt:lpstr>
      <vt:lpstr>Презентация PowerPoint</vt:lpstr>
      <vt:lpstr>Чем проект отличается от программы</vt:lpstr>
      <vt:lpstr>Фактор 2. Дизайн программы</vt:lpstr>
      <vt:lpstr>Согласование логики проекта  с логикой программы</vt:lpstr>
      <vt:lpstr>[ пример ] </vt:lpstr>
      <vt:lpstr>Согласование логики проекта, программы и инициативы</vt:lpstr>
      <vt:lpstr>Проект и программа…</vt:lpstr>
      <vt:lpstr>Презентация PowerPoint</vt:lpstr>
      <vt:lpstr>Презентация PowerPoint</vt:lpstr>
      <vt:lpstr>Паспорт государственной программы Российской Федерации (структура)</vt:lpstr>
      <vt:lpstr>Программа «Информационное общество»</vt:lpstr>
      <vt:lpstr>Презентация PowerPoint</vt:lpstr>
      <vt:lpstr>Презентация PowerPoint</vt:lpstr>
      <vt:lpstr>Презентация PowerPoint</vt:lpstr>
      <vt:lpstr>Фактор 3. «Фокус» оценки</vt:lpstr>
      <vt:lpstr>«Фокус» оценки должны определять будущие пользователи ее результатов</vt:lpstr>
      <vt:lpstr>… поэтому не следует проводить оценку, …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фактора, влияющие на использование результатов оценки программы  при принятии решений</dc:title>
  <dc:creator>toshiba</dc:creator>
  <cp:lastModifiedBy>toshiba</cp:lastModifiedBy>
  <cp:revision>46</cp:revision>
  <cp:lastPrinted>2012-09-24T14:03:11Z</cp:lastPrinted>
  <dcterms:created xsi:type="dcterms:W3CDTF">2012-09-24T07:21:55Z</dcterms:created>
  <dcterms:modified xsi:type="dcterms:W3CDTF">2012-10-09T19:13:29Z</dcterms:modified>
</cp:coreProperties>
</file>