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42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19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57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070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435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51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43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90928" y="6381328"/>
            <a:ext cx="2133600" cy="365125"/>
          </a:xfrm>
        </p:spPr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508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82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14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17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076B4-824B-4CFC-BFE4-AFD0B8F47C62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D39D6-E181-4953-B21F-30694945D4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83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estnik.mednet.ru/content/category/5/63/30/lang,ru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udit.gov.ru/activities/bulleten/796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</a:t>
            </a:r>
            <a:r>
              <a:rPr lang="ru-RU" dirty="0" smtClean="0"/>
              <a:t>нализ методики оценки государственных программ Российской Федерации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581128"/>
            <a:ext cx="5104656" cy="129614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Балакирев Владимир  - </a:t>
            </a:r>
          </a:p>
          <a:p>
            <a:pPr algn="r"/>
            <a:r>
              <a:rPr lang="ru-RU" sz="2000" dirty="0" smtClean="0"/>
              <a:t>консультант по оценке </a:t>
            </a:r>
            <a:r>
              <a:rPr lang="ru-RU" sz="2000" dirty="0" smtClean="0"/>
              <a:t>программ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компания, </a:t>
            </a:r>
          </a:p>
          <a:p>
            <a:pPr algn="r"/>
            <a:r>
              <a:rPr lang="ru-RU" sz="2000" dirty="0" smtClean="0"/>
              <a:t>«Процесс Консалтинг», г. Москва, РФ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582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проведения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8660" y="1484784"/>
            <a:ext cx="86409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800" dirty="0" smtClean="0"/>
              <a:t>Итог: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800" dirty="0" smtClean="0"/>
              <a:t>Значение эффективности реализации как подпрограмм, так и программы в целом: 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не менее 0,9 – высокая эффективность 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не менее 0,8 – средняя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не менее 0,7 – удовлетворительная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800" dirty="0" smtClean="0"/>
              <a:t>В остальных случаях эффективность реализации признается неудовлетворительной.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453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проведения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100" y="1124744"/>
            <a:ext cx="8640960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3. </a:t>
            </a:r>
            <a:r>
              <a:rPr lang="ru-RU" sz="2400" b="1" dirty="0">
                <a:solidFill>
                  <a:prstClr val="black"/>
                </a:solidFill>
              </a:rPr>
              <a:t>П</a:t>
            </a:r>
            <a:r>
              <a:rPr lang="ru-RU" sz="2400" b="1" dirty="0" smtClean="0">
                <a:solidFill>
                  <a:prstClr val="black"/>
                </a:solidFill>
              </a:rPr>
              <a:t>одготовка отчета</a:t>
            </a:r>
            <a:r>
              <a:rPr lang="ru-RU" sz="2400" dirty="0" smtClean="0">
                <a:solidFill>
                  <a:prstClr val="black"/>
                </a:solidFill>
              </a:rPr>
              <a:t>: ежегодно готовит ответственный исполнитель программы. В Указаниях описана структура отчета.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Значения сводных индикаторов и первичная информации.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Выводы и рекомендации.</a:t>
            </a:r>
            <a:endParaRPr lang="ru-RU" sz="2400" dirty="0">
              <a:solidFill>
                <a:prstClr val="black"/>
              </a:solidFill>
            </a:endParaRP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4. И</a:t>
            </a:r>
            <a:r>
              <a:rPr lang="ru-RU" sz="2400" b="1" dirty="0" smtClean="0">
                <a:solidFill>
                  <a:prstClr val="black"/>
                </a:solidFill>
              </a:rPr>
              <a:t>спользование </a:t>
            </a:r>
            <a:r>
              <a:rPr lang="ru-RU" sz="2400" b="1" dirty="0">
                <a:solidFill>
                  <a:prstClr val="black"/>
                </a:solidFill>
              </a:rPr>
              <a:t>данных: </a:t>
            </a:r>
            <a:r>
              <a:rPr lang="ru-RU" sz="2400" dirty="0">
                <a:solidFill>
                  <a:prstClr val="black"/>
                </a:solidFill>
              </a:rPr>
              <a:t>Исполнитель госпрограммы направляет отчет в Министерство экономического развития РФ и Министерство финансов </a:t>
            </a:r>
            <a:r>
              <a:rPr lang="ru-RU" sz="2400" dirty="0" smtClean="0">
                <a:solidFill>
                  <a:prstClr val="black"/>
                </a:solidFill>
              </a:rPr>
              <a:t>РФ. Подготовка финальных рекомендации. </a:t>
            </a: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prstClr val="black"/>
                </a:solidFill>
              </a:rPr>
              <a:t>П</a:t>
            </a:r>
            <a:r>
              <a:rPr lang="ru-RU" sz="2400" dirty="0" smtClean="0">
                <a:solidFill>
                  <a:prstClr val="black"/>
                </a:solidFill>
              </a:rPr>
              <a:t>роекты </a:t>
            </a:r>
            <a:r>
              <a:rPr lang="ru-RU" sz="2400" dirty="0">
                <a:solidFill>
                  <a:prstClr val="black"/>
                </a:solidFill>
              </a:rPr>
              <a:t>решений относительно дальнейшего хода программы и использования денежных средств, выделенных на ее реализацию. </a:t>
            </a:r>
            <a:endParaRPr lang="ru-RU" sz="2400" dirty="0" smtClean="0">
              <a:solidFill>
                <a:prstClr val="black"/>
              </a:solidFill>
            </a:endParaRP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Предлагаемые </a:t>
            </a:r>
            <a:r>
              <a:rPr lang="ru-RU" sz="2400" dirty="0">
                <a:solidFill>
                  <a:prstClr val="black"/>
                </a:solidFill>
              </a:rPr>
              <a:t>решения рассматриваются Правительством РФ.</a:t>
            </a:r>
            <a:endParaRPr lang="ru-RU" sz="2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0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Сильные стороны методики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0364" y="1700808"/>
            <a:ext cx="8640960" cy="3441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Директивность </a:t>
            </a:r>
            <a:r>
              <a:rPr lang="ru-RU" sz="2800" dirty="0">
                <a:solidFill>
                  <a:prstClr val="black"/>
                </a:solidFill>
              </a:rPr>
              <a:t>требования проводить оценку всех государственных программ (кроме программы вооружений</a:t>
            </a:r>
            <a:r>
              <a:rPr lang="ru-RU" sz="2800" dirty="0" smtClean="0">
                <a:solidFill>
                  <a:prstClr val="black"/>
                </a:solidFill>
              </a:rPr>
              <a:t>)</a:t>
            </a:r>
            <a:endParaRPr lang="ru-RU" sz="2800" dirty="0">
              <a:solidFill>
                <a:prstClr val="black"/>
              </a:solidFill>
            </a:endParaRP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Включение порядка проведения </a:t>
            </a:r>
            <a:r>
              <a:rPr lang="ru-RU" sz="2800" dirty="0">
                <a:solidFill>
                  <a:prstClr val="black"/>
                </a:solidFill>
              </a:rPr>
              <a:t>оценки в описание порядка разработки и реализации </a:t>
            </a:r>
            <a:r>
              <a:rPr lang="ru-RU" sz="2800" dirty="0" smtClean="0">
                <a:solidFill>
                  <a:prstClr val="black"/>
                </a:solidFill>
              </a:rPr>
              <a:t>программы</a:t>
            </a:r>
            <a:endParaRPr lang="ru-RU" sz="2800" dirty="0">
              <a:solidFill>
                <a:prstClr val="black"/>
              </a:solidFill>
            </a:endParaRP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Использование </a:t>
            </a:r>
            <a:r>
              <a:rPr lang="ru-RU" sz="2800" dirty="0">
                <a:solidFill>
                  <a:prstClr val="black"/>
                </a:solidFill>
              </a:rPr>
              <a:t>промежуточной оценки, публикация промежуточных результатов </a:t>
            </a:r>
            <a:r>
              <a:rPr lang="ru-RU" sz="2800" dirty="0" smtClean="0">
                <a:solidFill>
                  <a:prstClr val="black"/>
                </a:solidFill>
              </a:rPr>
              <a:t>оценивания</a:t>
            </a:r>
            <a:endParaRPr lang="ru-RU" sz="2800" dirty="0">
              <a:solidFill>
                <a:prstClr val="black"/>
              </a:solidFill>
            </a:endParaRP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Компактность </a:t>
            </a:r>
            <a:r>
              <a:rPr lang="ru-RU" sz="2800" dirty="0">
                <a:solidFill>
                  <a:prstClr val="black"/>
                </a:solidFill>
              </a:rPr>
              <a:t>предоставления результатов </a:t>
            </a:r>
            <a:r>
              <a:rPr lang="ru-RU" sz="2800" dirty="0" smtClean="0">
                <a:solidFill>
                  <a:prstClr val="black"/>
                </a:solidFill>
              </a:rPr>
              <a:t>оценки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7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Сильные стороны методики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0769" y="1484784"/>
            <a:ext cx="8640960" cy="4388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Использование </a:t>
            </a:r>
            <a:r>
              <a:rPr lang="ru-RU" sz="2800" dirty="0">
                <a:solidFill>
                  <a:prstClr val="black"/>
                </a:solidFill>
              </a:rPr>
              <a:t>существующей, относительно независимой системы сбора первичной информации – государственная статистика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Относительно низкая </a:t>
            </a:r>
            <a:r>
              <a:rPr lang="ru-RU" sz="2800" dirty="0" smtClean="0">
                <a:solidFill>
                  <a:prstClr val="black"/>
                </a:solidFill>
              </a:rPr>
              <a:t>стоимость проведения </a:t>
            </a:r>
            <a:r>
              <a:rPr lang="ru-RU" sz="2800" dirty="0">
                <a:solidFill>
                  <a:prstClr val="black"/>
                </a:solidFill>
              </a:rPr>
              <a:t>оценки.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Использование результатов оценки. Требование анализировать, объяснять отклонения реального исполнения программы от запланированного, выводить рекомендации, теоретическая возможность закрыть несостоятельную программу.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Результаты внутренней оценки проверяются Минфином и Минэкономразвития РФ</a:t>
            </a:r>
          </a:p>
        </p:txBody>
      </p:sp>
    </p:spTree>
    <p:extLst>
      <p:ext uri="{BB962C8B-B14F-4D97-AF65-F5344CB8AC3E}">
        <p14:creationId xmlns:p14="http://schemas.microsoft.com/office/powerpoint/2010/main" xmlns="" val="102556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Слабые стороны методики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0769" y="1484784"/>
            <a:ext cx="8640960" cy="477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Для анализа причин возможных отклонений от плановых значений показателей или от планов реализации программы может не хватать информации. </a:t>
            </a:r>
            <a:r>
              <a:rPr lang="ru-RU" sz="2800" dirty="0" smtClean="0">
                <a:solidFill>
                  <a:prstClr val="black"/>
                </a:solidFill>
              </a:rPr>
              <a:t>Использование других подходов </a:t>
            </a:r>
            <a:r>
              <a:rPr lang="ru-RU" sz="2800" dirty="0">
                <a:solidFill>
                  <a:prstClr val="black"/>
                </a:solidFill>
              </a:rPr>
              <a:t>к оценке </a:t>
            </a:r>
            <a:r>
              <a:rPr lang="ru-RU" sz="2800" dirty="0" smtClean="0">
                <a:solidFill>
                  <a:prstClr val="black"/>
                </a:solidFill>
              </a:rPr>
              <a:t>не </a:t>
            </a:r>
            <a:r>
              <a:rPr lang="ru-RU" sz="2800" dirty="0">
                <a:solidFill>
                  <a:prstClr val="black"/>
                </a:solidFill>
              </a:rPr>
              <a:t>предусмотрен</a:t>
            </a:r>
            <a:r>
              <a:rPr lang="ru-RU" sz="2800" dirty="0" smtClean="0">
                <a:solidFill>
                  <a:prstClr val="black"/>
                </a:solidFill>
              </a:rPr>
              <a:t>. </a:t>
            </a:r>
            <a:endParaRPr lang="ru-RU" sz="2800" dirty="0">
              <a:solidFill>
                <a:prstClr val="black"/>
              </a:solidFill>
            </a:endParaRP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Использование преимущественно количественных данных для принятия решения об эффективности или неэффективности программы несет риск манипулирования данными при сборе и предоставлении первичной информации. 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Формальность агрегирования данных оценки, не позволяет делать обоснованные выводы о достижении целей программ</a:t>
            </a:r>
            <a:r>
              <a:rPr lang="ru-RU" sz="2800" dirty="0" smtClean="0">
                <a:solidFill>
                  <a:prstClr val="black"/>
                </a:solidFill>
              </a:rPr>
              <a:t>.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9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Слабые стороны методики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0769" y="1484784"/>
            <a:ext cx="8640960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В </a:t>
            </a:r>
            <a:r>
              <a:rPr lang="ru-RU" sz="2800" dirty="0">
                <a:solidFill>
                  <a:prstClr val="black"/>
                </a:solidFill>
              </a:rPr>
              <a:t>основе анализа эффективности использования денежных средств программы лежат представления о том, что запланированное соотношение выделенных на реализацию программы ресурсов и запланированных результатов  является наиболее эффективным. Оценка эффективности сводится к оцениванию соответствия достигнутых значений целевых показателей их плановым </a:t>
            </a:r>
            <a:r>
              <a:rPr lang="ru-RU" sz="2800" dirty="0" smtClean="0">
                <a:solidFill>
                  <a:prstClr val="black"/>
                </a:solidFill>
              </a:rPr>
              <a:t>значениям.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Представления </a:t>
            </a:r>
            <a:r>
              <a:rPr lang="ru-RU" sz="2800" dirty="0">
                <a:solidFill>
                  <a:prstClr val="black"/>
                </a:solidFill>
              </a:rPr>
              <a:t>о достижения цели и задачи программы редуцируются до перечисления количественных значений целевых индикаторов. 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6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Слабые стороны методики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0769" y="1484784"/>
            <a:ext cx="8640960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При использование </a:t>
            </a:r>
            <a:r>
              <a:rPr lang="ru-RU" sz="2800" dirty="0">
                <a:solidFill>
                  <a:prstClr val="black"/>
                </a:solidFill>
              </a:rPr>
              <a:t>в качестве индикаторов преимущественно статистических </a:t>
            </a:r>
            <a:r>
              <a:rPr lang="ru-RU" sz="2800" dirty="0" smtClean="0">
                <a:solidFill>
                  <a:prstClr val="black"/>
                </a:solidFill>
              </a:rPr>
              <a:t>показателей не </a:t>
            </a:r>
            <a:r>
              <a:rPr lang="ru-RU" sz="2800" dirty="0">
                <a:solidFill>
                  <a:prstClr val="black"/>
                </a:solidFill>
              </a:rPr>
              <a:t>учитывается методика сбора </a:t>
            </a:r>
            <a:r>
              <a:rPr lang="ru-RU" sz="2800" dirty="0" smtClean="0">
                <a:solidFill>
                  <a:prstClr val="black"/>
                </a:solidFill>
              </a:rPr>
              <a:t>статистических показателей, </a:t>
            </a:r>
            <a:r>
              <a:rPr lang="ru-RU" sz="2800" dirty="0">
                <a:solidFill>
                  <a:prstClr val="black"/>
                </a:solidFill>
              </a:rPr>
              <a:t>ригидность их изменения, </a:t>
            </a:r>
            <a:r>
              <a:rPr lang="ru-RU" sz="2800" dirty="0" err="1">
                <a:solidFill>
                  <a:prstClr val="black"/>
                </a:solidFill>
              </a:rPr>
              <a:t>непроработанность</a:t>
            </a:r>
            <a:r>
              <a:rPr lang="ru-RU" sz="2800" dirty="0">
                <a:solidFill>
                  <a:prstClr val="black"/>
                </a:solidFill>
              </a:rPr>
              <a:t> "теории изменения" этих показателей (цепочки причинно-следственных связей), не всегда корректно учитывается смысл и предназначение статистического </a:t>
            </a:r>
            <a:r>
              <a:rPr lang="ru-RU" sz="2800" dirty="0" smtClean="0">
                <a:solidFill>
                  <a:prstClr val="black"/>
                </a:solidFill>
              </a:rPr>
              <a:t>показателя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Отсутствие важных для реализации социальных программ показателей в системе государственной статистики</a:t>
            </a:r>
            <a:endParaRPr lang="ru-RU" sz="2800" dirty="0">
              <a:solidFill>
                <a:prstClr val="black"/>
              </a:solidFill>
            </a:endParaRP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4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0769" y="908720"/>
            <a:ext cx="8640960" cy="5722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История с ЕГЭ… Отказ от </a:t>
            </a:r>
            <a:r>
              <a:rPr lang="ru-RU" sz="2000" smtClean="0">
                <a:solidFill>
                  <a:prstClr val="black"/>
                </a:solidFill>
              </a:rPr>
              <a:t>использования индикатора.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Л.П</a:t>
            </a:r>
            <a:r>
              <a:rPr lang="ru-RU" sz="2000" dirty="0">
                <a:solidFill>
                  <a:prstClr val="black"/>
                </a:solidFill>
              </a:rPr>
              <a:t>. Суханова, Н.Н. </a:t>
            </a:r>
            <a:r>
              <a:rPr lang="ru-RU" sz="2000" dirty="0" err="1">
                <a:solidFill>
                  <a:prstClr val="black"/>
                </a:solidFill>
              </a:rPr>
              <a:t>Бушмелева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</a:rPr>
              <a:t>З.Х.Сорокина</a:t>
            </a:r>
            <a:r>
              <a:rPr lang="ru-RU" sz="2000" dirty="0" smtClean="0">
                <a:solidFill>
                  <a:prstClr val="black"/>
                </a:solidFill>
              </a:rPr>
              <a:t> Младенческая </a:t>
            </a:r>
            <a:r>
              <a:rPr lang="ru-RU" sz="2000" dirty="0">
                <a:solidFill>
                  <a:prstClr val="black"/>
                </a:solidFill>
              </a:rPr>
              <a:t>смертность в России с позиций достоверности ее регистрации.  </a:t>
            </a:r>
            <a:r>
              <a:rPr lang="en-US" sz="2000" dirty="0" smtClean="0">
                <a:solidFill>
                  <a:prstClr val="black"/>
                </a:solidFill>
                <a:hlinkClick r:id="rId2"/>
              </a:rPr>
              <a:t>http</a:t>
            </a:r>
            <a:r>
              <a:rPr lang="en-US" sz="2000" dirty="0">
                <a:solidFill>
                  <a:prstClr val="black"/>
                </a:solidFill>
                <a:hlinkClick r:id="rId2"/>
              </a:rPr>
              <a:t>://</a:t>
            </a:r>
            <a:r>
              <a:rPr lang="en-US" sz="2000" dirty="0" smtClean="0">
                <a:solidFill>
                  <a:prstClr val="black"/>
                </a:solidFill>
                <a:hlinkClick r:id="rId2"/>
              </a:rPr>
              <a:t>vestnik.mednet.ru/content/category/5/63/30/lang,ru/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Индикаторы </a:t>
            </a:r>
            <a:r>
              <a:rPr lang="ru-RU" sz="2000" dirty="0">
                <a:solidFill>
                  <a:prstClr val="black"/>
                </a:solidFill>
              </a:rPr>
              <a:t>фальсификации показателей </a:t>
            </a:r>
            <a:r>
              <a:rPr lang="ru-RU" sz="2000" dirty="0" smtClean="0">
                <a:solidFill>
                  <a:prstClr val="black"/>
                </a:solidFill>
              </a:rPr>
              <a:t>младенческой смертности (младше одного года на 1000 родившихся): </a:t>
            </a:r>
            <a:endParaRPr lang="ru-RU" sz="2000" dirty="0">
              <a:solidFill>
                <a:prstClr val="black"/>
              </a:solidFill>
            </a:endParaRPr>
          </a:p>
          <a:p>
            <a:pPr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000" dirty="0">
                <a:solidFill>
                  <a:prstClr val="black"/>
                </a:solidFill>
              </a:rPr>
              <a:t>1</a:t>
            </a:r>
            <a:r>
              <a:rPr lang="ru-RU" sz="2000" dirty="0" smtClean="0">
                <a:solidFill>
                  <a:prstClr val="black"/>
                </a:solidFill>
              </a:rPr>
              <a:t>. Колебания </a:t>
            </a:r>
            <a:r>
              <a:rPr lang="ru-RU" sz="2000" dirty="0">
                <a:solidFill>
                  <a:prstClr val="black"/>
                </a:solidFill>
              </a:rPr>
              <a:t>показателей МС по годам, превышающие 5%;</a:t>
            </a:r>
          </a:p>
          <a:p>
            <a:pPr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000" dirty="0">
                <a:solidFill>
                  <a:prstClr val="black"/>
                </a:solidFill>
              </a:rPr>
              <a:t>2</a:t>
            </a:r>
            <a:r>
              <a:rPr lang="ru-RU" sz="2000" dirty="0" smtClean="0">
                <a:solidFill>
                  <a:prstClr val="black"/>
                </a:solidFill>
              </a:rPr>
              <a:t>. Доля </a:t>
            </a:r>
            <a:r>
              <a:rPr lang="ru-RU" sz="2000" dirty="0">
                <a:solidFill>
                  <a:prstClr val="black"/>
                </a:solidFill>
              </a:rPr>
              <a:t>умерших детей и родившихся мертвыми массой тела 1000-1499г больше их доли в весовой группе </a:t>
            </a:r>
            <a:r>
              <a:rPr lang="ru-RU" sz="2000" dirty="0" smtClean="0">
                <a:solidFill>
                  <a:prstClr val="black"/>
                </a:solidFill>
              </a:rPr>
              <a:t>500-999г</a:t>
            </a:r>
            <a:r>
              <a:rPr lang="ru-RU" sz="2000" dirty="0">
                <a:solidFill>
                  <a:prstClr val="black"/>
                </a:solidFill>
              </a:rPr>
              <a:t>;</a:t>
            </a:r>
          </a:p>
          <a:p>
            <a:pPr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000" dirty="0">
                <a:solidFill>
                  <a:prstClr val="black"/>
                </a:solidFill>
              </a:rPr>
              <a:t>3</a:t>
            </a:r>
            <a:r>
              <a:rPr lang="ru-RU" sz="2000" dirty="0" smtClean="0">
                <a:solidFill>
                  <a:prstClr val="black"/>
                </a:solidFill>
              </a:rPr>
              <a:t>. Доля </a:t>
            </a:r>
            <a:r>
              <a:rPr lang="ru-RU" sz="2000" dirty="0">
                <a:solidFill>
                  <a:prstClr val="black"/>
                </a:solidFill>
              </a:rPr>
              <a:t>мертворождаемости в структуре перинатальной смертности в весовой категории 1000-1499 меньше, чем в весовой категории </a:t>
            </a:r>
            <a:r>
              <a:rPr lang="ru-RU" sz="2000" dirty="0" smtClean="0">
                <a:solidFill>
                  <a:prstClr val="black"/>
                </a:solidFill>
              </a:rPr>
              <a:t>500-999г</a:t>
            </a:r>
            <a:r>
              <a:rPr lang="ru-RU" sz="2000" dirty="0">
                <a:solidFill>
                  <a:prstClr val="black"/>
                </a:solidFill>
              </a:rPr>
              <a:t>;</a:t>
            </a:r>
          </a:p>
          <a:p>
            <a:pPr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000" dirty="0">
                <a:solidFill>
                  <a:prstClr val="black"/>
                </a:solidFill>
              </a:rPr>
              <a:t>4</a:t>
            </a:r>
            <a:r>
              <a:rPr lang="ru-RU" sz="2000" dirty="0" smtClean="0">
                <a:solidFill>
                  <a:prstClr val="black"/>
                </a:solidFill>
              </a:rPr>
              <a:t>.«Старение</a:t>
            </a:r>
            <a:r>
              <a:rPr lang="ru-RU" sz="2000" dirty="0">
                <a:solidFill>
                  <a:prstClr val="black"/>
                </a:solidFill>
              </a:rPr>
              <a:t>» младенческой и неонатальной смертности – относительный рост старших возрастных групп (постнеонатальной и поздней неонатальной) при </a:t>
            </a:r>
            <a:r>
              <a:rPr lang="ru-RU" sz="2000" dirty="0" smtClean="0">
                <a:solidFill>
                  <a:prstClr val="black"/>
                </a:solidFill>
              </a:rPr>
              <a:t>уменьшении доли </a:t>
            </a:r>
            <a:r>
              <a:rPr lang="ru-RU" sz="2000" dirty="0">
                <a:solidFill>
                  <a:prstClr val="black"/>
                </a:solidFill>
              </a:rPr>
              <a:t>младших;</a:t>
            </a:r>
          </a:p>
          <a:p>
            <a:pPr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000" dirty="0">
                <a:solidFill>
                  <a:prstClr val="black"/>
                </a:solidFill>
              </a:rPr>
              <a:t>5</a:t>
            </a:r>
            <a:r>
              <a:rPr lang="ru-RU" sz="2000" dirty="0" smtClean="0">
                <a:solidFill>
                  <a:prstClr val="black"/>
                </a:solidFill>
              </a:rPr>
              <a:t>. Продолжающийся </a:t>
            </a:r>
            <a:r>
              <a:rPr lang="ru-RU" sz="2000" dirty="0">
                <a:solidFill>
                  <a:prstClr val="black"/>
                </a:solidFill>
              </a:rPr>
              <a:t>рост доли доношенных детей и детей физиологической массы тела в структуре умерших новорожденных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0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0769" y="692696"/>
            <a:ext cx="8640960" cy="610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Счетная Палата Российской Федерации. Информация по итогам экспертиза госпрограмм Российской Федерации. 16 сентября 2014 года. </a:t>
            </a:r>
            <a:r>
              <a:rPr lang="en-US" sz="2000" dirty="0">
                <a:solidFill>
                  <a:prstClr val="black"/>
                </a:solidFill>
                <a:hlinkClick r:id="rId2"/>
              </a:rPr>
              <a:t>http://audit.gov.ru/activities/bulleten/796</a:t>
            </a:r>
            <a:r>
              <a:rPr lang="en-US" sz="2000" dirty="0" smtClean="0">
                <a:solidFill>
                  <a:prstClr val="black"/>
                </a:solidFill>
                <a:hlinkClick r:id="rId2"/>
              </a:rPr>
              <a:t>/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000" b="1" dirty="0" smtClean="0">
                <a:solidFill>
                  <a:prstClr val="black"/>
                </a:solidFill>
              </a:rPr>
              <a:t>Проведена экспертная оценка описаний  государственных программ и отчетов об их выполнении. Выявлены типичные недоработки:</a:t>
            </a:r>
          </a:p>
          <a:p>
            <a:pPr marL="342900" indent="-342900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Нарушения и разрывы в описании логики программ</a:t>
            </a:r>
          </a:p>
          <a:p>
            <a:pPr marL="342900" indent="-342900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В Программы включена текущая деятельность ведомства</a:t>
            </a:r>
          </a:p>
          <a:p>
            <a:pPr marL="342900" indent="-342900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Значения целевых индикаторов не соответствуют значениям, определенным государственными стратегическими документами</a:t>
            </a:r>
          </a:p>
          <a:p>
            <a:pPr marL="342900" indent="-342900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Коррекция ранее установленных  значений целевых показателей</a:t>
            </a:r>
          </a:p>
          <a:p>
            <a:pPr marL="342900" indent="-342900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Изменение наименования целевых показателей </a:t>
            </a:r>
          </a:p>
          <a:p>
            <a:pPr marL="342900" indent="-342900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Первичная информация поступает не в полном объеме и не от всех участников</a:t>
            </a:r>
          </a:p>
          <a:p>
            <a:pPr marL="342900" indent="-342900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Расхождение достигнутых значений целевых показателей со значениями, представленными органами статистики</a:t>
            </a:r>
          </a:p>
          <a:p>
            <a:pPr marL="342900" indent="-342900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Нет ни одного указания на причины отклонений от плановых значений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9607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0769" y="908720"/>
            <a:ext cx="8640960" cy="554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Отказаться от расчета обобщающих «оценок» и даже от попыток искать единые индикаторы для всех государственных программ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Открыть возможность использовать разные подходы к проведению оценки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Выделить людей и ресурсы на осуществление оценки и мониторинга, четко разделить обычные процедуры контроля и процедуры мониторинга и оценки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Регламентировать проведения анализа причин отклонений от целевых значений индикаторов, рассматривать альтернативные объяснения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Признать право разработчиков и исполнителей программ на ошибки и право на обоснованное изменение реализуемой программы</a:t>
            </a:r>
          </a:p>
          <a:p>
            <a:pPr marL="342900" indent="-3429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Начать экспериментировать с современными методами расчетов экономической эффективности социальных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xmlns="" val="15883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внедрения программного подхода в практику государственного управления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8640960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Первый этап 1991-2004. Создание правовых основ применения программного подхода</a:t>
            </a:r>
            <a:endParaRPr lang="ru-RU" sz="2400" dirty="0">
              <a:solidFill>
                <a:prstClr val="black"/>
              </a:solidFill>
            </a:endParaRPr>
          </a:p>
          <a:p>
            <a:pPr marL="285750" indent="-285750">
              <a:lnSpc>
                <a:spcPts val="25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Первые законодательные акты, регламентирующие применение программного подхода</a:t>
            </a:r>
          </a:p>
          <a:p>
            <a:pPr marL="285750" indent="-285750">
              <a:lnSpc>
                <a:spcPts val="25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Три Постановления Правительства РФ о Порядке разработки и реализации федеральных целевых программ</a:t>
            </a:r>
          </a:p>
          <a:p>
            <a:pPr marL="285750" indent="-285750">
              <a:lnSpc>
                <a:spcPts val="25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Только в 2003 г. указано на необходимость проведения «оценки эффективности результатов влияния целевых программ»</a:t>
            </a:r>
          </a:p>
          <a:p>
            <a:pPr marL="285750" indent="-285750">
              <a:lnSpc>
                <a:spcPts val="25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Методология  проведения оценки не </a:t>
            </a:r>
            <a:r>
              <a:rPr lang="ru-RU" sz="2400" dirty="0" smtClean="0">
                <a:solidFill>
                  <a:prstClr val="black"/>
                </a:solidFill>
              </a:rPr>
              <a:t>определена</a:t>
            </a:r>
          </a:p>
          <a:p>
            <a:pPr marL="285750" indent="-285750">
              <a:lnSpc>
                <a:spcPts val="25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Использование некорректного термина «целевая программа»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0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/>
          <a:lstStyle/>
          <a:p>
            <a:r>
              <a:rPr lang="ru-RU" dirty="0" smtClean="0"/>
              <a:t>История внедрения программного подхода в практику государственного управления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2189" y="1419776"/>
            <a:ext cx="8640960" cy="519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Второй этап 2004-2010. Программы – это один из инструментов бюджетирования, ориентированного на результат.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Реформа бюджетного процесса: переход от управления затратами к управлению результатами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Требование к ФЦП: наличие системы показателей, необходимых для измерения результатов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Программа – технический инструмент для бюджетирования, ориентированного на результата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Требование создать единую методику оценки госпрограмм РФ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Практика реализации национальных проектов противоречила идеям бюджетной реформы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607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/>
          <a:lstStyle/>
          <a:p>
            <a:r>
              <a:rPr lang="ru-RU" dirty="0" smtClean="0"/>
              <a:t>История внедрения программного подхода в практику государственного управления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2189" y="1419776"/>
            <a:ext cx="864096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Третий этап 2012-… Внедрение программного подхода в практику государственного управления </a:t>
            </a:r>
            <a:r>
              <a:rPr lang="ru-RU" sz="2400" b="1" dirty="0" smtClean="0">
                <a:solidFill>
                  <a:prstClr val="black"/>
                </a:solidFill>
              </a:rPr>
              <a:t>РФ и оценки </a:t>
            </a:r>
            <a:r>
              <a:rPr lang="ru-RU" sz="2400" b="1" dirty="0">
                <a:solidFill>
                  <a:prstClr val="black"/>
                </a:solidFill>
              </a:rPr>
              <a:t>эффективности государственных </a:t>
            </a:r>
            <a:r>
              <a:rPr lang="ru-RU" sz="2400" b="1" dirty="0" smtClean="0">
                <a:solidFill>
                  <a:prstClr val="black"/>
                </a:solidFill>
              </a:rPr>
              <a:t>программ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Порядок разработки, реализации и </a:t>
            </a:r>
            <a:r>
              <a:rPr lang="ru-RU" sz="2400" b="1" dirty="0">
                <a:solidFill>
                  <a:prstClr val="black"/>
                </a:solidFill>
              </a:rPr>
              <a:t>оценки эффективности</a:t>
            </a:r>
            <a:r>
              <a:rPr lang="ru-RU" sz="2400" dirty="0">
                <a:solidFill>
                  <a:prstClr val="black"/>
                </a:solidFill>
              </a:rPr>
              <a:t> государственных программ Российской </a:t>
            </a:r>
            <a:r>
              <a:rPr lang="ru-RU" sz="2400" dirty="0" smtClean="0">
                <a:solidFill>
                  <a:prstClr val="black"/>
                </a:solidFill>
              </a:rPr>
              <a:t>Федерации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Методические указания </a:t>
            </a:r>
            <a:r>
              <a:rPr lang="ru-RU" sz="2400" dirty="0">
                <a:solidFill>
                  <a:prstClr val="black"/>
                </a:solidFill>
              </a:rPr>
              <a:t>по разработке и реализации государственных программ Российской </a:t>
            </a:r>
            <a:r>
              <a:rPr lang="ru-RU" sz="2400" dirty="0" smtClean="0">
                <a:solidFill>
                  <a:prstClr val="black"/>
                </a:solidFill>
              </a:rPr>
              <a:t>Федерации: развернутое описание методики оценки эффективности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Началось внедрение нового Порядка и Методических указаний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Вместо «ФЦП» используется термины «Государственные программы РФ» - маленькая победа! Программы стали разделять на подпрограммы.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54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/>
          <a:lstStyle/>
          <a:p>
            <a:r>
              <a:rPr lang="ru-RU" dirty="0" smtClean="0"/>
              <a:t>Методика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100" y="1124744"/>
            <a:ext cx="8640960" cy="554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Внутренняя оценка: проводит ведомство - ответственный исполнитель программы. </a:t>
            </a:r>
            <a:endParaRPr lang="ru-RU" sz="2400" dirty="0">
              <a:solidFill>
                <a:prstClr val="black"/>
              </a:solidFill>
            </a:endParaRP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Предварительная оценка, промежуточная оценка. Финальная оценка и оценка влияния не упоминаются.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Основной подход – измерение значений целевых индикаторов: цели/задачи, использование средств, исполнение планов действий. Индикаторная оценка.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Смесь: оценка программ + оценка экономической эффективности + рутинные процедуры контроля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В качестве индикаторов предпочитаются статистические показатели</a:t>
            </a:r>
          </a:p>
          <a:p>
            <a:pPr marL="285750" indent="-28575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Мониторингом называется ежемесячная отчетность о реализации запланированных мероприятий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5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проведения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100" y="1124744"/>
            <a:ext cx="8640960" cy="5388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1. </a:t>
            </a:r>
            <a:r>
              <a:rPr lang="ru-RU" sz="2400" b="1" dirty="0" smtClean="0">
                <a:solidFill>
                  <a:prstClr val="black"/>
                </a:solidFill>
              </a:rPr>
              <a:t>Сбор данных</a:t>
            </a:r>
            <a:r>
              <a:rPr lang="ru-RU" sz="2400" dirty="0" smtClean="0">
                <a:solidFill>
                  <a:prstClr val="black"/>
                </a:solidFill>
              </a:rPr>
              <a:t>: первичная информация о значении целевых показателей, данные об использовании денежных средств, информация о проведенных мероприятиях</a:t>
            </a: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2. </a:t>
            </a:r>
            <a:r>
              <a:rPr lang="ru-RU" sz="2400" b="1" dirty="0" smtClean="0">
                <a:solidFill>
                  <a:prstClr val="black"/>
                </a:solidFill>
              </a:rPr>
              <a:t>Анализ данных</a:t>
            </a:r>
            <a:r>
              <a:rPr lang="ru-RU" sz="2400" dirty="0" smtClean="0">
                <a:solidFill>
                  <a:prstClr val="black"/>
                </a:solidFill>
              </a:rPr>
              <a:t>: рассчитываются следующие сводные индикаторы «оценки»:</a:t>
            </a: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 smtClean="0">
                <a:solidFill>
                  <a:srgbClr val="FF0000"/>
                </a:solidFill>
              </a:rPr>
              <a:t>Степень реализации мероприятий (для каждой подпрограммы) </a:t>
            </a:r>
            <a:r>
              <a:rPr lang="ru-RU" sz="2400" b="1" dirty="0" smtClean="0">
                <a:solidFill>
                  <a:prstClr val="black"/>
                </a:solidFill>
              </a:rPr>
              <a:t>=</a:t>
            </a:r>
          </a:p>
          <a:p>
            <a:pPr algn="ct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число мероприятий выполненных в полном объеме</a:t>
            </a:r>
          </a:p>
          <a:p>
            <a:pPr algn="ct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общее число запланированных мероприятий</a:t>
            </a: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 smtClean="0">
                <a:solidFill>
                  <a:srgbClr val="FF0000"/>
                </a:solidFill>
              </a:rPr>
              <a:t>Степень соответствия запланированному уровню затрат (для каждой подпрограммы) </a:t>
            </a:r>
            <a:r>
              <a:rPr lang="ru-RU" sz="2400" i="1" dirty="0" smtClean="0">
                <a:solidFill>
                  <a:prstClr val="black"/>
                </a:solidFill>
              </a:rPr>
              <a:t>=</a:t>
            </a:r>
          </a:p>
          <a:p>
            <a:pPr lvl="0" algn="ct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фактически произведенные расходы</a:t>
            </a:r>
            <a:endParaRPr lang="ru-RU" sz="2400" i="1" dirty="0">
              <a:solidFill>
                <a:prstClr val="black"/>
              </a:solidFill>
            </a:endParaRPr>
          </a:p>
          <a:p>
            <a:pPr lvl="0" algn="ct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плановые значения расходов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8988" y="4293096"/>
            <a:ext cx="7562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807" y="6021288"/>
            <a:ext cx="756602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74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проведения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100" y="1124744"/>
            <a:ext cx="8640960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2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  <a:r>
              <a:rPr lang="ru-RU" sz="2400" b="1" dirty="0">
                <a:solidFill>
                  <a:prstClr val="black"/>
                </a:solidFill>
              </a:rPr>
              <a:t>Анализ данных</a:t>
            </a:r>
            <a:r>
              <a:rPr lang="ru-RU" sz="2400" dirty="0">
                <a:solidFill>
                  <a:prstClr val="black"/>
                </a:solidFill>
              </a:rPr>
              <a:t>: рассчитываются следующие сводные индикаторы «оценки</a:t>
            </a:r>
            <a:r>
              <a:rPr lang="ru-RU" sz="2400" dirty="0" smtClean="0">
                <a:solidFill>
                  <a:prstClr val="black"/>
                </a:solidFill>
              </a:rPr>
              <a:t>» (продолжение):</a:t>
            </a:r>
            <a:endParaRPr lang="ru-RU" sz="2400" dirty="0">
              <a:solidFill>
                <a:prstClr val="black"/>
              </a:solidFill>
            </a:endParaRP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b="1" i="1" dirty="0" smtClean="0">
                <a:solidFill>
                  <a:srgbClr val="FF0000"/>
                </a:solidFill>
              </a:rPr>
              <a:t>Эффективность использования средств федерального бюджета (для каждой подпрограммы) </a:t>
            </a:r>
            <a:r>
              <a:rPr lang="ru-RU" sz="2400" b="1" i="1" dirty="0" smtClean="0">
                <a:solidFill>
                  <a:prstClr val="black"/>
                </a:solidFill>
              </a:rPr>
              <a:t>=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b="1" i="1" dirty="0" smtClean="0">
                <a:solidFill>
                  <a:prstClr val="black"/>
                </a:solidFill>
              </a:rPr>
              <a:t>Степень реализации мероприятий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b="1" i="1" dirty="0" smtClean="0">
                <a:solidFill>
                  <a:prstClr val="black"/>
                </a:solidFill>
              </a:rPr>
              <a:t>Степень соответствия запланированному уровню затрат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b="1" i="1" dirty="0" smtClean="0">
                <a:solidFill>
                  <a:srgbClr val="FF0000"/>
                </a:solidFill>
              </a:rPr>
              <a:t>Степень реализации государственной программы </a:t>
            </a:r>
            <a:r>
              <a:rPr lang="ru-RU" sz="2400" i="1" dirty="0" smtClean="0"/>
              <a:t>последовательность расчетов:</a:t>
            </a:r>
          </a:p>
          <a:p>
            <a:pPr marL="457200" indent="-4572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AutoNum type="arabicPeriod"/>
            </a:pPr>
            <a:r>
              <a:rPr lang="ru-RU" sz="2400" i="1" dirty="0" smtClean="0">
                <a:solidFill>
                  <a:prstClr val="black"/>
                </a:solidFill>
              </a:rPr>
              <a:t>Степень достижения целей и задач </a:t>
            </a:r>
            <a:r>
              <a:rPr lang="ru-RU" sz="2400" b="1" i="1" dirty="0" smtClean="0">
                <a:solidFill>
                  <a:prstClr val="black"/>
                </a:solidFill>
              </a:rPr>
              <a:t>подпрограммы</a:t>
            </a:r>
            <a:r>
              <a:rPr lang="ru-RU" sz="2400" i="1" dirty="0" smtClean="0">
                <a:solidFill>
                  <a:prstClr val="black"/>
                </a:solidFill>
              </a:rPr>
              <a:t> (для каждого индикатора) =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>
                <a:solidFill>
                  <a:prstClr val="black"/>
                </a:solidFill>
              </a:rPr>
              <a:t>д</a:t>
            </a:r>
            <a:r>
              <a:rPr lang="ru-RU" sz="2400" i="1" dirty="0" smtClean="0">
                <a:solidFill>
                  <a:prstClr val="black"/>
                </a:solidFill>
              </a:rPr>
              <a:t>остигнутое значение индикатора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плановое значение индикатора</a:t>
            </a:r>
            <a:endParaRPr lang="ru-RU" sz="2400" i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92753" y="3333041"/>
            <a:ext cx="7562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89450" y="6261111"/>
            <a:ext cx="7562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86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проведения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100" y="1124744"/>
            <a:ext cx="8640960" cy="4837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b="1" i="1" dirty="0" smtClean="0">
                <a:solidFill>
                  <a:srgbClr val="FF0000"/>
                </a:solidFill>
              </a:rPr>
              <a:t>Степень </a:t>
            </a:r>
            <a:r>
              <a:rPr lang="ru-RU" sz="2400" b="1" i="1" dirty="0">
                <a:solidFill>
                  <a:srgbClr val="FF0000"/>
                </a:solidFill>
              </a:rPr>
              <a:t>реализации государственной программы </a:t>
            </a:r>
            <a:r>
              <a:rPr lang="ru-RU" sz="2400" i="1" dirty="0">
                <a:solidFill>
                  <a:prstClr val="black"/>
                </a:solidFill>
              </a:rPr>
              <a:t>последовательность расчетов:</a:t>
            </a:r>
          </a:p>
          <a:p>
            <a:pPr marL="457200" indent="-457200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 startAt="2"/>
            </a:pPr>
            <a:r>
              <a:rPr lang="ru-RU" sz="2400" i="1" dirty="0">
                <a:solidFill>
                  <a:prstClr val="black"/>
                </a:solidFill>
              </a:rPr>
              <a:t>Степень достижения целей и задач </a:t>
            </a:r>
            <a:r>
              <a:rPr lang="ru-RU" sz="2400" b="1" i="1" dirty="0" smtClean="0">
                <a:solidFill>
                  <a:prstClr val="black"/>
                </a:solidFill>
              </a:rPr>
              <a:t>госпрограммы</a:t>
            </a:r>
            <a:r>
              <a:rPr lang="ru-RU" sz="2400" i="1" dirty="0" smtClean="0">
                <a:solidFill>
                  <a:prstClr val="black"/>
                </a:solidFill>
              </a:rPr>
              <a:t> </a:t>
            </a:r>
            <a:r>
              <a:rPr lang="ru-RU" sz="2400" i="1" dirty="0">
                <a:solidFill>
                  <a:prstClr val="black"/>
                </a:solidFill>
              </a:rPr>
              <a:t>(для каждого индикатора) =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>
                <a:solidFill>
                  <a:prstClr val="black"/>
                </a:solidFill>
              </a:rPr>
              <a:t>достигнутое значение индикатора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>
                <a:solidFill>
                  <a:prstClr val="black"/>
                </a:solidFill>
              </a:rPr>
              <a:t>плановое значение </a:t>
            </a:r>
            <a:r>
              <a:rPr lang="ru-RU" sz="2400" i="1" dirty="0" smtClean="0">
                <a:solidFill>
                  <a:prstClr val="black"/>
                </a:solidFill>
              </a:rPr>
              <a:t>индикатора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3. </a:t>
            </a:r>
            <a:r>
              <a:rPr lang="ru-RU" sz="2400" b="1" i="1" dirty="0">
                <a:solidFill>
                  <a:srgbClr val="FF0000"/>
                </a:solidFill>
              </a:rPr>
              <a:t>Степень реализации государственной программы </a:t>
            </a:r>
            <a:r>
              <a:rPr lang="ru-RU" sz="2400" b="1" i="1" dirty="0" smtClean="0">
                <a:solidFill>
                  <a:srgbClr val="FF0000"/>
                </a:solidFill>
              </a:rPr>
              <a:t>=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 smtClean="0">
                <a:solidFill>
                  <a:prstClr val="black"/>
                </a:solidFill>
                <a:latin typeface="Calibri"/>
              </a:rPr>
              <a:t>(∑Степень достижения целей и задач подпрограммы + </a:t>
            </a:r>
            <a:r>
              <a:rPr lang="ru-RU" sz="2400" i="1" dirty="0">
                <a:solidFill>
                  <a:prstClr val="black"/>
                </a:solidFill>
              </a:rPr>
              <a:t>∑Степень достижения целей и задач </a:t>
            </a:r>
            <a:r>
              <a:rPr lang="ru-RU" sz="2400" i="1" dirty="0" smtClean="0">
                <a:solidFill>
                  <a:prstClr val="black"/>
                </a:solidFill>
              </a:rPr>
              <a:t>госпрограммы)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Общее число целевых индикаторов подпрограмм и программы </a:t>
            </a:r>
            <a:endParaRPr lang="ru-RU" sz="2400" i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92753" y="3333041"/>
            <a:ext cx="7562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685" y="5373216"/>
            <a:ext cx="756602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83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869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проведения оценки эффективности государственных программ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100" y="1124744"/>
            <a:ext cx="8640960" cy="554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b="1" i="1" dirty="0" smtClean="0">
                <a:solidFill>
                  <a:srgbClr val="FF0000"/>
                </a:solidFill>
              </a:rPr>
              <a:t>Эффективность реализации госпрограммы </a:t>
            </a:r>
            <a:r>
              <a:rPr lang="ru-RU" sz="2400" i="1" dirty="0" smtClean="0">
                <a:solidFill>
                  <a:prstClr val="black"/>
                </a:solidFill>
              </a:rPr>
              <a:t>последовательность </a:t>
            </a:r>
            <a:r>
              <a:rPr lang="ru-RU" sz="2400" i="1" dirty="0">
                <a:solidFill>
                  <a:prstClr val="black"/>
                </a:solidFill>
              </a:rPr>
              <a:t>расчетов: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1. Степень реализации подпрограммы =                           ∑</a:t>
            </a:r>
            <a:r>
              <a:rPr lang="ru-RU" sz="2400" i="1" dirty="0">
                <a:solidFill>
                  <a:prstClr val="black"/>
                </a:solidFill>
              </a:rPr>
              <a:t>Степень достижения целей и задач подпрограммы </a:t>
            </a:r>
            <a:endParaRPr lang="ru-RU" sz="2400" i="1" dirty="0" smtClean="0">
              <a:solidFill>
                <a:prstClr val="black"/>
              </a:solidFill>
            </a:endParaRP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>
                <a:solidFill>
                  <a:prstClr val="black"/>
                </a:solidFill>
              </a:rPr>
              <a:t>ч</a:t>
            </a:r>
            <a:r>
              <a:rPr lang="ru-RU" sz="2400" i="1" dirty="0" smtClean="0">
                <a:solidFill>
                  <a:prstClr val="black"/>
                </a:solidFill>
              </a:rPr>
              <a:t>исло индикаторов подпрограммы</a:t>
            </a:r>
            <a:endParaRPr lang="ru-RU" sz="2400" i="1" dirty="0">
              <a:solidFill>
                <a:prstClr val="black"/>
              </a:solidFill>
            </a:endParaRP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 smtClean="0">
                <a:solidFill>
                  <a:prstClr val="black"/>
                </a:solidFill>
              </a:rPr>
              <a:t>2. </a:t>
            </a:r>
            <a:r>
              <a:rPr lang="ru-RU" sz="2400" i="1" dirty="0" smtClean="0"/>
              <a:t>Эффективность реализации подпрограммы (для всех ПП) </a:t>
            </a:r>
            <a:r>
              <a:rPr lang="ru-RU" sz="2400" b="1" i="1" dirty="0" smtClean="0"/>
              <a:t>=             </a:t>
            </a:r>
            <a:r>
              <a:rPr lang="ru-RU" sz="2400" i="1" dirty="0" smtClean="0">
                <a:solidFill>
                  <a:prstClr val="black"/>
                </a:solidFill>
              </a:rPr>
              <a:t>Степень реализации подпрограммы * </a:t>
            </a:r>
            <a:r>
              <a:rPr lang="ru-RU" sz="2400" b="1" i="1" dirty="0">
                <a:solidFill>
                  <a:srgbClr val="FF0000"/>
                </a:solidFill>
              </a:rPr>
              <a:t>Эффективность использования средств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федбюджета</a:t>
            </a:r>
            <a:r>
              <a:rPr lang="ru-RU" sz="2400" b="1" i="1" dirty="0" smtClean="0">
                <a:solidFill>
                  <a:srgbClr val="FF0000"/>
                </a:solidFill>
              </a:rPr>
              <a:t> подпрограммы</a:t>
            </a:r>
          </a:p>
          <a:p>
            <a:pPr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dirty="0" smtClean="0"/>
              <a:t>3. </a:t>
            </a:r>
            <a:r>
              <a:rPr lang="ru-RU" sz="2400" b="1" i="1" dirty="0" smtClean="0">
                <a:solidFill>
                  <a:srgbClr val="FF0000"/>
                </a:solidFill>
              </a:rPr>
              <a:t>Эффективность реализации госпрограммы =  </a:t>
            </a:r>
            <a:r>
              <a:rPr lang="ru-RU" sz="2400" i="1" dirty="0" smtClean="0"/>
              <a:t>0,5</a:t>
            </a:r>
            <a:r>
              <a:rPr lang="ru-RU" sz="2400" b="1" i="1" dirty="0" smtClean="0"/>
              <a:t> * </a:t>
            </a:r>
            <a:r>
              <a:rPr lang="ru-RU" sz="2400" b="1" i="1" dirty="0" smtClean="0">
                <a:solidFill>
                  <a:srgbClr val="FF0000"/>
                </a:solidFill>
              </a:rPr>
              <a:t>Степень </a:t>
            </a:r>
            <a:r>
              <a:rPr lang="ru-RU" sz="2400" b="1" i="1" dirty="0">
                <a:solidFill>
                  <a:srgbClr val="FF0000"/>
                </a:solidFill>
              </a:rPr>
              <a:t>реализации государственной </a:t>
            </a:r>
            <a:r>
              <a:rPr lang="ru-RU" sz="2400" b="1" i="1" dirty="0" smtClean="0">
                <a:solidFill>
                  <a:srgbClr val="FF0000"/>
                </a:solidFill>
              </a:rPr>
              <a:t>программы</a:t>
            </a:r>
            <a:r>
              <a:rPr lang="ru-RU" sz="2400" b="1" i="1" dirty="0" smtClean="0"/>
              <a:t> +  </a:t>
            </a:r>
            <a:r>
              <a:rPr lang="ru-RU" sz="2400" i="1" dirty="0" smtClean="0">
                <a:latin typeface="Calibri"/>
              </a:rPr>
              <a:t>0,5 * ∑</a:t>
            </a:r>
            <a:r>
              <a:rPr lang="ru-RU" sz="2400" i="1" dirty="0" smtClean="0"/>
              <a:t>Эффективность реализации подпрограммы * </a:t>
            </a:r>
            <a:r>
              <a:rPr lang="ru-RU" sz="2400" i="1" dirty="0" err="1" smtClean="0"/>
              <a:t>коэфф</a:t>
            </a:r>
            <a:r>
              <a:rPr lang="ru-RU" sz="2400" i="1" dirty="0" smtClean="0"/>
              <a:t>-т значимости подпрограммы</a:t>
            </a:r>
          </a:p>
          <a:p>
            <a:pPr algn="ctr">
              <a:lnSpc>
                <a:spcPts val="25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400" i="1" dirty="0"/>
              <a:t>к</a:t>
            </a:r>
            <a:r>
              <a:rPr lang="ru-RU" sz="2400" i="1" dirty="0" smtClean="0"/>
              <a:t>оличество подпрограмм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9450" y="2852936"/>
            <a:ext cx="7562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89450" y="6079098"/>
            <a:ext cx="7562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1358</Words>
  <Application>Microsoft Office PowerPoint</Application>
  <PresentationFormat>Экран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Анализ методики оценки государственных программ Российской Федерации</vt:lpstr>
      <vt:lpstr>История внедрения программного подхода в практику государственного управления РФ</vt:lpstr>
      <vt:lpstr>История внедрения программного подхода в практику государственного управления РФ</vt:lpstr>
      <vt:lpstr>История внедрения программного подхода в практику государственного управления РФ</vt:lpstr>
      <vt:lpstr>Методика оценки эффективности государственных программ РФ</vt:lpstr>
      <vt:lpstr>Схема проведения оценки эффективности государственных программ РФ</vt:lpstr>
      <vt:lpstr>Схема проведения оценки эффективности государственных программ РФ</vt:lpstr>
      <vt:lpstr>Схема проведения оценки эффективности государственных программ РФ</vt:lpstr>
      <vt:lpstr>Схема проведения оценки эффективности государственных программ РФ</vt:lpstr>
      <vt:lpstr>Схема проведения оценки эффективности государственных программ РФ</vt:lpstr>
      <vt:lpstr>Схема проведения оценки эффективности государственных программ РФ</vt:lpstr>
      <vt:lpstr>Сильные стороны методики оценки эффективности государственных программ РФ</vt:lpstr>
      <vt:lpstr>Сильные стороны методики оценки эффективности государственных программ РФ</vt:lpstr>
      <vt:lpstr>Слабые стороны методики оценки эффективности государственных программ РФ</vt:lpstr>
      <vt:lpstr>Слабые стороны методики оценки эффективности государственных программ РФ</vt:lpstr>
      <vt:lpstr>Слабые стороны методики оценки эффективности государственных программ РФ</vt:lpstr>
      <vt:lpstr>Примеры</vt:lpstr>
      <vt:lpstr>Примеры</vt:lpstr>
      <vt:lpstr>Что делать?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Balakirev</dc:creator>
  <cp:lastModifiedBy>BEST</cp:lastModifiedBy>
  <cp:revision>42</cp:revision>
  <dcterms:created xsi:type="dcterms:W3CDTF">2014-09-22T10:31:07Z</dcterms:created>
  <dcterms:modified xsi:type="dcterms:W3CDTF">2014-09-25T10:28:47Z</dcterms:modified>
</cp:coreProperties>
</file>