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60F69F-65A6-4C00-AB52-84D7B6552DBF}" type="doc">
      <dgm:prSet loTypeId="urn:microsoft.com/office/officeart/2005/8/layout/vList2" loCatId="list" qsTypeId="urn:microsoft.com/office/officeart/2005/8/quickstyle/3d7" qsCatId="3D" csTypeId="urn:microsoft.com/office/officeart/2005/8/colors/accent1_5" csCatId="accent1" phldr="1"/>
      <dgm:spPr>
        <a:scene3d>
          <a:camera prst="perspectiveLeft" fov="3300000" zoom="91000">
            <a:rot lat="0" lon="0" rev="0"/>
          </a:camera>
          <a:lightRig rig="threePt" dir="t">
            <a:rot lat="0" lon="0" rev="20640000"/>
          </a:lightRig>
        </a:scene3d>
      </dgm:spPr>
      <dgm:t>
        <a:bodyPr/>
        <a:lstStyle/>
        <a:p>
          <a:endParaRPr lang="ru-RU"/>
        </a:p>
      </dgm:t>
    </dgm:pt>
    <dgm:pt modelId="{9CE6F850-24E6-4F38-A9E1-BA8AA50D275C}">
      <dgm:prSet/>
      <dgm:spPr>
        <a:sp3d extrusionH="50600" prstMaterial="metal">
          <a:bevelT w="101600" h="80600" prst="relaxedInset"/>
          <a:bevelB w="80600" h="80600" prst="relaxedInset"/>
        </a:sp3d>
      </dgm:spPr>
      <dgm:t>
        <a:bodyPr/>
        <a:lstStyle/>
        <a:p>
          <a:pPr rtl="0"/>
          <a:r>
            <a:rPr lang="ru-RU" smtClean="0"/>
            <a:t>Вопрос развития профессионального уровня служащих является одним из ключевых в кадровой политике любого государственного аппарата. </a:t>
          </a:r>
          <a:endParaRPr lang="ru-RU"/>
        </a:p>
      </dgm:t>
    </dgm:pt>
    <dgm:pt modelId="{97084324-606A-4BB5-9AB2-5AA698F05C1D}" type="parTrans" cxnId="{F9B689DF-F1B8-4870-9045-01073EF8BCA6}">
      <dgm:prSet/>
      <dgm:spPr/>
      <dgm:t>
        <a:bodyPr/>
        <a:lstStyle/>
        <a:p>
          <a:endParaRPr lang="ru-RU"/>
        </a:p>
      </dgm:t>
    </dgm:pt>
    <dgm:pt modelId="{99662A6C-C301-4E72-98BE-8A8A60F4C7AF}" type="sibTrans" cxnId="{F9B689DF-F1B8-4870-9045-01073EF8BCA6}">
      <dgm:prSet/>
      <dgm:spPr/>
      <dgm:t>
        <a:bodyPr/>
        <a:lstStyle/>
        <a:p>
          <a:endParaRPr lang="ru-RU"/>
        </a:p>
      </dgm:t>
    </dgm:pt>
    <dgm:pt modelId="{C8017622-E4B0-426E-B81D-0A1C26494732}">
      <dgm:prSet/>
      <dgm:spPr/>
      <dgm:t>
        <a:bodyPr/>
        <a:lstStyle/>
        <a:p>
          <a:pPr rtl="0"/>
          <a:r>
            <a:rPr lang="ru-RU" smtClean="0"/>
            <a:t>Для того, чтобы эффективно и своевременно реагировать на изменения и вызовы в различных областях жизни общества, современные государственные и муниципальные служащие должны иметь высокий уровень профессиональной подготовки и обладать высокими морально-этическими качествами.</a:t>
          </a:r>
          <a:endParaRPr lang="ru-RU"/>
        </a:p>
      </dgm:t>
    </dgm:pt>
    <dgm:pt modelId="{E91D2CE6-68FA-4BCE-99FF-091AECFB4F65}" type="parTrans" cxnId="{97E241BD-945A-402B-A1D8-55F325E1639F}">
      <dgm:prSet/>
      <dgm:spPr/>
      <dgm:t>
        <a:bodyPr/>
        <a:lstStyle/>
        <a:p>
          <a:endParaRPr lang="ru-RU"/>
        </a:p>
      </dgm:t>
    </dgm:pt>
    <dgm:pt modelId="{0B6F99EE-014D-4EB6-AD63-979DC7841E97}" type="sibTrans" cxnId="{97E241BD-945A-402B-A1D8-55F325E1639F}">
      <dgm:prSet/>
      <dgm:spPr/>
      <dgm:t>
        <a:bodyPr/>
        <a:lstStyle/>
        <a:p>
          <a:endParaRPr lang="ru-RU"/>
        </a:p>
      </dgm:t>
    </dgm:pt>
    <dgm:pt modelId="{3446D13E-12A8-43C9-84A7-50F03F89A53B}" type="pres">
      <dgm:prSet presAssocID="{6160F69F-65A6-4C00-AB52-84D7B6552DBF}" presName="linear" presStyleCnt="0">
        <dgm:presLayoutVars>
          <dgm:animLvl val="lvl"/>
          <dgm:resizeHandles val="exact"/>
        </dgm:presLayoutVars>
      </dgm:prSet>
      <dgm:spPr/>
      <dgm:t>
        <a:bodyPr/>
        <a:lstStyle/>
        <a:p>
          <a:endParaRPr lang="ru-RU"/>
        </a:p>
      </dgm:t>
    </dgm:pt>
    <dgm:pt modelId="{933DE853-E4F5-47E6-AE59-636AB941C596}" type="pres">
      <dgm:prSet presAssocID="{9CE6F850-24E6-4F38-A9E1-BA8AA50D275C}" presName="parentText" presStyleLbl="node1" presStyleIdx="0" presStyleCnt="2">
        <dgm:presLayoutVars>
          <dgm:chMax val="0"/>
          <dgm:bulletEnabled val="1"/>
        </dgm:presLayoutVars>
      </dgm:prSet>
      <dgm:spPr/>
      <dgm:t>
        <a:bodyPr/>
        <a:lstStyle/>
        <a:p>
          <a:endParaRPr lang="ru-RU"/>
        </a:p>
      </dgm:t>
    </dgm:pt>
    <dgm:pt modelId="{105D01B2-4146-4F59-85FE-D71CE1298A23}" type="pres">
      <dgm:prSet presAssocID="{99662A6C-C301-4E72-98BE-8A8A60F4C7AF}" presName="spacer" presStyleCnt="0"/>
      <dgm:spPr/>
    </dgm:pt>
    <dgm:pt modelId="{BB3ECE97-1A6E-4060-A1F2-DFD01427D315}" type="pres">
      <dgm:prSet presAssocID="{C8017622-E4B0-426E-B81D-0A1C26494732}" presName="parentText" presStyleLbl="node1" presStyleIdx="1" presStyleCnt="2">
        <dgm:presLayoutVars>
          <dgm:chMax val="0"/>
          <dgm:bulletEnabled val="1"/>
        </dgm:presLayoutVars>
      </dgm:prSet>
      <dgm:spPr/>
      <dgm:t>
        <a:bodyPr/>
        <a:lstStyle/>
        <a:p>
          <a:endParaRPr lang="ru-RU"/>
        </a:p>
      </dgm:t>
    </dgm:pt>
  </dgm:ptLst>
  <dgm:cxnLst>
    <dgm:cxn modelId="{7E63E53F-9EB7-44BB-88F8-6DC35205C428}" type="presOf" srcId="{C8017622-E4B0-426E-B81D-0A1C26494732}" destId="{BB3ECE97-1A6E-4060-A1F2-DFD01427D315}" srcOrd="0" destOrd="0" presId="urn:microsoft.com/office/officeart/2005/8/layout/vList2"/>
    <dgm:cxn modelId="{97E241BD-945A-402B-A1D8-55F325E1639F}" srcId="{6160F69F-65A6-4C00-AB52-84D7B6552DBF}" destId="{C8017622-E4B0-426E-B81D-0A1C26494732}" srcOrd="1" destOrd="0" parTransId="{E91D2CE6-68FA-4BCE-99FF-091AECFB4F65}" sibTransId="{0B6F99EE-014D-4EB6-AD63-979DC7841E97}"/>
    <dgm:cxn modelId="{952F4C64-3CC2-4E2F-A487-919C4F7A5821}" type="presOf" srcId="{6160F69F-65A6-4C00-AB52-84D7B6552DBF}" destId="{3446D13E-12A8-43C9-84A7-50F03F89A53B}" srcOrd="0" destOrd="0" presId="urn:microsoft.com/office/officeart/2005/8/layout/vList2"/>
    <dgm:cxn modelId="{F9B689DF-F1B8-4870-9045-01073EF8BCA6}" srcId="{6160F69F-65A6-4C00-AB52-84D7B6552DBF}" destId="{9CE6F850-24E6-4F38-A9E1-BA8AA50D275C}" srcOrd="0" destOrd="0" parTransId="{97084324-606A-4BB5-9AB2-5AA698F05C1D}" sibTransId="{99662A6C-C301-4E72-98BE-8A8A60F4C7AF}"/>
    <dgm:cxn modelId="{33A3DE46-8747-4567-A5DB-56559652D9AE}" type="presOf" srcId="{9CE6F850-24E6-4F38-A9E1-BA8AA50D275C}" destId="{933DE853-E4F5-47E6-AE59-636AB941C596}" srcOrd="0" destOrd="0" presId="urn:microsoft.com/office/officeart/2005/8/layout/vList2"/>
    <dgm:cxn modelId="{3FAC6D64-94F5-4D31-8DFF-A8E8B41BAC89}" type="presParOf" srcId="{3446D13E-12A8-43C9-84A7-50F03F89A53B}" destId="{933DE853-E4F5-47E6-AE59-636AB941C596}" srcOrd="0" destOrd="0" presId="urn:microsoft.com/office/officeart/2005/8/layout/vList2"/>
    <dgm:cxn modelId="{E5FC78B5-7438-4718-A6D7-FA8DCE98CFDF}" type="presParOf" srcId="{3446D13E-12A8-43C9-84A7-50F03F89A53B}" destId="{105D01B2-4146-4F59-85FE-D71CE1298A23}" srcOrd="1" destOrd="0" presId="urn:microsoft.com/office/officeart/2005/8/layout/vList2"/>
    <dgm:cxn modelId="{61C6FF0B-3081-4540-8A57-E30F411D896E}" type="presParOf" srcId="{3446D13E-12A8-43C9-84A7-50F03F89A53B}" destId="{BB3ECE97-1A6E-4060-A1F2-DFD01427D31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1EFF0C-79D9-4B61-B8C7-875A714B001E}" type="doc">
      <dgm:prSet loTypeId="urn:microsoft.com/office/officeart/2005/8/layout/vProcess5" loCatId="process" qsTypeId="urn:microsoft.com/office/officeart/2005/8/quickstyle/simple1" qsCatId="simple" csTypeId="urn:microsoft.com/office/officeart/2005/8/colors/accent0_2" csCatId="mainScheme" phldr="1"/>
      <dgm:spPr/>
      <dgm:t>
        <a:bodyPr/>
        <a:lstStyle/>
        <a:p>
          <a:endParaRPr lang="ru-RU"/>
        </a:p>
      </dgm:t>
    </dgm:pt>
    <dgm:pt modelId="{A2E0D080-676C-4D62-AE82-CD41F8B0D2B9}">
      <dgm:prSet phldrT="[Текст]"/>
      <dgm:spPr/>
      <dgm:t>
        <a:bodyPr/>
        <a:lstStyle/>
        <a:p>
          <a:pPr algn="ctr"/>
          <a:r>
            <a:rPr lang="ru-RU" b="1" dirty="0" smtClean="0"/>
            <a:t>Контроль и оценка качества преподавания (аналитик качества обучения ИДО)</a:t>
          </a:r>
          <a:endParaRPr lang="ru-RU" b="1" dirty="0"/>
        </a:p>
      </dgm:t>
    </dgm:pt>
    <dgm:pt modelId="{EF3226E0-472F-4522-8385-BD54EF819662}" type="parTrans" cxnId="{522EAB2A-12AB-4757-A7E2-F742F1D566AE}">
      <dgm:prSet/>
      <dgm:spPr/>
      <dgm:t>
        <a:bodyPr/>
        <a:lstStyle/>
        <a:p>
          <a:endParaRPr lang="ru-RU"/>
        </a:p>
      </dgm:t>
    </dgm:pt>
    <dgm:pt modelId="{F55C3007-89C2-49FE-A026-F870D43DA455}" type="sibTrans" cxnId="{522EAB2A-12AB-4757-A7E2-F742F1D566AE}">
      <dgm:prSet/>
      <dgm:spPr/>
      <dgm:t>
        <a:bodyPr/>
        <a:lstStyle/>
        <a:p>
          <a:endParaRPr lang="ru-RU"/>
        </a:p>
      </dgm:t>
    </dgm:pt>
    <dgm:pt modelId="{8BAC37DA-DF30-4B4E-B815-871C6A216D63}">
      <dgm:prSet phldrT="[Текст]"/>
      <dgm:spPr/>
      <dgm:t>
        <a:bodyPr/>
        <a:lstStyle/>
        <a:p>
          <a:pPr algn="ctr"/>
          <a:r>
            <a:rPr lang="ru-RU" b="1" dirty="0" smtClean="0"/>
            <a:t>Контроль и оценка </a:t>
          </a:r>
          <a:r>
            <a:rPr lang="ru-RU" b="1" dirty="0" smtClean="0"/>
            <a:t>компетенций полученных служащими </a:t>
          </a:r>
          <a:r>
            <a:rPr lang="ru-RU" b="1" dirty="0" smtClean="0"/>
            <a:t>(преподаватель)</a:t>
          </a:r>
          <a:endParaRPr lang="ru-RU" b="1" dirty="0"/>
        </a:p>
      </dgm:t>
    </dgm:pt>
    <dgm:pt modelId="{72A20274-E6E5-41DC-B178-53B3F4E7C357}" type="parTrans" cxnId="{AA93672D-B564-4B5E-9374-F7E1D308CF40}">
      <dgm:prSet/>
      <dgm:spPr/>
      <dgm:t>
        <a:bodyPr/>
        <a:lstStyle/>
        <a:p>
          <a:endParaRPr lang="ru-RU"/>
        </a:p>
      </dgm:t>
    </dgm:pt>
    <dgm:pt modelId="{233FB07B-AFBD-4E1E-96EA-DE0CD04EDE58}" type="sibTrans" cxnId="{AA93672D-B564-4B5E-9374-F7E1D308CF40}">
      <dgm:prSet/>
      <dgm:spPr/>
      <dgm:t>
        <a:bodyPr/>
        <a:lstStyle/>
        <a:p>
          <a:endParaRPr lang="ru-RU"/>
        </a:p>
      </dgm:t>
    </dgm:pt>
    <dgm:pt modelId="{09A289AD-2CDC-4F12-A1EF-73F88BFC475E}">
      <dgm:prSet phldrT="[Текст]"/>
      <dgm:spPr/>
      <dgm:t>
        <a:bodyPr/>
        <a:lstStyle/>
        <a:p>
          <a:pPr algn="ctr"/>
          <a:r>
            <a:rPr lang="ru-RU" b="1" dirty="0" smtClean="0"/>
            <a:t>Оценка влияния проведенного обучения на эффективность работы служащего (руководство гос. органов + ИДО ГМС)</a:t>
          </a:r>
          <a:endParaRPr lang="ru-RU" b="1" dirty="0"/>
        </a:p>
      </dgm:t>
    </dgm:pt>
    <dgm:pt modelId="{CF6C75A6-EC0D-4C0D-89F0-22495456E02F}" type="parTrans" cxnId="{BFC8EE1C-872C-4A28-8D02-D699DC06EB8E}">
      <dgm:prSet/>
      <dgm:spPr/>
      <dgm:t>
        <a:bodyPr/>
        <a:lstStyle/>
        <a:p>
          <a:endParaRPr lang="ru-RU"/>
        </a:p>
      </dgm:t>
    </dgm:pt>
    <dgm:pt modelId="{8127C1B8-D48D-4865-82AE-3494945D9906}" type="sibTrans" cxnId="{BFC8EE1C-872C-4A28-8D02-D699DC06EB8E}">
      <dgm:prSet/>
      <dgm:spPr/>
      <dgm:t>
        <a:bodyPr/>
        <a:lstStyle/>
        <a:p>
          <a:endParaRPr lang="ru-RU"/>
        </a:p>
      </dgm:t>
    </dgm:pt>
    <dgm:pt modelId="{2986F59F-F97F-4F0F-9EB9-E6DE2C88D07D}" type="pres">
      <dgm:prSet presAssocID="{201EFF0C-79D9-4B61-B8C7-875A714B001E}" presName="outerComposite" presStyleCnt="0">
        <dgm:presLayoutVars>
          <dgm:chMax val="5"/>
          <dgm:dir/>
          <dgm:resizeHandles val="exact"/>
        </dgm:presLayoutVars>
      </dgm:prSet>
      <dgm:spPr/>
      <dgm:t>
        <a:bodyPr/>
        <a:lstStyle/>
        <a:p>
          <a:endParaRPr lang="ru-RU"/>
        </a:p>
      </dgm:t>
    </dgm:pt>
    <dgm:pt modelId="{45E1F31E-529F-441D-83FC-1D7B6BA3CF8D}" type="pres">
      <dgm:prSet presAssocID="{201EFF0C-79D9-4B61-B8C7-875A714B001E}" presName="dummyMaxCanvas" presStyleCnt="0">
        <dgm:presLayoutVars/>
      </dgm:prSet>
      <dgm:spPr/>
    </dgm:pt>
    <dgm:pt modelId="{7CF56FED-1E30-444D-96C6-9E6BD486EE01}" type="pres">
      <dgm:prSet presAssocID="{201EFF0C-79D9-4B61-B8C7-875A714B001E}" presName="ThreeNodes_1" presStyleLbl="node1" presStyleIdx="0" presStyleCnt="3" custScaleY="99133">
        <dgm:presLayoutVars>
          <dgm:bulletEnabled val="1"/>
        </dgm:presLayoutVars>
      </dgm:prSet>
      <dgm:spPr/>
      <dgm:t>
        <a:bodyPr/>
        <a:lstStyle/>
        <a:p>
          <a:endParaRPr lang="ru-RU"/>
        </a:p>
      </dgm:t>
    </dgm:pt>
    <dgm:pt modelId="{BF74C13E-3D62-4625-A9B3-AFD4A6216883}" type="pres">
      <dgm:prSet presAssocID="{201EFF0C-79D9-4B61-B8C7-875A714B001E}" presName="ThreeNodes_2" presStyleLbl="node1" presStyleIdx="1" presStyleCnt="3" custScaleY="111111">
        <dgm:presLayoutVars>
          <dgm:bulletEnabled val="1"/>
        </dgm:presLayoutVars>
      </dgm:prSet>
      <dgm:spPr/>
      <dgm:t>
        <a:bodyPr/>
        <a:lstStyle/>
        <a:p>
          <a:endParaRPr lang="ru-RU"/>
        </a:p>
      </dgm:t>
    </dgm:pt>
    <dgm:pt modelId="{729EFB44-E9FA-47E3-88F0-42C302169E57}" type="pres">
      <dgm:prSet presAssocID="{201EFF0C-79D9-4B61-B8C7-875A714B001E}" presName="ThreeNodes_3" presStyleLbl="node1" presStyleIdx="2" presStyleCnt="3">
        <dgm:presLayoutVars>
          <dgm:bulletEnabled val="1"/>
        </dgm:presLayoutVars>
      </dgm:prSet>
      <dgm:spPr/>
      <dgm:t>
        <a:bodyPr/>
        <a:lstStyle/>
        <a:p>
          <a:endParaRPr lang="ru-RU"/>
        </a:p>
      </dgm:t>
    </dgm:pt>
    <dgm:pt modelId="{0646CFC3-2C95-452F-98E7-0748E7F9F2B4}" type="pres">
      <dgm:prSet presAssocID="{201EFF0C-79D9-4B61-B8C7-875A714B001E}" presName="ThreeConn_1-2" presStyleLbl="fgAccFollowNode1" presStyleIdx="0" presStyleCnt="2">
        <dgm:presLayoutVars>
          <dgm:bulletEnabled val="1"/>
        </dgm:presLayoutVars>
      </dgm:prSet>
      <dgm:spPr/>
      <dgm:t>
        <a:bodyPr/>
        <a:lstStyle/>
        <a:p>
          <a:endParaRPr lang="ru-RU"/>
        </a:p>
      </dgm:t>
    </dgm:pt>
    <dgm:pt modelId="{47348E7E-A0A9-439F-9190-FBB561CE3E6B}" type="pres">
      <dgm:prSet presAssocID="{201EFF0C-79D9-4B61-B8C7-875A714B001E}" presName="ThreeConn_2-3" presStyleLbl="fgAccFollowNode1" presStyleIdx="1" presStyleCnt="2">
        <dgm:presLayoutVars>
          <dgm:bulletEnabled val="1"/>
        </dgm:presLayoutVars>
      </dgm:prSet>
      <dgm:spPr/>
      <dgm:t>
        <a:bodyPr/>
        <a:lstStyle/>
        <a:p>
          <a:endParaRPr lang="ru-RU"/>
        </a:p>
      </dgm:t>
    </dgm:pt>
    <dgm:pt modelId="{5B39E465-8224-4514-95FC-B643636EB6EA}" type="pres">
      <dgm:prSet presAssocID="{201EFF0C-79D9-4B61-B8C7-875A714B001E}" presName="ThreeNodes_1_text" presStyleLbl="node1" presStyleIdx="2" presStyleCnt="3">
        <dgm:presLayoutVars>
          <dgm:bulletEnabled val="1"/>
        </dgm:presLayoutVars>
      </dgm:prSet>
      <dgm:spPr/>
      <dgm:t>
        <a:bodyPr/>
        <a:lstStyle/>
        <a:p>
          <a:endParaRPr lang="ru-RU"/>
        </a:p>
      </dgm:t>
    </dgm:pt>
    <dgm:pt modelId="{C09F595F-5DEF-4E4D-BCBD-B74B155B1DF8}" type="pres">
      <dgm:prSet presAssocID="{201EFF0C-79D9-4B61-B8C7-875A714B001E}" presName="ThreeNodes_2_text" presStyleLbl="node1" presStyleIdx="2" presStyleCnt="3">
        <dgm:presLayoutVars>
          <dgm:bulletEnabled val="1"/>
        </dgm:presLayoutVars>
      </dgm:prSet>
      <dgm:spPr/>
      <dgm:t>
        <a:bodyPr/>
        <a:lstStyle/>
        <a:p>
          <a:endParaRPr lang="ru-RU"/>
        </a:p>
      </dgm:t>
    </dgm:pt>
    <dgm:pt modelId="{372368A7-28C3-4C99-A082-B3007CB7FE19}" type="pres">
      <dgm:prSet presAssocID="{201EFF0C-79D9-4B61-B8C7-875A714B001E}" presName="ThreeNodes_3_text" presStyleLbl="node1" presStyleIdx="2" presStyleCnt="3">
        <dgm:presLayoutVars>
          <dgm:bulletEnabled val="1"/>
        </dgm:presLayoutVars>
      </dgm:prSet>
      <dgm:spPr/>
      <dgm:t>
        <a:bodyPr/>
        <a:lstStyle/>
        <a:p>
          <a:endParaRPr lang="ru-RU"/>
        </a:p>
      </dgm:t>
    </dgm:pt>
  </dgm:ptLst>
  <dgm:cxnLst>
    <dgm:cxn modelId="{2A7C6908-5D85-447C-AF2F-C863D9F51606}" type="presOf" srcId="{A2E0D080-676C-4D62-AE82-CD41F8B0D2B9}" destId="{7CF56FED-1E30-444D-96C6-9E6BD486EE01}" srcOrd="0" destOrd="0" presId="urn:microsoft.com/office/officeart/2005/8/layout/vProcess5"/>
    <dgm:cxn modelId="{522EAB2A-12AB-4757-A7E2-F742F1D566AE}" srcId="{201EFF0C-79D9-4B61-B8C7-875A714B001E}" destId="{A2E0D080-676C-4D62-AE82-CD41F8B0D2B9}" srcOrd="0" destOrd="0" parTransId="{EF3226E0-472F-4522-8385-BD54EF819662}" sibTransId="{F55C3007-89C2-49FE-A026-F870D43DA455}"/>
    <dgm:cxn modelId="{A3BF2A9D-8004-4EEA-87DA-4A450249526A}" type="presOf" srcId="{A2E0D080-676C-4D62-AE82-CD41F8B0D2B9}" destId="{5B39E465-8224-4514-95FC-B643636EB6EA}" srcOrd="1" destOrd="0" presId="urn:microsoft.com/office/officeart/2005/8/layout/vProcess5"/>
    <dgm:cxn modelId="{4B2CB66F-B0E1-4D39-BFE9-F308E91676DB}" type="presOf" srcId="{201EFF0C-79D9-4B61-B8C7-875A714B001E}" destId="{2986F59F-F97F-4F0F-9EB9-E6DE2C88D07D}" srcOrd="0" destOrd="0" presId="urn:microsoft.com/office/officeart/2005/8/layout/vProcess5"/>
    <dgm:cxn modelId="{AA93672D-B564-4B5E-9374-F7E1D308CF40}" srcId="{201EFF0C-79D9-4B61-B8C7-875A714B001E}" destId="{8BAC37DA-DF30-4B4E-B815-871C6A216D63}" srcOrd="1" destOrd="0" parTransId="{72A20274-E6E5-41DC-B178-53B3F4E7C357}" sibTransId="{233FB07B-AFBD-4E1E-96EA-DE0CD04EDE58}"/>
    <dgm:cxn modelId="{CAAE1041-541C-4D9E-A5C5-F96216A1C3D2}" type="presOf" srcId="{8BAC37DA-DF30-4B4E-B815-871C6A216D63}" destId="{BF74C13E-3D62-4625-A9B3-AFD4A6216883}" srcOrd="0" destOrd="0" presId="urn:microsoft.com/office/officeart/2005/8/layout/vProcess5"/>
    <dgm:cxn modelId="{5ED4224C-E627-4716-A61D-0EBF3CB6D219}" type="presOf" srcId="{8BAC37DA-DF30-4B4E-B815-871C6A216D63}" destId="{C09F595F-5DEF-4E4D-BCBD-B74B155B1DF8}" srcOrd="1" destOrd="0" presId="urn:microsoft.com/office/officeart/2005/8/layout/vProcess5"/>
    <dgm:cxn modelId="{21F739E5-B3CE-419D-9A5A-D981E96CD659}" type="presOf" srcId="{09A289AD-2CDC-4F12-A1EF-73F88BFC475E}" destId="{729EFB44-E9FA-47E3-88F0-42C302169E57}" srcOrd="0" destOrd="0" presId="urn:microsoft.com/office/officeart/2005/8/layout/vProcess5"/>
    <dgm:cxn modelId="{0621EAC3-8DC2-4BAD-B7BF-5668DC1C3145}" type="presOf" srcId="{233FB07B-AFBD-4E1E-96EA-DE0CD04EDE58}" destId="{47348E7E-A0A9-439F-9190-FBB561CE3E6B}" srcOrd="0" destOrd="0" presId="urn:microsoft.com/office/officeart/2005/8/layout/vProcess5"/>
    <dgm:cxn modelId="{BFC8EE1C-872C-4A28-8D02-D699DC06EB8E}" srcId="{201EFF0C-79D9-4B61-B8C7-875A714B001E}" destId="{09A289AD-2CDC-4F12-A1EF-73F88BFC475E}" srcOrd="2" destOrd="0" parTransId="{CF6C75A6-EC0D-4C0D-89F0-22495456E02F}" sibTransId="{8127C1B8-D48D-4865-82AE-3494945D9906}"/>
    <dgm:cxn modelId="{74FD3EA1-F4DB-4483-A06D-C7184C9C7522}" type="presOf" srcId="{09A289AD-2CDC-4F12-A1EF-73F88BFC475E}" destId="{372368A7-28C3-4C99-A082-B3007CB7FE19}" srcOrd="1" destOrd="0" presId="urn:microsoft.com/office/officeart/2005/8/layout/vProcess5"/>
    <dgm:cxn modelId="{52C142B9-5167-4241-842C-3149F0AB29C2}" type="presOf" srcId="{F55C3007-89C2-49FE-A026-F870D43DA455}" destId="{0646CFC3-2C95-452F-98E7-0748E7F9F2B4}" srcOrd="0" destOrd="0" presId="urn:microsoft.com/office/officeart/2005/8/layout/vProcess5"/>
    <dgm:cxn modelId="{FEE1B016-8355-469B-A867-92D704AF3AF4}" type="presParOf" srcId="{2986F59F-F97F-4F0F-9EB9-E6DE2C88D07D}" destId="{45E1F31E-529F-441D-83FC-1D7B6BA3CF8D}" srcOrd="0" destOrd="0" presId="urn:microsoft.com/office/officeart/2005/8/layout/vProcess5"/>
    <dgm:cxn modelId="{060F9C2D-4E8D-4D9D-AE48-CDF58DB14112}" type="presParOf" srcId="{2986F59F-F97F-4F0F-9EB9-E6DE2C88D07D}" destId="{7CF56FED-1E30-444D-96C6-9E6BD486EE01}" srcOrd="1" destOrd="0" presId="urn:microsoft.com/office/officeart/2005/8/layout/vProcess5"/>
    <dgm:cxn modelId="{3539520B-D8FD-4F0C-B3C7-E4C5F06AC3F7}" type="presParOf" srcId="{2986F59F-F97F-4F0F-9EB9-E6DE2C88D07D}" destId="{BF74C13E-3D62-4625-A9B3-AFD4A6216883}" srcOrd="2" destOrd="0" presId="urn:microsoft.com/office/officeart/2005/8/layout/vProcess5"/>
    <dgm:cxn modelId="{863D9A80-743D-40A9-A4AE-74CF52276C12}" type="presParOf" srcId="{2986F59F-F97F-4F0F-9EB9-E6DE2C88D07D}" destId="{729EFB44-E9FA-47E3-88F0-42C302169E57}" srcOrd="3" destOrd="0" presId="urn:microsoft.com/office/officeart/2005/8/layout/vProcess5"/>
    <dgm:cxn modelId="{74100BB9-4058-4AD8-84C9-4344AFF8C889}" type="presParOf" srcId="{2986F59F-F97F-4F0F-9EB9-E6DE2C88D07D}" destId="{0646CFC3-2C95-452F-98E7-0748E7F9F2B4}" srcOrd="4" destOrd="0" presId="urn:microsoft.com/office/officeart/2005/8/layout/vProcess5"/>
    <dgm:cxn modelId="{E3872CD8-F720-40FA-8A90-EB8CC9BC7310}" type="presParOf" srcId="{2986F59F-F97F-4F0F-9EB9-E6DE2C88D07D}" destId="{47348E7E-A0A9-439F-9190-FBB561CE3E6B}" srcOrd="5" destOrd="0" presId="urn:microsoft.com/office/officeart/2005/8/layout/vProcess5"/>
    <dgm:cxn modelId="{3EAED916-D27D-470C-86B2-7C1912CC59C0}" type="presParOf" srcId="{2986F59F-F97F-4F0F-9EB9-E6DE2C88D07D}" destId="{5B39E465-8224-4514-95FC-B643636EB6EA}" srcOrd="6" destOrd="0" presId="urn:microsoft.com/office/officeart/2005/8/layout/vProcess5"/>
    <dgm:cxn modelId="{922EDC6C-185A-478D-9471-8B35BAB17A04}" type="presParOf" srcId="{2986F59F-F97F-4F0F-9EB9-E6DE2C88D07D}" destId="{C09F595F-5DEF-4E4D-BCBD-B74B155B1DF8}" srcOrd="7" destOrd="0" presId="urn:microsoft.com/office/officeart/2005/8/layout/vProcess5"/>
    <dgm:cxn modelId="{E928B5AC-A6B8-4923-B153-E1E74536F4E9}" type="presParOf" srcId="{2986F59F-F97F-4F0F-9EB9-E6DE2C88D07D}" destId="{372368A7-28C3-4C99-A082-B3007CB7FE19}"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9BCA6F-A81B-4585-8260-7B0620CAF912}" type="doc">
      <dgm:prSet loTypeId="urn:microsoft.com/office/officeart/2005/8/layout/hierarchy4" loCatId="relationship" qsTypeId="urn:microsoft.com/office/officeart/2005/8/quickstyle/simple3" qsCatId="simple" csTypeId="urn:microsoft.com/office/officeart/2005/8/colors/accent1_2" csCatId="accent1"/>
      <dgm:spPr/>
      <dgm:t>
        <a:bodyPr/>
        <a:lstStyle/>
        <a:p>
          <a:endParaRPr lang="ru-RU"/>
        </a:p>
      </dgm:t>
    </dgm:pt>
    <dgm:pt modelId="{60728B3A-3671-4A4C-AE55-E5D46184EBE3}">
      <dgm:prSet/>
      <dgm:spPr/>
      <dgm:t>
        <a:bodyPr/>
        <a:lstStyle/>
        <a:p>
          <a:pPr rtl="0"/>
          <a:r>
            <a:rPr lang="ru-RU" smtClean="0"/>
            <a:t>Для претворения в жизнь вышеперечисленных мотивационных механизмов необходимо четко определить критерии оценки воздействия проведенного обучения служащих на их повседневную работу, а также четко определить процедуры карьерного продвижения по результатам обучения, и, возможно, механизмы нематериальной мотивации служащих к повышению своего профессионального уровня.</a:t>
          </a:r>
          <a:endParaRPr lang="ru-RU"/>
        </a:p>
      </dgm:t>
    </dgm:pt>
    <dgm:pt modelId="{D6E21905-AE67-42C7-BDE0-DBF4FC7CA39C}" type="parTrans" cxnId="{9D109995-140B-41C2-96A0-79983244D1F6}">
      <dgm:prSet/>
      <dgm:spPr/>
      <dgm:t>
        <a:bodyPr/>
        <a:lstStyle/>
        <a:p>
          <a:endParaRPr lang="ru-RU"/>
        </a:p>
      </dgm:t>
    </dgm:pt>
    <dgm:pt modelId="{D155DA8B-4AA3-4C8F-B3CD-04A390E773FA}" type="sibTrans" cxnId="{9D109995-140B-41C2-96A0-79983244D1F6}">
      <dgm:prSet/>
      <dgm:spPr/>
      <dgm:t>
        <a:bodyPr/>
        <a:lstStyle/>
        <a:p>
          <a:endParaRPr lang="ru-RU"/>
        </a:p>
      </dgm:t>
    </dgm:pt>
    <dgm:pt modelId="{A42C90EF-AEFB-4429-92C4-1AD8CB8C0331}" type="pres">
      <dgm:prSet presAssocID="{6F9BCA6F-A81B-4585-8260-7B0620CAF912}" presName="Name0" presStyleCnt="0">
        <dgm:presLayoutVars>
          <dgm:chPref val="1"/>
          <dgm:dir/>
          <dgm:animOne val="branch"/>
          <dgm:animLvl val="lvl"/>
          <dgm:resizeHandles/>
        </dgm:presLayoutVars>
      </dgm:prSet>
      <dgm:spPr/>
      <dgm:t>
        <a:bodyPr/>
        <a:lstStyle/>
        <a:p>
          <a:endParaRPr lang="ru-RU"/>
        </a:p>
      </dgm:t>
    </dgm:pt>
    <dgm:pt modelId="{87F5C928-41B6-4FE6-B398-4FAF70321724}" type="pres">
      <dgm:prSet presAssocID="{60728B3A-3671-4A4C-AE55-E5D46184EBE3}" presName="vertOne" presStyleCnt="0"/>
      <dgm:spPr/>
    </dgm:pt>
    <dgm:pt modelId="{E1BF22FC-B0A3-4F12-B67C-D38101B0B814}" type="pres">
      <dgm:prSet presAssocID="{60728B3A-3671-4A4C-AE55-E5D46184EBE3}" presName="txOne" presStyleLbl="node0" presStyleIdx="0" presStyleCnt="1">
        <dgm:presLayoutVars>
          <dgm:chPref val="3"/>
        </dgm:presLayoutVars>
      </dgm:prSet>
      <dgm:spPr/>
      <dgm:t>
        <a:bodyPr/>
        <a:lstStyle/>
        <a:p>
          <a:endParaRPr lang="ru-RU"/>
        </a:p>
      </dgm:t>
    </dgm:pt>
    <dgm:pt modelId="{5C29F381-53A6-4648-9448-194331C979EE}" type="pres">
      <dgm:prSet presAssocID="{60728B3A-3671-4A4C-AE55-E5D46184EBE3}" presName="horzOne" presStyleCnt="0"/>
      <dgm:spPr/>
    </dgm:pt>
  </dgm:ptLst>
  <dgm:cxnLst>
    <dgm:cxn modelId="{C4C56DC0-6C9C-436F-9784-8FCD1AD62A23}" type="presOf" srcId="{60728B3A-3671-4A4C-AE55-E5D46184EBE3}" destId="{E1BF22FC-B0A3-4F12-B67C-D38101B0B814}" srcOrd="0" destOrd="0" presId="urn:microsoft.com/office/officeart/2005/8/layout/hierarchy4"/>
    <dgm:cxn modelId="{9D109995-140B-41C2-96A0-79983244D1F6}" srcId="{6F9BCA6F-A81B-4585-8260-7B0620CAF912}" destId="{60728B3A-3671-4A4C-AE55-E5D46184EBE3}" srcOrd="0" destOrd="0" parTransId="{D6E21905-AE67-42C7-BDE0-DBF4FC7CA39C}" sibTransId="{D155DA8B-4AA3-4C8F-B3CD-04A390E773FA}"/>
    <dgm:cxn modelId="{EB26ECF8-F9B3-4379-B688-8605EA09BBA5}" type="presOf" srcId="{6F9BCA6F-A81B-4585-8260-7B0620CAF912}" destId="{A42C90EF-AEFB-4429-92C4-1AD8CB8C0331}" srcOrd="0" destOrd="0" presId="urn:microsoft.com/office/officeart/2005/8/layout/hierarchy4"/>
    <dgm:cxn modelId="{702589DC-B7F9-41C7-AB2F-D997BB342211}" type="presParOf" srcId="{A42C90EF-AEFB-4429-92C4-1AD8CB8C0331}" destId="{87F5C928-41B6-4FE6-B398-4FAF70321724}" srcOrd="0" destOrd="0" presId="urn:microsoft.com/office/officeart/2005/8/layout/hierarchy4"/>
    <dgm:cxn modelId="{28288DE9-552C-488D-9D00-9DAA4E4FD612}" type="presParOf" srcId="{87F5C928-41B6-4FE6-B398-4FAF70321724}" destId="{E1BF22FC-B0A3-4F12-B67C-D38101B0B814}" srcOrd="0" destOrd="0" presId="urn:microsoft.com/office/officeart/2005/8/layout/hierarchy4"/>
    <dgm:cxn modelId="{3546B275-910C-4DE4-A796-B2128195E7B3}" type="presParOf" srcId="{87F5C928-41B6-4FE6-B398-4FAF70321724}" destId="{5C29F381-53A6-4648-9448-194331C979EE}"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F56FED-1E30-444D-96C6-9E6BD486EE01}">
      <dsp:nvSpPr>
        <dsp:cNvPr id="0" name=""/>
        <dsp:cNvSpPr/>
      </dsp:nvSpPr>
      <dsp:spPr>
        <a:xfrm>
          <a:off x="0" y="7210"/>
          <a:ext cx="6584950" cy="164896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Контроль и оценка качества преподавания (аналитик качества обучения ИДО)</a:t>
          </a:r>
          <a:endParaRPr lang="ru-RU" sz="2400" b="1" kern="1200" dirty="0"/>
        </a:p>
      </dsp:txBody>
      <dsp:txXfrm>
        <a:off x="48296" y="55506"/>
        <a:ext cx="4790873" cy="1552371"/>
      </dsp:txXfrm>
    </dsp:sp>
    <dsp:sp modelId="{BF74C13E-3D62-4625-A9B3-AFD4A6216883}">
      <dsp:nvSpPr>
        <dsp:cNvPr id="0" name=""/>
        <dsp:cNvSpPr/>
      </dsp:nvSpPr>
      <dsp:spPr>
        <a:xfrm>
          <a:off x="581024" y="1848206"/>
          <a:ext cx="6584950" cy="1848203"/>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Контроль и оценка </a:t>
          </a:r>
          <a:r>
            <a:rPr lang="ru-RU" sz="2400" b="1" kern="1200" dirty="0" smtClean="0"/>
            <a:t>компетенций полученных служащими </a:t>
          </a:r>
          <a:r>
            <a:rPr lang="ru-RU" sz="2400" b="1" kern="1200" dirty="0" smtClean="0"/>
            <a:t>(преподаватель)</a:t>
          </a:r>
          <a:endParaRPr lang="ru-RU" sz="2400" b="1" kern="1200" dirty="0"/>
        </a:p>
      </dsp:txBody>
      <dsp:txXfrm>
        <a:off x="635156" y="1902338"/>
        <a:ext cx="4814460" cy="1739939"/>
      </dsp:txXfrm>
    </dsp:sp>
    <dsp:sp modelId="{729EFB44-E9FA-47E3-88F0-42C302169E57}">
      <dsp:nvSpPr>
        <dsp:cNvPr id="0" name=""/>
        <dsp:cNvSpPr/>
      </dsp:nvSpPr>
      <dsp:spPr>
        <a:xfrm>
          <a:off x="1162049" y="3881231"/>
          <a:ext cx="6584950" cy="1663385"/>
        </a:xfrm>
        <a:prstGeom prst="roundRect">
          <a:avLst>
            <a:gd name="adj" fmla="val 10000"/>
          </a:avLst>
        </a:prstGeom>
        <a:solidFill>
          <a:schemeClr val="lt1">
            <a:hueOff val="0"/>
            <a:satOff val="0"/>
            <a:lumOff val="0"/>
            <a:alphaOff val="0"/>
          </a:schemeClr>
        </a:solid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sz="2400" b="1" kern="1200" dirty="0" smtClean="0"/>
            <a:t>Оценка влияния проведенного обучения на эффективность работы служащего (руководство гос. органов + ИДО ГМС)</a:t>
          </a:r>
          <a:endParaRPr lang="ru-RU" sz="2400" b="1" kern="1200" dirty="0"/>
        </a:p>
      </dsp:txBody>
      <dsp:txXfrm>
        <a:off x="1210768" y="3929950"/>
        <a:ext cx="4825286" cy="1565947"/>
      </dsp:txXfrm>
    </dsp:sp>
    <dsp:sp modelId="{0646CFC3-2C95-452F-98E7-0748E7F9F2B4}">
      <dsp:nvSpPr>
        <dsp:cNvPr id="0" name=""/>
        <dsp:cNvSpPr/>
      </dsp:nvSpPr>
      <dsp:spPr>
        <a:xfrm>
          <a:off x="5503749" y="1261400"/>
          <a:ext cx="1081200" cy="108120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747019" y="1261400"/>
        <a:ext cx="594660" cy="813603"/>
      </dsp:txXfrm>
    </dsp:sp>
    <dsp:sp modelId="{47348E7E-A0A9-439F-9190-FBB561CE3E6B}">
      <dsp:nvSpPr>
        <dsp:cNvPr id="0" name=""/>
        <dsp:cNvSpPr/>
      </dsp:nvSpPr>
      <dsp:spPr>
        <a:xfrm>
          <a:off x="6084774" y="3190927"/>
          <a:ext cx="1081200" cy="108120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328044" y="3190927"/>
        <a:ext cx="594660" cy="813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BF22FC-B0A3-4F12-B67C-D38101B0B814}">
      <dsp:nvSpPr>
        <dsp:cNvPr id="0" name=""/>
        <dsp:cNvSpPr/>
      </dsp:nvSpPr>
      <dsp:spPr>
        <a:xfrm>
          <a:off x="0" y="0"/>
          <a:ext cx="7530040" cy="5627712"/>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ru-RU" sz="3000" kern="1200" smtClean="0"/>
            <a:t>Для претворения в жизнь вышеперечисленных мотивационных механизмов необходимо четко определить критерии оценки воздействия проведенного обучения служащих на их повседневную работу, а также четко определить процедуры карьерного продвижения по результатам обучения, и, возможно, механизмы нематериальной мотивации служащих к повышению своего профессионального уровня.</a:t>
          </a:r>
          <a:endParaRPr lang="ru-RU" sz="3000" kern="1200"/>
        </a:p>
      </dsp:txBody>
      <dsp:txXfrm>
        <a:off x="164830" y="164830"/>
        <a:ext cx="7200380" cy="52980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E9AF35E-0AA2-4382-BCF6-495AFBE3A39C}"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9AF35E-0AA2-4382-BCF6-495AFBE3A39C}"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E9AF35E-0AA2-4382-BCF6-495AFBE3A39C}"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9AF35E-0AA2-4382-BCF6-495AFBE3A39C}" type="slidenum">
              <a:rPr lang="ru-RU" smtClean="0"/>
              <a:t>‹#›</a:t>
            </a:fld>
            <a:endParaRPr lang="ru-RU"/>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83B263AB-7CC1-4F9F-907E-9E8BEE22E92E}" type="datetimeFigureOut">
              <a:rPr lang="ru-RU" smtClean="0"/>
              <a:t>25.09.2014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9AF35E-0AA2-4382-BCF6-495AFBE3A39C}"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3B263AB-7CC1-4F9F-907E-9E8BEE22E92E}" type="datetimeFigureOut">
              <a:rPr lang="ru-RU" smtClean="0"/>
              <a:t>25.09.2014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9AF35E-0AA2-4382-BCF6-495AFBE3A39C}"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ransition spd="slow">
    <p:wipe/>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03648" y="620688"/>
            <a:ext cx="6840760" cy="3168352"/>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ru-RU" sz="2400" b="1" dirty="0">
                <a:solidFill>
                  <a:schemeClr val="bg2">
                    <a:lumMod val="10000"/>
                  </a:schemeClr>
                </a:solidFill>
                <a:effectLst/>
              </a:rPr>
              <a:t>Построение системы индивидуальной оценки государственных и муниципальных служащих в процессе повышения квалификации на базе Института дополнительного образования государственных и муниципальных служащих </a:t>
            </a:r>
            <a:r>
              <a:rPr lang="ru-RU" sz="2400" dirty="0">
                <a:solidFill>
                  <a:schemeClr val="bg2">
                    <a:lumMod val="10000"/>
                  </a:schemeClr>
                </a:solidFill>
                <a:effectLst/>
              </a:rPr>
              <a:t/>
            </a:r>
            <a:br>
              <a:rPr lang="ru-RU" sz="2400" dirty="0">
                <a:solidFill>
                  <a:schemeClr val="bg2">
                    <a:lumMod val="10000"/>
                  </a:schemeClr>
                </a:solidFill>
                <a:effectLst/>
              </a:rPr>
            </a:br>
            <a:r>
              <a:rPr lang="ru-RU" sz="2400" b="1" dirty="0">
                <a:solidFill>
                  <a:schemeClr val="bg2">
                    <a:lumMod val="10000"/>
                  </a:schemeClr>
                </a:solidFill>
                <a:effectLst/>
              </a:rPr>
              <a:t>Академии государственного управления при Президенте Кыргызской Республики</a:t>
            </a:r>
            <a:r>
              <a:rPr lang="ru-RU" sz="2400" dirty="0">
                <a:solidFill>
                  <a:schemeClr val="bg2">
                    <a:lumMod val="10000"/>
                  </a:schemeClr>
                </a:solidFill>
                <a:effectLst/>
              </a:rPr>
              <a:t/>
            </a:r>
            <a:br>
              <a:rPr lang="ru-RU" sz="2400" dirty="0">
                <a:solidFill>
                  <a:schemeClr val="bg2">
                    <a:lumMod val="10000"/>
                  </a:schemeClr>
                </a:solidFill>
                <a:effectLst/>
              </a:rPr>
            </a:br>
            <a:endParaRPr lang="ru-RU" sz="2400" dirty="0">
              <a:solidFill>
                <a:schemeClr val="bg2">
                  <a:lumMod val="10000"/>
                </a:schemeClr>
              </a:solidFill>
            </a:endParaRPr>
          </a:p>
        </p:txBody>
      </p:sp>
      <p:sp>
        <p:nvSpPr>
          <p:cNvPr id="3" name="Подзаголовок 2"/>
          <p:cNvSpPr>
            <a:spLocks noGrp="1"/>
          </p:cNvSpPr>
          <p:nvPr>
            <p:ph type="subTitle" idx="1"/>
          </p:nvPr>
        </p:nvSpPr>
        <p:spPr>
          <a:xfrm>
            <a:off x="1403648" y="3933056"/>
            <a:ext cx="6840760" cy="1800200"/>
          </a:xfrm>
          <a:ln>
            <a:solidFill>
              <a:srgbClr val="7030A0"/>
            </a:solidFill>
          </a:ln>
        </p:spPr>
        <p:txBody>
          <a:bodyPr>
            <a:normAutofit fontScale="70000" lnSpcReduction="20000"/>
          </a:bodyPr>
          <a:lstStyle/>
          <a:p>
            <a:endParaRPr lang="ru-RU" dirty="0" smtClean="0"/>
          </a:p>
          <a:p>
            <a:r>
              <a:rPr lang="ru-RU" dirty="0" smtClean="0"/>
              <a:t>Гончарук </a:t>
            </a:r>
            <a:r>
              <a:rPr lang="ru-RU" dirty="0"/>
              <a:t>Артемий Юрьевич </a:t>
            </a:r>
          </a:p>
          <a:p>
            <a:r>
              <a:rPr lang="ru-RU" dirty="0"/>
              <a:t>заместитель директора Института дополнительного образования </a:t>
            </a:r>
          </a:p>
          <a:p>
            <a:r>
              <a:rPr lang="ru-RU" dirty="0"/>
              <a:t>государственных и муниципальных служащих </a:t>
            </a:r>
          </a:p>
          <a:p>
            <a:r>
              <a:rPr lang="ru-RU" dirty="0"/>
              <a:t>Академии государственного управления </a:t>
            </a:r>
          </a:p>
          <a:p>
            <a:r>
              <a:rPr lang="ru-RU" dirty="0"/>
              <a:t>при Президенте Кыргызской Республики</a:t>
            </a:r>
          </a:p>
          <a:p>
            <a:endParaRPr lang="ru-RU" dirty="0"/>
          </a:p>
        </p:txBody>
      </p:sp>
    </p:spTree>
    <p:extLst>
      <p:ext uri="{BB962C8B-B14F-4D97-AF65-F5344CB8AC3E}">
        <p14:creationId xmlns:p14="http://schemas.microsoft.com/office/powerpoint/2010/main" val="178484123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332656"/>
            <a:ext cx="7746064" cy="6192688"/>
          </a:xfrm>
        </p:spPr>
        <p:txBody>
          <a:bodyPr>
            <a:normAutofit fontScale="70000" lnSpcReduction="20000"/>
          </a:bodyPr>
          <a:lstStyle/>
          <a:p>
            <a:r>
              <a:rPr lang="ru-RU" dirty="0"/>
              <a:t>В Академии разработаны и утверждены ранжированные сертификаты, которые выдаются только по результатам индивидуальной оценки компетенций, полученных слушателями в ходе прохождения обучения. </a:t>
            </a:r>
            <a:endParaRPr lang="ru-RU" dirty="0" smtClean="0"/>
          </a:p>
          <a:p>
            <a:r>
              <a:rPr lang="ru-RU" dirty="0" smtClean="0"/>
              <a:t>Каждому </a:t>
            </a:r>
            <a:r>
              <a:rPr lang="ru-RU" dirty="0"/>
              <a:t>виду контроля, в зависимости от степени значимости, присваивается определенный коэффициент, который применяется при расчете средневзвешенных баллов. </a:t>
            </a:r>
            <a:endParaRPr lang="ru-RU" dirty="0" smtClean="0"/>
          </a:p>
          <a:p>
            <a:r>
              <a:rPr lang="ru-RU" dirty="0" smtClean="0"/>
              <a:t>Расчет </a:t>
            </a:r>
            <a:r>
              <a:rPr lang="ru-RU" dirty="0"/>
              <a:t>итогового средневзвешенного балла производиться путем суммирования средневзвешенных баллов по каждому виду контроля. </a:t>
            </a:r>
            <a:endParaRPr lang="ru-RU" dirty="0" smtClean="0"/>
          </a:p>
          <a:p>
            <a:r>
              <a:rPr lang="ru-RU" dirty="0" smtClean="0"/>
              <a:t>Набранному </a:t>
            </a:r>
            <a:r>
              <a:rPr lang="ru-RU" dirty="0"/>
              <a:t>итоговому баллу соответствуют следующие виды оценки: </a:t>
            </a:r>
            <a:endParaRPr lang="ru-RU" dirty="0" smtClean="0"/>
          </a:p>
          <a:p>
            <a:pPr>
              <a:buFont typeface="Wingdings" pitchFamily="2" charset="2"/>
              <a:buChar char="v"/>
            </a:pPr>
            <a:r>
              <a:rPr lang="ru-RU" dirty="0" smtClean="0">
                <a:solidFill>
                  <a:srgbClr val="C00000"/>
                </a:solidFill>
              </a:rPr>
              <a:t>17-20 </a:t>
            </a:r>
            <a:r>
              <a:rPr lang="ru-RU" dirty="0">
                <a:solidFill>
                  <a:srgbClr val="C00000"/>
                </a:solidFill>
              </a:rPr>
              <a:t>баллов – «отлично»; </a:t>
            </a:r>
            <a:endParaRPr lang="ru-RU" dirty="0" smtClean="0">
              <a:solidFill>
                <a:srgbClr val="C00000"/>
              </a:solidFill>
            </a:endParaRPr>
          </a:p>
          <a:p>
            <a:pPr>
              <a:buFont typeface="Wingdings" pitchFamily="2" charset="2"/>
              <a:buChar char="v"/>
            </a:pPr>
            <a:r>
              <a:rPr lang="ru-RU" dirty="0" smtClean="0">
                <a:solidFill>
                  <a:srgbClr val="C00000"/>
                </a:solidFill>
              </a:rPr>
              <a:t>14-16,9 </a:t>
            </a:r>
            <a:r>
              <a:rPr lang="ru-RU" dirty="0">
                <a:solidFill>
                  <a:srgbClr val="C00000"/>
                </a:solidFill>
              </a:rPr>
              <a:t>баллов – «хорошо»; </a:t>
            </a:r>
            <a:endParaRPr lang="ru-RU" dirty="0" smtClean="0">
              <a:solidFill>
                <a:srgbClr val="C00000"/>
              </a:solidFill>
            </a:endParaRPr>
          </a:p>
          <a:p>
            <a:pPr>
              <a:buFont typeface="Wingdings" pitchFamily="2" charset="2"/>
              <a:buChar char="v"/>
            </a:pPr>
            <a:r>
              <a:rPr lang="ru-RU" dirty="0" smtClean="0">
                <a:solidFill>
                  <a:srgbClr val="C00000"/>
                </a:solidFill>
              </a:rPr>
              <a:t>10-13,9 </a:t>
            </a:r>
            <a:r>
              <a:rPr lang="ru-RU" dirty="0">
                <a:solidFill>
                  <a:srgbClr val="C00000"/>
                </a:solidFill>
              </a:rPr>
              <a:t>баллов – «удовлетворительно</a:t>
            </a:r>
            <a:r>
              <a:rPr lang="ru-RU" dirty="0" smtClean="0">
                <a:solidFill>
                  <a:srgbClr val="C00000"/>
                </a:solidFill>
              </a:rPr>
              <a:t>»;</a:t>
            </a:r>
          </a:p>
          <a:p>
            <a:pPr>
              <a:buFont typeface="Wingdings" pitchFamily="2" charset="2"/>
              <a:buChar char="v"/>
            </a:pPr>
            <a:r>
              <a:rPr lang="ru-RU" dirty="0" smtClean="0">
                <a:solidFill>
                  <a:srgbClr val="C00000"/>
                </a:solidFill>
              </a:rPr>
              <a:t> </a:t>
            </a:r>
            <a:r>
              <a:rPr lang="ru-RU" dirty="0">
                <a:solidFill>
                  <a:srgbClr val="C00000"/>
                </a:solidFill>
              </a:rPr>
              <a:t>0-9,9 баллов – «неудовлетворительно». </a:t>
            </a:r>
            <a:endParaRPr lang="ru-RU" dirty="0" smtClean="0">
              <a:solidFill>
                <a:srgbClr val="C00000"/>
              </a:solidFill>
            </a:endParaRPr>
          </a:p>
          <a:p>
            <a:r>
              <a:rPr lang="ru-RU" dirty="0" smtClean="0"/>
              <a:t>Итоговая </a:t>
            </a:r>
            <a:r>
              <a:rPr lang="ru-RU" dirty="0"/>
              <a:t>таблица оценки знаний слушателей размещается на оборотной стороне сертификата.</a:t>
            </a:r>
          </a:p>
          <a:p>
            <a:endParaRPr lang="ru-RU" dirty="0"/>
          </a:p>
        </p:txBody>
      </p:sp>
    </p:spTree>
    <p:extLst>
      <p:ext uri="{BB962C8B-B14F-4D97-AF65-F5344CB8AC3E}">
        <p14:creationId xmlns:p14="http://schemas.microsoft.com/office/powerpoint/2010/main" val="131459919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188640"/>
            <a:ext cx="7498080" cy="576064"/>
          </a:xfrm>
        </p:spPr>
        <p:txBody>
          <a:bodyPr>
            <a:normAutofit fontScale="90000"/>
          </a:bodyPr>
          <a:lstStyle/>
          <a:p>
            <a:pPr algn="ctr"/>
            <a:endParaRPr lang="ru-RU" dirty="0"/>
          </a:p>
        </p:txBody>
      </p:sp>
      <p:pic>
        <p:nvPicPr>
          <p:cNvPr id="1026" name="Picture 2" descr="C:\Users\user\Pictures\2014-09-25 сертификат\сертификат 00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620688"/>
            <a:ext cx="4104456" cy="59046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Pictures\2014-09-25 сертификат\сертификат 0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2080" y="620688"/>
            <a:ext cx="3672408"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63217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332656"/>
            <a:ext cx="7746064" cy="6120680"/>
          </a:xfrm>
        </p:spPr>
        <p:txBody>
          <a:bodyPr>
            <a:normAutofit fontScale="85000" lnSpcReduction="20000"/>
          </a:bodyPr>
          <a:lstStyle/>
          <a:p>
            <a:pPr>
              <a:buFont typeface="Wingdings" pitchFamily="2" charset="2"/>
              <a:buChar char="ü"/>
            </a:pPr>
            <a:r>
              <a:rPr lang="ru-RU" dirty="0"/>
              <a:t>Если раньше сертификаты выдавались лишь за простой факт присутствия служащего на курсах, то теперь только слушатель, набравший не менее 10 средневзвешенных баллов из 20 максимальных, имеет право на получение сертификата. </a:t>
            </a:r>
            <a:endParaRPr lang="ru-RU" dirty="0" smtClean="0"/>
          </a:p>
          <a:p>
            <a:pPr>
              <a:buFont typeface="Wingdings" pitchFamily="2" charset="2"/>
              <a:buChar char="ü"/>
            </a:pPr>
            <a:r>
              <a:rPr lang="ru-RU" dirty="0" smtClean="0"/>
              <a:t>Кроме </a:t>
            </a:r>
            <a:r>
              <a:rPr lang="ru-RU" dirty="0"/>
              <a:t>того, сертификаты о прохождении курсов повышения квалификации не выдаются слушателям, пропустившим более 30% учебного времени без наличия документов, подтверждающих уважительные причины отсутствия. </a:t>
            </a:r>
            <a:endParaRPr lang="ru-RU" dirty="0" smtClean="0"/>
          </a:p>
          <a:p>
            <a:pPr>
              <a:buFont typeface="Wingdings" pitchFamily="2" charset="2"/>
              <a:buChar char="ü"/>
            </a:pPr>
            <a:r>
              <a:rPr lang="ru-RU" dirty="0" smtClean="0"/>
              <a:t>Анализ</a:t>
            </a:r>
            <a:r>
              <a:rPr lang="ru-RU" dirty="0"/>
              <a:t>, проведенный по результатам конца 2012 и 2013 года, показывает, </a:t>
            </a:r>
            <a:r>
              <a:rPr lang="ru-RU" u="sng" dirty="0"/>
              <a:t>что из 4959 слушателей ИДОГМС, только 1195 (24%) </a:t>
            </a:r>
            <a:r>
              <a:rPr lang="ru-RU" dirty="0"/>
              <a:t>служащих смогли успешно пройти все виды контроля и получить сертификаты.</a:t>
            </a:r>
          </a:p>
          <a:p>
            <a:endParaRPr lang="ru-RU" dirty="0"/>
          </a:p>
        </p:txBody>
      </p:sp>
    </p:spTree>
    <p:extLst>
      <p:ext uri="{BB962C8B-B14F-4D97-AF65-F5344CB8AC3E}">
        <p14:creationId xmlns:p14="http://schemas.microsoft.com/office/powerpoint/2010/main" val="43360054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548680"/>
            <a:ext cx="7674056" cy="5760640"/>
          </a:xfrm>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a:buFont typeface="Wingdings" pitchFamily="2" charset="2"/>
              <a:buChar char="q"/>
            </a:pPr>
            <a:r>
              <a:rPr lang="ru-RU" dirty="0"/>
              <a:t>В настоящее время Академия принимает активное участие в становлении системы обучения и профессионального развития государственных и муниципальных служащих Кыргызской Республики. </a:t>
            </a:r>
            <a:endParaRPr lang="ru-RU" dirty="0" smtClean="0"/>
          </a:p>
          <a:p>
            <a:pPr>
              <a:buFont typeface="Wingdings" pitchFamily="2" charset="2"/>
              <a:buChar char="q"/>
            </a:pPr>
            <a:r>
              <a:rPr lang="ru-RU" dirty="0" smtClean="0"/>
              <a:t>Академией </a:t>
            </a:r>
            <a:r>
              <a:rPr lang="ru-RU" dirty="0"/>
              <a:t>полностью реализован государственный заказ на обучение служащих в 2013 году (проведен 71 курс повышения квалификации, обучено  1062   гос. и муниципальных служащих). </a:t>
            </a:r>
            <a:endParaRPr lang="ru-RU" dirty="0" smtClean="0"/>
          </a:p>
          <a:p>
            <a:pPr>
              <a:buFont typeface="Wingdings" pitchFamily="2" charset="2"/>
              <a:buChar char="q"/>
            </a:pPr>
            <a:r>
              <a:rPr lang="ru-RU" dirty="0" smtClean="0"/>
              <a:t>В </a:t>
            </a:r>
            <a:r>
              <a:rPr lang="ru-RU" dirty="0"/>
              <a:t>настоящее время Академия стала также стала основным исполнителем государственного заказа на 2014 год. По результатам конкурса, проведенного Государственной кадровой службой КР, Академия получила право на проведение 237 курсов для 5415 государственных и муниципальных служащих (85% от общего количества курсов). На конец сентября уже проведено 75 десятидневных курсов, в процессе – 22 курса.</a:t>
            </a:r>
          </a:p>
          <a:p>
            <a:pPr>
              <a:buFont typeface="Wingdings" pitchFamily="2" charset="2"/>
              <a:buChar char="q"/>
            </a:pPr>
            <a:endParaRPr lang="ru-RU" dirty="0"/>
          </a:p>
        </p:txBody>
      </p:sp>
    </p:spTree>
    <p:extLst>
      <p:ext uri="{BB962C8B-B14F-4D97-AF65-F5344CB8AC3E}">
        <p14:creationId xmlns:p14="http://schemas.microsoft.com/office/powerpoint/2010/main" val="57517603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332656"/>
            <a:ext cx="7674056" cy="6048672"/>
          </a:xfrm>
        </p:spPr>
        <p:txBody>
          <a:bodyPr>
            <a:normAutofit fontScale="70000" lnSpcReduction="20000"/>
          </a:bodyPr>
          <a:lstStyle/>
          <a:p>
            <a:r>
              <a:rPr lang="ru-RU" dirty="0"/>
              <a:t>Сотрудники Академии приняли участие в разработке ряда нормативно-правовых актов, регламентирующих вопросы обучения государственных и муниципальных служащих. </a:t>
            </a:r>
            <a:endParaRPr lang="ru-RU" dirty="0" smtClean="0"/>
          </a:p>
          <a:p>
            <a:r>
              <a:rPr lang="ru-RU" dirty="0" smtClean="0"/>
              <a:t>Это </a:t>
            </a:r>
            <a:r>
              <a:rPr lang="ru-RU" dirty="0"/>
              <a:t>следующие НПА: </a:t>
            </a:r>
            <a:endParaRPr lang="ru-RU" dirty="0" smtClean="0"/>
          </a:p>
          <a:p>
            <a:pPr>
              <a:buFont typeface="Wingdings" pitchFamily="2" charset="2"/>
              <a:buChar char="Ø"/>
            </a:pPr>
            <a:r>
              <a:rPr lang="ru-RU" dirty="0" smtClean="0"/>
              <a:t>Программа </a:t>
            </a:r>
            <a:r>
              <a:rPr lang="ru-RU" dirty="0"/>
              <a:t>развития системы обучения государственных и муниципальных служащих КР на 2013-2017 годы и план мероприятий по ее реализации (утверждены Указом Президента КР №162 от 12 июля 2013 г.); </a:t>
            </a:r>
            <a:endParaRPr lang="ru-RU" dirty="0" smtClean="0"/>
          </a:p>
          <a:p>
            <a:pPr>
              <a:buFont typeface="Wingdings" pitchFamily="2" charset="2"/>
              <a:buChar char="Ø"/>
            </a:pPr>
            <a:r>
              <a:rPr lang="ru-RU" dirty="0" smtClean="0"/>
              <a:t>Проект </a:t>
            </a:r>
            <a:r>
              <a:rPr lang="ru-RU" dirty="0"/>
              <a:t>государственного заказа на обучение государственных и муниципальных служащих КР на 2014 год (утвержден распоряжением Правительства КР №448-р от 11 ноября 2013 г.); </a:t>
            </a:r>
            <a:endParaRPr lang="ru-RU" dirty="0" smtClean="0"/>
          </a:p>
          <a:p>
            <a:pPr>
              <a:buFont typeface="Wingdings" pitchFamily="2" charset="2"/>
              <a:buChar char="Ø"/>
            </a:pPr>
            <a:r>
              <a:rPr lang="ru-RU" dirty="0" smtClean="0"/>
              <a:t>Временное </a:t>
            </a:r>
            <a:r>
              <a:rPr lang="ru-RU" dirty="0"/>
              <a:t>Положение о порядке обучения государственных и муниципальных служащих КР и </a:t>
            </a:r>
            <a:endParaRPr lang="ru-RU" dirty="0" smtClean="0"/>
          </a:p>
          <a:p>
            <a:pPr>
              <a:buFont typeface="Wingdings" pitchFamily="2" charset="2"/>
              <a:buChar char="Ø"/>
            </a:pPr>
            <a:r>
              <a:rPr lang="ru-RU" dirty="0" smtClean="0"/>
              <a:t>Временное </a:t>
            </a:r>
            <a:r>
              <a:rPr lang="ru-RU" dirty="0"/>
              <a:t>Положение о государственном заказе на обучение государственных и муниципальных служащих КР (утверждены постановлением Правительства КР №462 от 11 августа 2014 г.). </a:t>
            </a:r>
          </a:p>
          <a:p>
            <a:endParaRPr lang="ru-RU" dirty="0"/>
          </a:p>
        </p:txBody>
      </p:sp>
    </p:spTree>
    <p:extLst>
      <p:ext uri="{BB962C8B-B14F-4D97-AF65-F5344CB8AC3E}">
        <p14:creationId xmlns:p14="http://schemas.microsoft.com/office/powerpoint/2010/main" val="3448032096"/>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620688"/>
            <a:ext cx="7498080" cy="5627712"/>
          </a:xfrm>
        </p:spPr>
        <p:txBody>
          <a:bodyPr>
            <a:normAutofit fontScale="77500" lnSpcReduction="20000"/>
          </a:bodyPr>
          <a:lstStyle/>
          <a:p>
            <a:pPr>
              <a:buFont typeface="Wingdings" pitchFamily="2" charset="2"/>
              <a:buChar char="§"/>
            </a:pPr>
            <a:r>
              <a:rPr lang="ru-RU" dirty="0"/>
              <a:t>Необходимо отметить, что во всех вышеперечисленных документах формально закреплены механизмы мотивации и оценки  государственных и муниципальных служащих в процессе повышения квалификации. </a:t>
            </a:r>
            <a:endParaRPr lang="ru-RU" dirty="0" smtClean="0"/>
          </a:p>
          <a:p>
            <a:pPr>
              <a:buFont typeface="Wingdings" pitchFamily="2" charset="2"/>
              <a:buChar char="§"/>
            </a:pPr>
            <a:r>
              <a:rPr lang="ru-RU" dirty="0" smtClean="0"/>
              <a:t>Например</a:t>
            </a:r>
            <a:r>
              <a:rPr lang="ru-RU" dirty="0"/>
              <a:t>: нормативно закреплен обязательный учет наличия документа об успешном завершении обучения при служебном продвижении служащих, при прохождении аттестации и при оценке деятельности служащих. </a:t>
            </a:r>
            <a:endParaRPr lang="ru-RU" dirty="0" smtClean="0"/>
          </a:p>
          <a:p>
            <a:pPr>
              <a:buFont typeface="Wingdings" pitchFamily="2" charset="2"/>
              <a:buChar char="§"/>
            </a:pPr>
            <a:r>
              <a:rPr lang="ru-RU" dirty="0" smtClean="0"/>
              <a:t>Также </a:t>
            </a:r>
            <a:r>
              <a:rPr lang="ru-RU" dirty="0"/>
              <a:t>на государственные органы и органы местного самоуправления возложена задача по оценке воздействия полученных компетенций служащих на исполнение ими должностных обязанностей (</a:t>
            </a:r>
            <a:r>
              <a:rPr lang="ru-RU" dirty="0" err="1"/>
              <a:t>пост.мониторинг</a:t>
            </a:r>
            <a:r>
              <a:rPr lang="ru-RU" dirty="0"/>
              <a:t>). </a:t>
            </a:r>
          </a:p>
          <a:p>
            <a:endParaRPr lang="ru-RU" dirty="0"/>
          </a:p>
        </p:txBody>
      </p:sp>
    </p:spTree>
    <p:extLst>
      <p:ext uri="{BB962C8B-B14F-4D97-AF65-F5344CB8AC3E}">
        <p14:creationId xmlns:p14="http://schemas.microsoft.com/office/powerpoint/2010/main" val="3578880693"/>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613987105"/>
              </p:ext>
            </p:extLst>
          </p:nvPr>
        </p:nvGraphicFramePr>
        <p:xfrm>
          <a:off x="1403648" y="620688"/>
          <a:ext cx="7530040" cy="5627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7421183"/>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r>
              <a:rPr lang="ru-RU" sz="6000" b="1" dirty="0"/>
              <a:t>Благодарю за внимание!</a:t>
            </a:r>
            <a:endParaRPr lang="ru-RU" sz="6000" dirty="0"/>
          </a:p>
          <a:p>
            <a:endParaRPr lang="ru-RU" dirty="0"/>
          </a:p>
        </p:txBody>
      </p:sp>
    </p:spTree>
    <p:extLst>
      <p:ext uri="{BB962C8B-B14F-4D97-AF65-F5344CB8AC3E}">
        <p14:creationId xmlns:p14="http://schemas.microsoft.com/office/powerpoint/2010/main" val="173316129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12212251"/>
              </p:ext>
            </p:extLst>
          </p:nvPr>
        </p:nvGraphicFramePr>
        <p:xfrm>
          <a:off x="1043608" y="260648"/>
          <a:ext cx="784887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833633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692696"/>
            <a:ext cx="7746064" cy="5555704"/>
          </a:xfrm>
        </p:spPr>
        <p:txBody>
          <a:bodyPr>
            <a:normAutofit/>
          </a:bodyPr>
          <a:lstStyle/>
          <a:p>
            <a:r>
              <a:rPr lang="ru-RU" dirty="0"/>
              <a:t>В существующей ситуации, когда наблюдается отток профессиональных служащих с государственной и муниципальной службы (в силу различных объективных и субъективных причин), в то время, как у новых кадров еще не достает опыта и необходимых компетенций, вопросы качественного обучения служащих приобретают особую актуальность.</a:t>
            </a:r>
          </a:p>
          <a:p>
            <a:endParaRPr lang="ru-RU" dirty="0"/>
          </a:p>
        </p:txBody>
      </p:sp>
    </p:spTree>
    <p:extLst>
      <p:ext uri="{BB962C8B-B14F-4D97-AF65-F5344CB8AC3E}">
        <p14:creationId xmlns:p14="http://schemas.microsoft.com/office/powerpoint/2010/main" val="219499752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476672"/>
            <a:ext cx="7746064" cy="5771728"/>
          </a:xfrm>
        </p:spPr>
        <p:txBody>
          <a:bodyPr>
            <a:normAutofit fontScale="92500" lnSpcReduction="20000"/>
          </a:bodyPr>
          <a:lstStyle/>
          <a:p>
            <a:r>
              <a:rPr lang="ru-RU" dirty="0"/>
              <a:t>Одним из неотъемлемых компонентов системы контроля качества обучения является индивидуальная оценка служащих в процессе обучения (переподготовки и повышения квалификации). </a:t>
            </a:r>
            <a:endParaRPr lang="ru-RU" dirty="0" smtClean="0"/>
          </a:p>
          <a:p>
            <a:r>
              <a:rPr lang="ru-RU" dirty="0" smtClean="0"/>
              <a:t>С </a:t>
            </a:r>
            <a:r>
              <a:rPr lang="ru-RU" dirty="0"/>
              <a:t>момента образования в структуре Академии Института дополнительного образования государственных и муниципальных служащих (октябрь 2012 года), одним из первых и ключевых вопросов был поставлен вопрос создания и внедрения системы контроля и оценки качества обучения служащих. </a:t>
            </a:r>
          </a:p>
          <a:p>
            <a:endParaRPr lang="ru-RU" dirty="0"/>
          </a:p>
        </p:txBody>
      </p:sp>
    </p:spTree>
    <p:extLst>
      <p:ext uri="{BB962C8B-B14F-4D97-AF65-F5344CB8AC3E}">
        <p14:creationId xmlns:p14="http://schemas.microsoft.com/office/powerpoint/2010/main" val="197007068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74638"/>
            <a:ext cx="7956376" cy="706090"/>
          </a:xfrm>
        </p:spPr>
        <p:txBody>
          <a:bodyPr>
            <a:noAutofit/>
          </a:bodyPr>
          <a:lstStyle/>
          <a:p>
            <a:r>
              <a:rPr lang="ru-RU" sz="2400" b="1" dirty="0" smtClean="0">
                <a:effectLst/>
              </a:rPr>
              <a:t>Система </a:t>
            </a:r>
            <a:r>
              <a:rPr lang="ru-RU" sz="2400" b="1" dirty="0">
                <a:effectLst/>
              </a:rPr>
              <a:t>контроля и оценки качества обучения государственных и муниципальных служащих</a:t>
            </a:r>
            <a:r>
              <a:rPr lang="ru-RU" sz="2400" dirty="0">
                <a:effectLst/>
              </a:rPr>
              <a:t/>
            </a:r>
            <a:br>
              <a:rPr lang="ru-RU" sz="2400" dirty="0">
                <a:effectLst/>
              </a:rPr>
            </a:br>
            <a:endParaRPr lang="ru-RU" sz="24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228954095"/>
              </p:ext>
            </p:extLst>
          </p:nvPr>
        </p:nvGraphicFramePr>
        <p:xfrm>
          <a:off x="1187450" y="1124743"/>
          <a:ext cx="7747000" cy="5544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88816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88640"/>
            <a:ext cx="7890080" cy="6192688"/>
          </a:xfrm>
          <a:ln>
            <a:noFill/>
          </a:ln>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r>
              <a:rPr lang="ru-RU" dirty="0"/>
              <a:t>Остановлюсь подробнее на втором блоке – контроле и оценке компетенций слушателей, полученных в ходе обучения. </a:t>
            </a:r>
            <a:endParaRPr lang="ru-RU" dirty="0" smtClean="0"/>
          </a:p>
          <a:p>
            <a:r>
              <a:rPr lang="ru-RU" dirty="0" smtClean="0"/>
              <a:t>Сотрудниками </a:t>
            </a:r>
            <a:r>
              <a:rPr lang="ru-RU" dirty="0"/>
              <a:t>Института были разработаны требования к проведению индивидуальной оценки компетенций (знаний и навыков) слушателей Института в процессе проведения курсов повышения квалификации. </a:t>
            </a:r>
            <a:endParaRPr lang="ru-RU" dirty="0" smtClean="0"/>
          </a:p>
          <a:p>
            <a:r>
              <a:rPr lang="ru-RU" dirty="0" smtClean="0"/>
              <a:t>Согласно </a:t>
            </a:r>
            <a:r>
              <a:rPr lang="ru-RU" dirty="0"/>
              <a:t>требованиям, оценка освоения образовательных программ курсов осуществляется на основе индивидуальных результатов текущего и итогового контроля компетенций слушателей и выставляется в виде итогового средневзвешенного балла. </a:t>
            </a:r>
            <a:endParaRPr lang="ru-RU" dirty="0" smtClean="0"/>
          </a:p>
          <a:p>
            <a:r>
              <a:rPr lang="ru-RU" dirty="0" smtClean="0"/>
              <a:t>Текущий </a:t>
            </a:r>
            <a:r>
              <a:rPr lang="ru-RU" dirty="0"/>
              <a:t>и итоговый контроль осуществляется преподавателем-тренером курса. </a:t>
            </a:r>
            <a:endParaRPr lang="ru-RU" dirty="0" smtClean="0"/>
          </a:p>
          <a:p>
            <a:r>
              <a:rPr lang="ru-RU" dirty="0" smtClean="0"/>
              <a:t>Преподаватель</a:t>
            </a:r>
            <a:r>
              <a:rPr lang="ru-RU" dirty="0"/>
              <a:t>, осуществляющий текущий и итоговый контроль успеваемости, обязан на первом занятии довести до сведения слушателей критерии оценки их компетенций, что служит дополнительной мотивацией для успешного прохождения курса и получения сертификата.</a:t>
            </a:r>
          </a:p>
          <a:p>
            <a:endParaRPr lang="ru-RU" dirty="0"/>
          </a:p>
        </p:txBody>
      </p:sp>
    </p:spTree>
    <p:extLst>
      <p:ext uri="{BB962C8B-B14F-4D97-AF65-F5344CB8AC3E}">
        <p14:creationId xmlns:p14="http://schemas.microsoft.com/office/powerpoint/2010/main" val="408881019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476672"/>
            <a:ext cx="7674056" cy="5904656"/>
          </a:xfrm>
        </p:spPr>
        <p:txBody>
          <a:bodyPr>
            <a:normAutofit fontScale="77500" lnSpcReduction="20000"/>
          </a:bodyPr>
          <a:lstStyle/>
          <a:p>
            <a:r>
              <a:rPr lang="ru-RU" b="1" dirty="0"/>
              <a:t>Текущий контроль</a:t>
            </a:r>
            <a:r>
              <a:rPr lang="ru-RU" dirty="0"/>
              <a:t> проводится на протяжении всего процесса обучения и содержит выполнение следующих обязательных видов контроля: </a:t>
            </a:r>
            <a:endParaRPr lang="ru-RU" dirty="0" smtClean="0"/>
          </a:p>
          <a:p>
            <a:pPr>
              <a:buFont typeface="Wingdings" pitchFamily="2" charset="2"/>
              <a:buChar char="q"/>
            </a:pPr>
            <a:r>
              <a:rPr lang="ru-RU" dirty="0" smtClean="0"/>
              <a:t>1.Активное </a:t>
            </a:r>
            <a:r>
              <a:rPr lang="ru-RU" dirty="0"/>
              <a:t>участие; </a:t>
            </a:r>
            <a:endParaRPr lang="ru-RU" dirty="0" smtClean="0"/>
          </a:p>
          <a:p>
            <a:pPr>
              <a:buFont typeface="Wingdings" pitchFamily="2" charset="2"/>
              <a:buChar char="q"/>
            </a:pPr>
            <a:r>
              <a:rPr lang="ru-RU" dirty="0" smtClean="0"/>
              <a:t>2.Рассмотрение </a:t>
            </a:r>
            <a:r>
              <a:rPr lang="ru-RU" dirty="0"/>
              <a:t>кейсов (кейс-</a:t>
            </a:r>
            <a:r>
              <a:rPr lang="ru-RU" dirty="0" err="1"/>
              <a:t>стади</a:t>
            </a:r>
            <a:r>
              <a:rPr lang="ru-RU" dirty="0"/>
              <a:t>); </a:t>
            </a:r>
            <a:endParaRPr lang="ru-RU" dirty="0" smtClean="0"/>
          </a:p>
          <a:p>
            <a:pPr>
              <a:buFont typeface="Wingdings" pitchFamily="2" charset="2"/>
              <a:buChar char="q"/>
            </a:pPr>
            <a:r>
              <a:rPr lang="ru-RU" dirty="0" smtClean="0"/>
              <a:t>3.Промежуточный </a:t>
            </a:r>
            <a:r>
              <a:rPr lang="ru-RU" dirty="0"/>
              <a:t>контроль. </a:t>
            </a:r>
            <a:endParaRPr lang="ru-RU" dirty="0" smtClean="0"/>
          </a:p>
          <a:p>
            <a:pPr marL="82296" indent="0">
              <a:buNone/>
            </a:pPr>
            <a:endParaRPr lang="ru-RU" dirty="0"/>
          </a:p>
          <a:p>
            <a:r>
              <a:rPr lang="ru-RU" b="1" dirty="0"/>
              <a:t>Активное участие</a:t>
            </a:r>
            <a:r>
              <a:rPr lang="ru-RU" dirty="0"/>
              <a:t> каждого слушателя оценивается по следующим критериям: участие в дискуссиях, скорость и качество выполнения индивидуальных заданий, умение формулировать и задавать вопросы и оперативно отвечать на заданные вопросы, ораторские навыки, умение работать в команде (группе), наличие лидерских качеств и т.д.). Также при оценке учитывается посещаемость.</a:t>
            </a:r>
          </a:p>
          <a:p>
            <a:endParaRPr lang="ru-RU" dirty="0"/>
          </a:p>
        </p:txBody>
      </p:sp>
    </p:spTree>
    <p:extLst>
      <p:ext uri="{BB962C8B-B14F-4D97-AF65-F5344CB8AC3E}">
        <p14:creationId xmlns:p14="http://schemas.microsoft.com/office/powerpoint/2010/main" val="233615193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404664"/>
            <a:ext cx="7674056" cy="5843736"/>
          </a:xfrm>
        </p:spPr>
        <p:txBody>
          <a:bodyPr>
            <a:normAutofit fontScale="92500" lnSpcReduction="20000"/>
          </a:bodyPr>
          <a:lstStyle/>
          <a:p>
            <a:r>
              <a:rPr lang="ru-RU" b="1" dirty="0"/>
              <a:t>При рассмотрении конкретных ситуаций (кейсов)</a:t>
            </a:r>
            <a:r>
              <a:rPr lang="ru-RU" dirty="0"/>
              <a:t> оценивается индивидуальное участие слушателя и его активность в процессе  коллективного обсуждения, наличие четко сформулированных аналитических навыков, логическая корректность сделанных выводов и т.д.  </a:t>
            </a:r>
          </a:p>
          <a:p>
            <a:r>
              <a:rPr lang="ru-RU" b="1" dirty="0"/>
              <a:t>Промежуточный контроль</a:t>
            </a:r>
            <a:r>
              <a:rPr lang="ru-RU" dirty="0"/>
              <a:t> проводится в середине курса и может осуществляться в виде различных индивидуальных заданий (тест, эссе на заданную тему, подготовка презентации на заданную тему, моделирование ситуации, разработка анкеты, проведение интервью, решение задачи и т.д.).</a:t>
            </a:r>
          </a:p>
          <a:p>
            <a:endParaRPr lang="ru-RU" dirty="0"/>
          </a:p>
        </p:txBody>
      </p:sp>
    </p:spTree>
    <p:extLst>
      <p:ext uri="{BB962C8B-B14F-4D97-AF65-F5344CB8AC3E}">
        <p14:creationId xmlns:p14="http://schemas.microsoft.com/office/powerpoint/2010/main" val="2599171572"/>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908720"/>
            <a:ext cx="7746064" cy="5339680"/>
          </a:xfrm>
        </p:spPr>
        <p:txBody>
          <a:bodyPr>
            <a:normAutofit fontScale="85000" lnSpcReduction="20000"/>
          </a:bodyPr>
          <a:lstStyle/>
          <a:p>
            <a:r>
              <a:rPr lang="ru-RU" b="1" dirty="0"/>
              <a:t>Итоговый контроль</a:t>
            </a:r>
            <a:r>
              <a:rPr lang="ru-RU" dirty="0"/>
              <a:t> проводится в последний день курса и представляет собой выполнение итогового задания, направленного на проведение оценки всех компетенций (знаний и навыков) полученных в течении курса. </a:t>
            </a:r>
            <a:endParaRPr lang="ru-RU" dirty="0" smtClean="0"/>
          </a:p>
          <a:p>
            <a:r>
              <a:rPr lang="ru-RU" b="1" dirty="0" smtClean="0"/>
              <a:t>Итоговому </a:t>
            </a:r>
            <a:r>
              <a:rPr lang="ru-RU" b="1" dirty="0"/>
              <a:t>контролю</a:t>
            </a:r>
            <a:r>
              <a:rPr lang="ru-RU" dirty="0"/>
              <a:t>, как правило,  присваивается наибольший коэффициент. </a:t>
            </a:r>
            <a:endParaRPr lang="ru-RU" dirty="0" smtClean="0"/>
          </a:p>
          <a:p>
            <a:r>
              <a:rPr lang="ru-RU" b="1" dirty="0" smtClean="0"/>
              <a:t>Итоговый </a:t>
            </a:r>
            <a:r>
              <a:rPr lang="ru-RU" b="1" dirty="0"/>
              <a:t>контроль </a:t>
            </a:r>
            <a:r>
              <a:rPr lang="ru-RU" dirty="0"/>
              <a:t>может проводиться в виде письменного теста, письменной самостоятельной работы,  написания эссе на заданную тему, устного экзамена с использованием экзаменационных билетов, аналитического рассмотрения конкретной ситуации (кейса) и т.д.</a:t>
            </a:r>
          </a:p>
          <a:p>
            <a:endParaRPr lang="ru-RU" dirty="0"/>
          </a:p>
        </p:txBody>
      </p:sp>
    </p:spTree>
    <p:extLst>
      <p:ext uri="{BB962C8B-B14F-4D97-AF65-F5344CB8AC3E}">
        <p14:creationId xmlns:p14="http://schemas.microsoft.com/office/powerpoint/2010/main" val="1226291191"/>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259</TotalTime>
  <Words>1131</Words>
  <Application>Microsoft Office PowerPoint</Application>
  <PresentationFormat>Экран (4:3)</PresentationFormat>
  <Paragraphs>58</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Солнцестояние</vt:lpstr>
      <vt:lpstr>Построение системы индивидуальной оценки государственных и муниципальных служащих в процессе повышения квалификации на базе Института дополнительного образования государственных и муниципальных служащих  Академии государственного управления при Президенте Кыргызской Республики </vt:lpstr>
      <vt:lpstr>Презентация PowerPoint</vt:lpstr>
      <vt:lpstr>Презентация PowerPoint</vt:lpstr>
      <vt:lpstr>Презентация PowerPoint</vt:lpstr>
      <vt:lpstr>Система контроля и оценки качества обучения государственных и муниципальных служащих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DG Win&amp;Soft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Построение системы индивидуальной оценки государственных и муниципальных служащих в процессе повышения квалификации на базе Института дополнительного образования государственных и муниципальных служащих  Академии государственного управления при Президенте Кыргызской Республики</dc:title>
  <dc:creator>user</dc:creator>
  <cp:lastModifiedBy>user</cp:lastModifiedBy>
  <cp:revision>9</cp:revision>
  <dcterms:created xsi:type="dcterms:W3CDTF">2014-09-25T08:18:02Z</dcterms:created>
  <dcterms:modified xsi:type="dcterms:W3CDTF">2014-09-25T10:39:24Z</dcterms:modified>
</cp:coreProperties>
</file>