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4" r:id="rId1"/>
    <p:sldMasterId id="2147483990" r:id="rId2"/>
    <p:sldMasterId id="2147484003" r:id="rId3"/>
  </p:sldMasterIdLst>
  <p:notesMasterIdLst>
    <p:notesMasterId r:id="rId41"/>
  </p:notesMasterIdLst>
  <p:sldIdLst>
    <p:sldId id="633" r:id="rId4"/>
    <p:sldId id="891" r:id="rId5"/>
    <p:sldId id="892" r:id="rId6"/>
    <p:sldId id="943" r:id="rId7"/>
    <p:sldId id="890" r:id="rId8"/>
    <p:sldId id="965" r:id="rId9"/>
    <p:sldId id="912" r:id="rId10"/>
    <p:sldId id="977" r:id="rId11"/>
    <p:sldId id="978" r:id="rId12"/>
    <p:sldId id="979" r:id="rId13"/>
    <p:sldId id="982" r:id="rId14"/>
    <p:sldId id="992" r:id="rId15"/>
    <p:sldId id="991" r:id="rId16"/>
    <p:sldId id="995" r:id="rId17"/>
    <p:sldId id="986" r:id="rId18"/>
    <p:sldId id="988" r:id="rId19"/>
    <p:sldId id="996" r:id="rId20"/>
    <p:sldId id="1015" r:id="rId21"/>
    <p:sldId id="1016" r:id="rId22"/>
    <p:sldId id="999" r:id="rId23"/>
    <p:sldId id="1004" r:id="rId24"/>
    <p:sldId id="973" r:id="rId25"/>
    <p:sldId id="910" r:id="rId26"/>
    <p:sldId id="1020" r:id="rId27"/>
    <p:sldId id="1017" r:id="rId28"/>
    <p:sldId id="1022" r:id="rId29"/>
    <p:sldId id="1023" r:id="rId30"/>
    <p:sldId id="1024" r:id="rId31"/>
    <p:sldId id="1026" r:id="rId32"/>
    <p:sldId id="1027" r:id="rId33"/>
    <p:sldId id="1028" r:id="rId34"/>
    <p:sldId id="1030" r:id="rId35"/>
    <p:sldId id="1033" r:id="rId36"/>
    <p:sldId id="1031" r:id="rId37"/>
    <p:sldId id="968" r:id="rId38"/>
    <p:sldId id="1032" r:id="rId39"/>
    <p:sldId id="75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7547" autoAdjust="0"/>
  </p:normalViewPr>
  <p:slideViewPr>
    <p:cSldViewPr>
      <p:cViewPr varScale="1">
        <p:scale>
          <a:sx n="50" d="100"/>
          <a:sy n="5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Spindler.HSPINDLER_LPTP\Desktop\Ukraine\Intermin%20Report\Ukraine%20prelimary%20report%20working%20sheet%2016MAY2012_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5\Users4\samko\Samko%20Mariya\2011\European%20AIDS%20Conference\data\for%20presentation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on\departments\Analytical%20Unit\Presentations\Price%20reduction%202009-2013%20nat%20con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MTCT\&#1054;&#1090;&#1095;&#1077;&#1090;&#1099;_&#1087;&#1088;&#1080;&#1082;&#1072;&#1079;%20612\&#1063;&#1055;&#1052;&#1056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uglov\Desktop\&#1042;&#1045;&#1056;&#1058;&#1048;&#1050;&#1040;&#1051;&#1050;&#1040;\&#1057;&#1090;&#1072;&#1090;&#1080;&#1089;&#1090;&#1080;&#1082;&#1072;-&#1088;&#1080;&#1089;&#1091;&#1085;&#1082;&#1080;\&#1084;&#1077;&#1076;&#1092;&#1086;&#1088;&#1091;&#1084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'Fig23'!$B$14</c:f>
              <c:strCache>
                <c:ptCount val="1"/>
                <c:pt idx="0">
                  <c:v>Reported # HIV cases among IDU &lt;25 years old (highest incidence tercile)</c:v>
                </c:pt>
              </c:strCache>
            </c:strRef>
          </c:tx>
          <c:marker>
            <c:symbol val="none"/>
          </c:marker>
          <c:cat>
            <c:numRef>
              <c:f>'Fig23'!$C$1:$I$1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'Fig23'!$C$14:$I$14</c:f>
              <c:numCache>
                <c:formatCode>General</c:formatCode>
                <c:ptCount val="7"/>
                <c:pt idx="0">
                  <c:v>989</c:v>
                </c:pt>
                <c:pt idx="1">
                  <c:v>940</c:v>
                </c:pt>
                <c:pt idx="2">
                  <c:v>981</c:v>
                </c:pt>
                <c:pt idx="3">
                  <c:v>836</c:v>
                </c:pt>
                <c:pt idx="4">
                  <c:v>770</c:v>
                </c:pt>
                <c:pt idx="5">
                  <c:v>795</c:v>
                </c:pt>
                <c:pt idx="6">
                  <c:v>606</c:v>
                </c:pt>
              </c:numCache>
            </c:numRef>
          </c:val>
        </c:ser>
        <c:marker val="1"/>
        <c:axId val="63604608"/>
        <c:axId val="63606144"/>
      </c:lineChart>
      <c:lineChart>
        <c:grouping val="standard"/>
        <c:ser>
          <c:idx val="1"/>
          <c:order val="1"/>
          <c:tx>
            <c:strRef>
              <c:f>'Fig23'!$B$39</c:f>
              <c:strCache>
                <c:ptCount val="1"/>
                <c:pt idx="0">
                  <c:v># IDU covered by prevention</c:v>
                </c:pt>
              </c:strCache>
            </c:strRef>
          </c:tx>
          <c:marker>
            <c:symbol val="none"/>
          </c:marker>
          <c:cat>
            <c:numRef>
              <c:f>'Fig23'!$C$1:$I$1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'Fig23'!$C$39:$I$39</c:f>
              <c:numCache>
                <c:formatCode>_(* #,##0_);_(* \(#,##0\);_(* "-"??_);_(@_)</c:formatCode>
                <c:ptCount val="7"/>
                <c:pt idx="0">
                  <c:v>1670</c:v>
                </c:pt>
                <c:pt idx="1">
                  <c:v>54018</c:v>
                </c:pt>
                <c:pt idx="2">
                  <c:v>65627</c:v>
                </c:pt>
                <c:pt idx="3">
                  <c:v>99708</c:v>
                </c:pt>
                <c:pt idx="4">
                  <c:v>143097</c:v>
                </c:pt>
                <c:pt idx="5">
                  <c:v>170081</c:v>
                </c:pt>
                <c:pt idx="6">
                  <c:v>163450</c:v>
                </c:pt>
              </c:numCache>
            </c:numRef>
          </c:val>
        </c:ser>
        <c:marker val="1"/>
        <c:axId val="63630720"/>
        <c:axId val="63628800"/>
      </c:lineChart>
      <c:catAx>
        <c:axId val="63604608"/>
        <c:scaling>
          <c:orientation val="minMax"/>
        </c:scaling>
        <c:axPos val="b"/>
        <c:numFmt formatCode="General" sourceLinked="1"/>
        <c:tickLblPos val="nextTo"/>
        <c:crossAx val="63606144"/>
        <c:crosses val="autoZero"/>
        <c:auto val="1"/>
        <c:lblAlgn val="ctr"/>
        <c:lblOffset val="100"/>
      </c:catAx>
      <c:valAx>
        <c:axId val="63606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</a:t>
                </a:r>
                <a:r>
                  <a:rPr lang="en-US" baseline="0"/>
                  <a:t> HIV cases among IDU &lt;25 years old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63604608"/>
        <c:crosses val="autoZero"/>
        <c:crossBetween val="between"/>
      </c:valAx>
      <c:valAx>
        <c:axId val="6362880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</a:t>
                </a:r>
                <a:r>
                  <a:rPr lang="en-US" baseline="0"/>
                  <a:t> IDU served</a:t>
                </a:r>
                <a:endParaRPr lang="en-US"/>
              </a:p>
            </c:rich>
          </c:tx>
          <c:layout/>
        </c:title>
        <c:numFmt formatCode="_(* #,##0_);_(* \(#,##0\);_(* &quot;-&quot;??_);_(@_)" sourceLinked="1"/>
        <c:tickLblPos val="nextTo"/>
        <c:crossAx val="63630720"/>
        <c:crosses val="max"/>
        <c:crossBetween val="between"/>
      </c:valAx>
      <c:catAx>
        <c:axId val="63630720"/>
        <c:scaling>
          <c:orientation val="minMax"/>
        </c:scaling>
        <c:delete val="1"/>
        <c:axPos val="b"/>
        <c:numFmt formatCode="General" sourceLinked="1"/>
        <c:tickLblPos val="none"/>
        <c:crossAx val="63628800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Охват клиентов по типу пунктов предоставления услуг</a:t>
            </a:r>
            <a:endParaRPr lang="en-US" sz="1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6105293856238193"/>
          <c:y val="0.25001655798928346"/>
          <c:w val="0.50000370329222632"/>
          <c:h val="0.61585892165827782"/>
        </c:manualLayout>
      </c:layout>
      <c:radarChart>
        <c:radarStyle val="marker"/>
        <c:ser>
          <c:idx val="0"/>
          <c:order val="0"/>
          <c:tx>
            <c:strRef>
              <c:f>SDP!$C$48</c:f>
              <c:strCache>
                <c:ptCount val="1"/>
                <c:pt idx="0">
                  <c:v>ПИН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SDP!$B$49:$B$52</c:f>
              <c:strCache>
                <c:ptCount val="4"/>
                <c:pt idx="0">
                  <c:v>Стационарный</c:v>
                </c:pt>
                <c:pt idx="1">
                  <c:v>Аутрич</c:v>
                </c:pt>
                <c:pt idx="2">
                  <c:v>Мобильная амбулатория</c:v>
                </c:pt>
                <c:pt idx="3">
                  <c:v>Комьюнити центр</c:v>
                </c:pt>
              </c:strCache>
            </c:strRef>
          </c:cat>
          <c:val>
            <c:numRef>
              <c:f>SDP!$C$49:$C$52</c:f>
              <c:numCache>
                <c:formatCode>General</c:formatCode>
                <c:ptCount val="4"/>
                <c:pt idx="0">
                  <c:v>361</c:v>
                </c:pt>
                <c:pt idx="1">
                  <c:v>529</c:v>
                </c:pt>
                <c:pt idx="2">
                  <c:v>1130</c:v>
                </c:pt>
                <c:pt idx="3">
                  <c:v>536</c:v>
                </c:pt>
              </c:numCache>
            </c:numRef>
          </c:val>
        </c:ser>
        <c:ser>
          <c:idx val="1"/>
          <c:order val="1"/>
          <c:tx>
            <c:strRef>
              <c:f>SDP!$D$48</c:f>
              <c:strCache>
                <c:ptCount val="1"/>
                <c:pt idx="0">
                  <c:v>ЖКС</c:v>
                </c:pt>
              </c:strCache>
            </c:strRef>
          </c:tx>
          <c:marker>
            <c:symbol val="none"/>
          </c:marker>
          <c:cat>
            <c:strRef>
              <c:f>SDP!$B$49:$B$52</c:f>
              <c:strCache>
                <c:ptCount val="4"/>
                <c:pt idx="0">
                  <c:v>Стационарный</c:v>
                </c:pt>
                <c:pt idx="1">
                  <c:v>Аутрич</c:v>
                </c:pt>
                <c:pt idx="2">
                  <c:v>Мобильная амбулатория</c:v>
                </c:pt>
                <c:pt idx="3">
                  <c:v>Комьюнити центр</c:v>
                </c:pt>
              </c:strCache>
            </c:strRef>
          </c:cat>
          <c:val>
            <c:numRef>
              <c:f>SDP!$D$49:$D$52</c:f>
              <c:numCache>
                <c:formatCode>General</c:formatCode>
                <c:ptCount val="4"/>
                <c:pt idx="0">
                  <c:v>90</c:v>
                </c:pt>
                <c:pt idx="1">
                  <c:v>51</c:v>
                </c:pt>
                <c:pt idx="2">
                  <c:v>285</c:v>
                </c:pt>
                <c:pt idx="3">
                  <c:v>85</c:v>
                </c:pt>
              </c:numCache>
            </c:numRef>
          </c:val>
        </c:ser>
        <c:axId val="63696896"/>
        <c:axId val="63698432"/>
      </c:radarChart>
      <c:catAx>
        <c:axId val="63696896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63698432"/>
        <c:crosses val="autoZero"/>
        <c:auto val="1"/>
        <c:lblAlgn val="ctr"/>
        <c:lblOffset val="100"/>
      </c:catAx>
      <c:valAx>
        <c:axId val="63698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369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34711286089815"/>
          <c:y val="0.70239446425859486"/>
          <c:w val="0.21687510936133114"/>
          <c:h val="0.20994506500641125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'patients on ART data'!$B$2</c:f>
              <c:strCache>
                <c:ptCount val="1"/>
                <c:pt idx="0">
                  <c:v>ГБ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'patients on ART data'!$A$3:$A$7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'patients on ART data'!$B$3:$B$7</c:f>
              <c:numCache>
                <c:formatCode>General</c:formatCode>
                <c:ptCount val="5"/>
                <c:pt idx="0">
                  <c:v>14468</c:v>
                </c:pt>
                <c:pt idx="1">
                  <c:v>18994</c:v>
                </c:pt>
                <c:pt idx="2">
                  <c:v>22216</c:v>
                </c:pt>
                <c:pt idx="3">
                  <c:v>37389</c:v>
                </c:pt>
                <c:pt idx="4">
                  <c:v>40518</c:v>
                </c:pt>
              </c:numCache>
            </c:numRef>
          </c:val>
        </c:ser>
        <c:ser>
          <c:idx val="1"/>
          <c:order val="1"/>
          <c:tx>
            <c:strRef>
              <c:f>'patients on ART data'!$C$2</c:f>
              <c:strCache>
                <c:ptCount val="1"/>
                <c:pt idx="0">
                  <c:v>ГФ 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numRef>
              <c:f>'patients on ART data'!$A$3:$A$7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'patients on ART data'!$C$3:$C$7</c:f>
              <c:numCache>
                <c:formatCode>General</c:formatCode>
                <c:ptCount val="5"/>
                <c:pt idx="0">
                  <c:v>1403</c:v>
                </c:pt>
                <c:pt idx="1">
                  <c:v>3022</c:v>
                </c:pt>
                <c:pt idx="2">
                  <c:v>5326</c:v>
                </c:pt>
              </c:numCache>
            </c:numRef>
          </c:val>
        </c:ser>
        <c:ser>
          <c:idx val="2"/>
          <c:order val="2"/>
          <c:tx>
            <c:strRef>
              <c:f>'patients on ART data'!$D$2</c:f>
              <c:strCache>
                <c:ptCount val="1"/>
                <c:pt idx="0">
                  <c:v>ГФ 10</c:v>
                </c:pt>
              </c:strCache>
            </c:strRef>
          </c:tx>
          <c:dLbls>
            <c:showVal val="1"/>
          </c:dLbls>
          <c:cat>
            <c:numRef>
              <c:f>'patients on ART data'!$A$3:$A$7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'patients on ART data'!$D$3:$D$7</c:f>
              <c:numCache>
                <c:formatCode>General</c:formatCode>
                <c:ptCount val="5"/>
                <c:pt idx="3">
                  <c:v>4320</c:v>
                </c:pt>
                <c:pt idx="4">
                  <c:v>7906</c:v>
                </c:pt>
              </c:numCache>
            </c:numRef>
          </c:val>
        </c:ser>
        <c:ser>
          <c:idx val="3"/>
          <c:order val="3"/>
          <c:tx>
            <c:strRef>
              <c:f>'patients on ART data'!$E$2</c:f>
              <c:strCache>
                <c:ptCount val="1"/>
                <c:pt idx="0">
                  <c:v>другое</c:v>
                </c:pt>
              </c:strCache>
            </c:strRef>
          </c:tx>
          <c:cat>
            <c:numRef>
              <c:f>'patients on ART data'!$A$3:$A$7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'patients on ART data'!$E$3:$E$7</c:f>
              <c:numCache>
                <c:formatCode>General</c:formatCode>
                <c:ptCount val="5"/>
                <c:pt idx="4">
                  <c:v>6</c:v>
                </c:pt>
              </c:numCache>
            </c:numRef>
          </c:val>
        </c:ser>
        <c:overlap val="100"/>
        <c:axId val="64481152"/>
        <c:axId val="64482688"/>
      </c:barChart>
      <c:catAx>
        <c:axId val="64481152"/>
        <c:scaling>
          <c:orientation val="minMax"/>
        </c:scaling>
        <c:axPos val="b"/>
        <c:numFmt formatCode="General" sourceLinked="1"/>
        <c:tickLblPos val="nextTo"/>
        <c:crossAx val="64482688"/>
        <c:crosses val="autoZero"/>
        <c:auto val="1"/>
        <c:lblAlgn val="ctr"/>
        <c:lblOffset val="100"/>
      </c:catAx>
      <c:valAx>
        <c:axId val="64482688"/>
        <c:scaling>
          <c:orientation val="minMax"/>
        </c:scaling>
        <c:delete val="1"/>
        <c:axPos val="l"/>
        <c:numFmt formatCode="General" sourceLinked="1"/>
        <c:tickLblPos val="none"/>
        <c:crossAx val="64481152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baseline="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Sheet1!$B$20</c:f>
              <c:strCache>
                <c:ptCount val="1"/>
                <c:pt idx="0">
                  <c:v>ЧПМР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trendline>
            <c:trendlineType val="exp"/>
          </c:trendline>
          <c:cat>
            <c:numRef>
              <c:f>Sheet1!$C$19:$O$19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Sheet1!$C$20:$O$20</c:f>
              <c:numCache>
                <c:formatCode>General</c:formatCode>
                <c:ptCount val="13"/>
                <c:pt idx="0">
                  <c:v>27.8</c:v>
                </c:pt>
                <c:pt idx="1">
                  <c:v>10.6</c:v>
                </c:pt>
                <c:pt idx="2">
                  <c:v>10.1</c:v>
                </c:pt>
                <c:pt idx="3">
                  <c:v>8.2000000000000011</c:v>
                </c:pt>
                <c:pt idx="4">
                  <c:v>7.7</c:v>
                </c:pt>
                <c:pt idx="5">
                  <c:v>7</c:v>
                </c:pt>
                <c:pt idx="6">
                  <c:v>6.2</c:v>
                </c:pt>
                <c:pt idx="7">
                  <c:v>6.3</c:v>
                </c:pt>
                <c:pt idx="8">
                  <c:v>4.7</c:v>
                </c:pt>
                <c:pt idx="9">
                  <c:v>4.9000000000000004</c:v>
                </c:pt>
                <c:pt idx="10">
                  <c:v>3.7</c:v>
                </c:pt>
                <c:pt idx="11">
                  <c:v>2.5</c:v>
                </c:pt>
                <c:pt idx="12">
                  <c:v>2.2000000000000002</c:v>
                </c:pt>
              </c:numCache>
            </c:numRef>
          </c:val>
        </c:ser>
        <c:axId val="64524672"/>
        <c:axId val="64526208"/>
      </c:barChart>
      <c:catAx>
        <c:axId val="64524672"/>
        <c:scaling>
          <c:orientation val="minMax"/>
        </c:scaling>
        <c:axPos val="b"/>
        <c:numFmt formatCode="General" sourceLinked="1"/>
        <c:tickLblPos val="nextTo"/>
        <c:crossAx val="64526208"/>
        <c:crosses val="autoZero"/>
        <c:auto val="1"/>
        <c:lblAlgn val="ctr"/>
        <c:lblOffset val="100"/>
      </c:catAx>
      <c:valAx>
        <c:axId val="64526208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crossAx val="6452467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7893099722063276"/>
          <c:y val="4.0632671343641548E-2"/>
          <c:w val="0.49195151156044487"/>
          <c:h val="0.7264062918106392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'4'!$A$8:$A$14</c:f>
              <c:strCache>
                <c:ptCount val="7"/>
                <c:pt idx="0">
                  <c:v>ПЦР диагностика детей (двукратно)</c:v>
                </c:pt>
                <c:pt idx="1">
                  <c:v>АРВП детей</c:v>
                </c:pt>
                <c:pt idx="2">
                  <c:v>Исскуственное вскармливание детей</c:v>
                </c:pt>
                <c:pt idx="3">
                  <c:v>Определение уровня ВН у беременных</c:v>
                </c:pt>
                <c:pt idx="4">
                  <c:v>Определение уровня СD4 у беременных</c:v>
                </c:pt>
                <c:pt idx="5">
                  <c:v>АРВП/АРТ беременных </c:v>
                </c:pt>
                <c:pt idx="6">
                  <c:v>Тестирование беременных на ВИЧ-инфекцию</c:v>
                </c:pt>
              </c:strCache>
            </c:strRef>
          </c:cat>
          <c:val>
            <c:numRef>
              <c:f>'4'!$B$8:$B$14</c:f>
              <c:numCache>
                <c:formatCode>0.0</c:formatCode>
                <c:ptCount val="7"/>
                <c:pt idx="0">
                  <c:v>94</c:v>
                </c:pt>
                <c:pt idx="1">
                  <c:v>98.7</c:v>
                </c:pt>
                <c:pt idx="2">
                  <c:v>96.7</c:v>
                </c:pt>
                <c:pt idx="3">
                  <c:v>94</c:v>
                </c:pt>
                <c:pt idx="4">
                  <c:v>95.6</c:v>
                </c:pt>
                <c:pt idx="5">
                  <c:v>96.2</c:v>
                </c:pt>
                <c:pt idx="6">
                  <c:v>99.3</c:v>
                </c:pt>
              </c:numCache>
            </c:numRef>
          </c:val>
        </c:ser>
        <c:axId val="64559744"/>
        <c:axId val="64582016"/>
      </c:barChart>
      <c:catAx>
        <c:axId val="6455974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4582016"/>
        <c:crosses val="autoZero"/>
        <c:auto val="1"/>
        <c:lblAlgn val="ctr"/>
        <c:lblOffset val="100"/>
      </c:catAx>
      <c:valAx>
        <c:axId val="64582016"/>
        <c:scaling>
          <c:orientation val="minMax"/>
        </c:scaling>
        <c:axPos val="b"/>
        <c:numFmt formatCode="0" sourceLinked="0"/>
        <c:tickLblPos val="nextTo"/>
        <c:crossAx val="6455974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400" b="1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BD0EF-D0D4-472F-9568-B3580B705262}" type="doc">
      <dgm:prSet loTypeId="urn:microsoft.com/office/officeart/2005/8/layout/lProcess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F75DD692-C655-42E7-8DF9-92E39712B6FD}">
      <dgm:prSet phldrT="[Text]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ru-RU" b="1" dirty="0" smtClean="0">
              <a:solidFill>
                <a:srgbClr val="C00000"/>
              </a:solidFill>
            </a:rPr>
            <a:t>Ноль новых случаев инфицирования</a:t>
          </a:r>
          <a:endParaRPr lang="en-GB" b="1" dirty="0">
            <a:solidFill>
              <a:srgbClr val="C00000"/>
            </a:solidFill>
          </a:endParaRPr>
        </a:p>
      </dgm:t>
    </dgm:pt>
    <dgm:pt modelId="{20485BE5-5920-4B42-8BA4-A670256CD9B1}" type="parTrans" cxnId="{D6F22245-D9A1-4AAA-9D1C-85F56256ED5B}">
      <dgm:prSet/>
      <dgm:spPr/>
      <dgm:t>
        <a:bodyPr/>
        <a:lstStyle/>
        <a:p>
          <a:endParaRPr lang="en-GB"/>
        </a:p>
      </dgm:t>
    </dgm:pt>
    <dgm:pt modelId="{029954CF-7B2F-46EB-9AF9-8DF501944079}" type="sibTrans" cxnId="{D6F22245-D9A1-4AAA-9D1C-85F56256ED5B}">
      <dgm:prSet/>
      <dgm:spPr/>
      <dgm:t>
        <a:bodyPr/>
        <a:lstStyle/>
        <a:p>
          <a:endParaRPr lang="en-GB"/>
        </a:p>
      </dgm:t>
    </dgm:pt>
    <dgm:pt modelId="{E7F5D56E-2BC0-422A-9E17-60BD1FE06D50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Снизить передачу ВИЧ половым путём на 50% к 2015 году</a:t>
          </a:r>
          <a:endParaRPr lang="en-GB" sz="1600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dirty="0"/>
        </a:p>
      </dgm:t>
    </dgm:pt>
    <dgm:pt modelId="{6ED2AC28-2C4E-4B7A-BFCF-A628A047C5AC}" type="parTrans" cxnId="{1D359C34-0441-4050-BFFD-F6F6E78E3482}">
      <dgm:prSet/>
      <dgm:spPr/>
      <dgm:t>
        <a:bodyPr/>
        <a:lstStyle/>
        <a:p>
          <a:endParaRPr lang="en-GB"/>
        </a:p>
      </dgm:t>
    </dgm:pt>
    <dgm:pt modelId="{D6120909-FC53-4218-AAB2-4E413B4BECB3}" type="sibTrans" cxnId="{1D359C34-0441-4050-BFFD-F6F6E78E3482}">
      <dgm:prSet/>
      <dgm:spPr/>
      <dgm:t>
        <a:bodyPr/>
        <a:lstStyle/>
        <a:p>
          <a:endParaRPr lang="en-GB"/>
        </a:p>
      </dgm:t>
    </dgm:pt>
    <dgm:pt modelId="{2004AD3B-9FC1-4039-8F69-3A46C13E6FD7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Искоренить новые случаи ВИЧ среди детей </a:t>
          </a:r>
          <a:endParaRPr lang="en-GB" sz="1600" b="1" dirty="0" smtClean="0">
            <a:solidFill>
              <a:schemeClr val="tx1"/>
            </a:solidFill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dirty="0"/>
        </a:p>
      </dgm:t>
    </dgm:pt>
    <dgm:pt modelId="{C03C43DD-DB0B-4678-9268-8D94BA9024D5}" type="parTrans" cxnId="{CA6BA839-010A-4157-A4E2-7E4E97CDB173}">
      <dgm:prSet/>
      <dgm:spPr/>
      <dgm:t>
        <a:bodyPr/>
        <a:lstStyle/>
        <a:p>
          <a:endParaRPr lang="en-GB"/>
        </a:p>
      </dgm:t>
    </dgm:pt>
    <dgm:pt modelId="{8048B3E7-555E-4ADE-8B6E-327211941D69}" type="sibTrans" cxnId="{CA6BA839-010A-4157-A4E2-7E4E97CDB173}">
      <dgm:prSet/>
      <dgm:spPr/>
      <dgm:t>
        <a:bodyPr/>
        <a:lstStyle/>
        <a:p>
          <a:endParaRPr lang="en-GB"/>
        </a:p>
      </dgm:t>
    </dgm:pt>
    <dgm:pt modelId="{475E0058-5243-484F-BCCD-97431C09FDB6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ru-RU" b="1" dirty="0" smtClean="0">
              <a:solidFill>
                <a:srgbClr val="C00000"/>
              </a:solidFill>
            </a:rPr>
            <a:t>Ноль смертей от СПИДа</a:t>
          </a:r>
          <a:endParaRPr lang="en-GB" b="1" dirty="0">
            <a:solidFill>
              <a:srgbClr val="C00000"/>
            </a:solidFill>
          </a:endParaRPr>
        </a:p>
      </dgm:t>
    </dgm:pt>
    <dgm:pt modelId="{80F3AACE-E9B7-4743-A32F-BC30F89DEAB6}" type="parTrans" cxnId="{CF0C2A54-9DDE-4645-8F8D-7975D329608D}">
      <dgm:prSet/>
      <dgm:spPr/>
      <dgm:t>
        <a:bodyPr/>
        <a:lstStyle/>
        <a:p>
          <a:endParaRPr lang="en-GB"/>
        </a:p>
      </dgm:t>
    </dgm:pt>
    <dgm:pt modelId="{434638E4-6E46-4AFE-909D-DF80A9FCD736}" type="sibTrans" cxnId="{CF0C2A54-9DDE-4645-8F8D-7975D329608D}">
      <dgm:prSet/>
      <dgm:spPr/>
      <dgm:t>
        <a:bodyPr/>
        <a:lstStyle/>
        <a:p>
          <a:endParaRPr lang="en-GB"/>
        </a:p>
      </dgm:t>
    </dgm:pt>
    <dgm:pt modelId="{898BF80D-E93D-4F4F-AC76-422A71E8BC7C}">
      <dgm:prSet phldrT="[Text]" custT="1"/>
      <dgm:spPr>
        <a:solidFill>
          <a:srgbClr val="FFCCCC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Предоставить жизненно необходимое антиретровирусное лечение 15 млн ЛЖВ к 2015 году</a:t>
          </a:r>
          <a:endParaRPr lang="en-GB" sz="1600" b="1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dirty="0"/>
        </a:p>
      </dgm:t>
    </dgm:pt>
    <dgm:pt modelId="{EADC3B6A-D894-439D-880E-1DA0830ACF94}" type="parTrans" cxnId="{B78DE872-78EA-412A-B967-D5A5CA63ED49}">
      <dgm:prSet/>
      <dgm:spPr/>
      <dgm:t>
        <a:bodyPr/>
        <a:lstStyle/>
        <a:p>
          <a:endParaRPr lang="en-GB"/>
        </a:p>
      </dgm:t>
    </dgm:pt>
    <dgm:pt modelId="{F346E6F7-92E6-4949-9001-67A03D990B14}" type="sibTrans" cxnId="{B78DE872-78EA-412A-B967-D5A5CA63ED49}">
      <dgm:prSet/>
      <dgm:spPr/>
      <dgm:t>
        <a:bodyPr/>
        <a:lstStyle/>
        <a:p>
          <a:endParaRPr lang="en-GB"/>
        </a:p>
      </dgm:t>
    </dgm:pt>
    <dgm:pt modelId="{095917E8-5B28-4737-BE25-B76436FF9328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ru-RU" b="1" dirty="0" smtClean="0">
              <a:solidFill>
                <a:srgbClr val="C00000"/>
              </a:solidFill>
            </a:rPr>
            <a:t>Ноль дискриминации</a:t>
          </a:r>
          <a:endParaRPr lang="en-GB" b="1" dirty="0">
            <a:solidFill>
              <a:srgbClr val="C00000"/>
            </a:solidFill>
          </a:endParaRPr>
        </a:p>
      </dgm:t>
    </dgm:pt>
    <dgm:pt modelId="{15C85CEC-99A9-4EC9-8E63-9120A539B059}" type="parTrans" cxnId="{D69D5CD5-9597-4C2D-BBD2-C14DE0BBAA28}">
      <dgm:prSet/>
      <dgm:spPr/>
      <dgm:t>
        <a:bodyPr/>
        <a:lstStyle/>
        <a:p>
          <a:endParaRPr lang="en-GB"/>
        </a:p>
      </dgm:t>
    </dgm:pt>
    <dgm:pt modelId="{B8FF3BCB-DF74-47D3-8F16-127886DE0D7B}" type="sibTrans" cxnId="{D69D5CD5-9597-4C2D-BBD2-C14DE0BBAA28}">
      <dgm:prSet/>
      <dgm:spPr/>
      <dgm:t>
        <a:bodyPr/>
        <a:lstStyle/>
        <a:p>
          <a:endParaRPr lang="en-GB"/>
        </a:p>
      </dgm:t>
    </dgm:pt>
    <dgm:pt modelId="{B2B27D2A-0346-495D-8842-55DFCEE309D2}">
      <dgm:prSet phldrT="[Text]" custT="1"/>
      <dgm:spPr>
        <a:solidFill>
          <a:srgbClr val="99CC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Искоренить стигму и дискриминацию по отношению к людям, живущим с ВИЧ путём принятия законов и политик, обеспечивающих полную реализацию всех прав человека и основных свобод </a:t>
          </a:r>
          <a:endParaRPr lang="en-GB" sz="1600" b="1" dirty="0">
            <a:solidFill>
              <a:schemeClr val="tx1"/>
            </a:solidFill>
          </a:endParaRPr>
        </a:p>
      </dgm:t>
    </dgm:pt>
    <dgm:pt modelId="{FEF4C69F-EEED-4BF0-9700-A12F1C30948E}" type="parTrans" cxnId="{43B1509F-028E-43A4-B713-B6FA6A30425D}">
      <dgm:prSet/>
      <dgm:spPr/>
      <dgm:t>
        <a:bodyPr/>
        <a:lstStyle/>
        <a:p>
          <a:endParaRPr lang="en-GB"/>
        </a:p>
      </dgm:t>
    </dgm:pt>
    <dgm:pt modelId="{15226A9C-0C70-4367-90A4-6A4EFD4620BD}" type="sibTrans" cxnId="{43B1509F-028E-43A4-B713-B6FA6A30425D}">
      <dgm:prSet/>
      <dgm:spPr/>
      <dgm:t>
        <a:bodyPr/>
        <a:lstStyle/>
        <a:p>
          <a:endParaRPr lang="en-GB"/>
        </a:p>
      </dgm:t>
    </dgm:pt>
    <dgm:pt modelId="{7231FF5B-3132-4171-ADE9-5FC12A53A4DC}">
      <dgm:prSet custT="1"/>
      <dgm:spPr>
        <a:solidFill>
          <a:srgbClr val="FFCCCC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Снизить смертность от </a:t>
          </a:r>
          <a:r>
            <a:rPr lang="ru-RU" sz="1600" b="1" dirty="0" smtClean="0">
              <a:solidFill>
                <a:schemeClr val="tx1"/>
              </a:solidFill>
            </a:rPr>
            <a:t>туберкулёза</a:t>
          </a:r>
        </a:p>
        <a:p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>
              <a:solidFill>
                <a:schemeClr val="tx1"/>
              </a:solidFill>
            </a:rPr>
            <a:t>среди ЛЖВ на 50% </a:t>
          </a:r>
          <a:endParaRPr lang="ru-RU" sz="1600" b="1" dirty="0" smtClean="0">
            <a:solidFill>
              <a:schemeClr val="tx1"/>
            </a:solidFill>
          </a:endParaRPr>
        </a:p>
        <a:p>
          <a:r>
            <a:rPr lang="ru-RU" sz="1600" b="1" dirty="0" smtClean="0">
              <a:solidFill>
                <a:schemeClr val="tx1"/>
              </a:solidFill>
            </a:rPr>
            <a:t>к </a:t>
          </a:r>
          <a:r>
            <a:rPr lang="ru-RU" sz="1600" b="1" dirty="0">
              <a:solidFill>
                <a:schemeClr val="tx1"/>
              </a:solidFill>
            </a:rPr>
            <a:t>2015 году</a:t>
          </a:r>
          <a:endParaRPr lang="en-GB" sz="1600" b="1" dirty="0">
            <a:solidFill>
              <a:schemeClr val="tx1"/>
            </a:solidFill>
          </a:endParaRPr>
        </a:p>
      </dgm:t>
    </dgm:pt>
    <dgm:pt modelId="{7E45429F-8C49-4F32-A6CF-40EF6036C349}" type="parTrans" cxnId="{8EAC2EF5-94C4-4639-B8C4-DE1F5E106953}">
      <dgm:prSet/>
      <dgm:spPr/>
      <dgm:t>
        <a:bodyPr/>
        <a:lstStyle/>
        <a:p>
          <a:endParaRPr lang="en-GB"/>
        </a:p>
      </dgm:t>
    </dgm:pt>
    <dgm:pt modelId="{3C4D223D-4216-4F70-A453-72FC0E14C38D}" type="sibTrans" cxnId="{8EAC2EF5-94C4-4639-B8C4-DE1F5E106953}">
      <dgm:prSet/>
      <dgm:spPr/>
      <dgm:t>
        <a:bodyPr/>
        <a:lstStyle/>
        <a:p>
          <a:endParaRPr lang="en-GB"/>
        </a:p>
      </dgm:t>
    </dgm:pt>
    <dgm:pt modelId="{9A0EF57C-A32D-478C-BAFB-E2E35C669EAC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</a:rPr>
            <a:t>Снизить передачу ВИЧ среди </a:t>
          </a:r>
          <a:r>
            <a:rPr lang="ru-RU" sz="1600" b="1" u="none" dirty="0">
              <a:solidFill>
                <a:schemeClr val="tx1"/>
              </a:solidFill>
            </a:rPr>
            <a:t>потребителей инъекционных наркотиков </a:t>
          </a:r>
          <a:r>
            <a:rPr lang="ru-RU" sz="1600" b="1" dirty="0">
              <a:solidFill>
                <a:schemeClr val="tx1"/>
              </a:solidFill>
            </a:rPr>
            <a:t>на 50</a:t>
          </a:r>
          <a:r>
            <a:rPr lang="ru-RU" sz="1600" b="1" dirty="0" smtClean="0">
              <a:solidFill>
                <a:schemeClr val="tx1"/>
              </a:solidFill>
            </a:rPr>
            <a:t>%</a:t>
          </a:r>
        </a:p>
        <a:p>
          <a:pPr>
            <a:lnSpc>
              <a:spcPts val="16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>
              <a:solidFill>
                <a:schemeClr val="tx1"/>
              </a:solidFill>
            </a:rPr>
            <a:t>к 2015 году</a:t>
          </a:r>
          <a:endParaRPr lang="en-GB" sz="1600" b="1" dirty="0">
            <a:solidFill>
              <a:schemeClr val="tx1"/>
            </a:solidFill>
          </a:endParaRPr>
        </a:p>
      </dgm:t>
    </dgm:pt>
    <dgm:pt modelId="{F28D3084-1D4D-4183-9B34-76CC25210472}" type="parTrans" cxnId="{043625A6-4CA1-4BBE-819E-70AFE1A0B909}">
      <dgm:prSet/>
      <dgm:spPr/>
      <dgm:t>
        <a:bodyPr/>
        <a:lstStyle/>
        <a:p>
          <a:endParaRPr lang="en-GB"/>
        </a:p>
      </dgm:t>
    </dgm:pt>
    <dgm:pt modelId="{E332DBC8-0B81-49EA-8DE2-B06E1C10E1D3}" type="sibTrans" cxnId="{043625A6-4CA1-4BBE-819E-70AFE1A0B909}">
      <dgm:prSet/>
      <dgm:spPr/>
      <dgm:t>
        <a:bodyPr/>
        <a:lstStyle/>
        <a:p>
          <a:endParaRPr lang="en-GB"/>
        </a:p>
      </dgm:t>
    </dgm:pt>
    <dgm:pt modelId="{49A819A5-AE43-423C-87AB-1B673358F3F3}" type="pres">
      <dgm:prSet presAssocID="{490BD0EF-D0D4-472F-9568-B3580B70526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0BE504-EEC3-41BC-8EDB-9CE50374E803}" type="pres">
      <dgm:prSet presAssocID="{F75DD692-C655-42E7-8DF9-92E39712B6FD}" presName="compNode" presStyleCnt="0"/>
      <dgm:spPr/>
    </dgm:pt>
    <dgm:pt modelId="{C2FDAF5C-95CE-4398-90F9-739D9A1EA3BC}" type="pres">
      <dgm:prSet presAssocID="{F75DD692-C655-42E7-8DF9-92E39712B6FD}" presName="aNode" presStyleLbl="bgShp" presStyleIdx="0" presStyleCnt="3"/>
      <dgm:spPr/>
      <dgm:t>
        <a:bodyPr/>
        <a:lstStyle/>
        <a:p>
          <a:endParaRPr lang="en-GB"/>
        </a:p>
      </dgm:t>
    </dgm:pt>
    <dgm:pt modelId="{C762A82E-FD7E-4644-BFD2-3FDBC828BB67}" type="pres">
      <dgm:prSet presAssocID="{F75DD692-C655-42E7-8DF9-92E39712B6FD}" presName="textNode" presStyleLbl="bgShp" presStyleIdx="0" presStyleCnt="3"/>
      <dgm:spPr/>
      <dgm:t>
        <a:bodyPr/>
        <a:lstStyle/>
        <a:p>
          <a:endParaRPr lang="en-GB"/>
        </a:p>
      </dgm:t>
    </dgm:pt>
    <dgm:pt modelId="{3E480BC1-D849-4966-BF0A-5793C0E56E32}" type="pres">
      <dgm:prSet presAssocID="{F75DD692-C655-42E7-8DF9-92E39712B6FD}" presName="compChildNode" presStyleCnt="0"/>
      <dgm:spPr/>
    </dgm:pt>
    <dgm:pt modelId="{C570DE04-3E2C-4745-AD09-52EF63AF7122}" type="pres">
      <dgm:prSet presAssocID="{F75DD692-C655-42E7-8DF9-92E39712B6FD}" presName="theInnerList" presStyleCnt="0"/>
      <dgm:spPr/>
    </dgm:pt>
    <dgm:pt modelId="{46E632EA-8B20-4D54-9FDE-8D5BFB1E4BDC}" type="pres">
      <dgm:prSet presAssocID="{E7F5D56E-2BC0-422A-9E17-60BD1FE06D5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92EE8B-B851-445A-AF13-14F3631D0BD8}" type="pres">
      <dgm:prSet presAssocID="{E7F5D56E-2BC0-422A-9E17-60BD1FE06D50}" presName="aSpace2" presStyleCnt="0"/>
      <dgm:spPr/>
    </dgm:pt>
    <dgm:pt modelId="{2FCAD87F-5D2F-4A72-A283-318AA7053479}" type="pres">
      <dgm:prSet presAssocID="{9A0EF57C-A32D-478C-BAFB-E2E35C669EA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803E5D-3344-4DE2-B6D8-1E5A247834D9}" type="pres">
      <dgm:prSet presAssocID="{9A0EF57C-A32D-478C-BAFB-E2E35C669EAC}" presName="aSpace2" presStyleCnt="0"/>
      <dgm:spPr/>
    </dgm:pt>
    <dgm:pt modelId="{2181B1E8-7B5F-483A-90E4-06DA5C0B3855}" type="pres">
      <dgm:prSet presAssocID="{2004AD3B-9FC1-4039-8F69-3A46C13E6FD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10C2F8-1F12-4BEF-B3A2-6D5CE9C0D629}" type="pres">
      <dgm:prSet presAssocID="{F75DD692-C655-42E7-8DF9-92E39712B6FD}" presName="aSpace" presStyleCnt="0"/>
      <dgm:spPr/>
    </dgm:pt>
    <dgm:pt modelId="{5F75F640-B172-4D86-B651-5BF848C0F850}" type="pres">
      <dgm:prSet presAssocID="{475E0058-5243-484F-BCCD-97431C09FDB6}" presName="compNode" presStyleCnt="0"/>
      <dgm:spPr/>
    </dgm:pt>
    <dgm:pt modelId="{321559F5-688D-4A76-A29C-3B64791B666A}" type="pres">
      <dgm:prSet presAssocID="{475E0058-5243-484F-BCCD-97431C09FDB6}" presName="aNode" presStyleLbl="bgShp" presStyleIdx="1" presStyleCnt="3"/>
      <dgm:spPr/>
      <dgm:t>
        <a:bodyPr/>
        <a:lstStyle/>
        <a:p>
          <a:endParaRPr lang="en-GB"/>
        </a:p>
      </dgm:t>
    </dgm:pt>
    <dgm:pt modelId="{1C31F1A6-A291-4ED1-873B-0774606913A0}" type="pres">
      <dgm:prSet presAssocID="{475E0058-5243-484F-BCCD-97431C09FDB6}" presName="textNode" presStyleLbl="bgShp" presStyleIdx="1" presStyleCnt="3"/>
      <dgm:spPr/>
      <dgm:t>
        <a:bodyPr/>
        <a:lstStyle/>
        <a:p>
          <a:endParaRPr lang="en-GB"/>
        </a:p>
      </dgm:t>
    </dgm:pt>
    <dgm:pt modelId="{A6D432B2-6E17-4117-96F2-FFF921476433}" type="pres">
      <dgm:prSet presAssocID="{475E0058-5243-484F-BCCD-97431C09FDB6}" presName="compChildNode" presStyleCnt="0"/>
      <dgm:spPr/>
    </dgm:pt>
    <dgm:pt modelId="{8373DAA3-78A5-4269-A0B9-A99ADA2EC1F4}" type="pres">
      <dgm:prSet presAssocID="{475E0058-5243-484F-BCCD-97431C09FDB6}" presName="theInnerList" presStyleCnt="0"/>
      <dgm:spPr/>
    </dgm:pt>
    <dgm:pt modelId="{27ED63DE-E017-4224-9FC2-6F141734C308}" type="pres">
      <dgm:prSet presAssocID="{898BF80D-E93D-4F4F-AC76-422A71E8BC7C}" presName="childNode" presStyleLbl="node1" presStyleIdx="3" presStyleCnt="6" custScaleY="1532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DAB4A9-9352-4511-8747-CA4D85AA6FFF}" type="pres">
      <dgm:prSet presAssocID="{898BF80D-E93D-4F4F-AC76-422A71E8BC7C}" presName="aSpace2" presStyleCnt="0"/>
      <dgm:spPr/>
    </dgm:pt>
    <dgm:pt modelId="{837560DA-787B-40B8-9BAD-E94C7C10F314}" type="pres">
      <dgm:prSet presAssocID="{7231FF5B-3132-4171-ADE9-5FC12A53A4DC}" presName="childNode" presStyleLbl="node1" presStyleIdx="4" presStyleCnt="6" custLinFactNeighborX="-1448" custLinFactNeighborY="442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950BE7-DDEC-42C3-BCAD-58A4FD40D62B}" type="pres">
      <dgm:prSet presAssocID="{475E0058-5243-484F-BCCD-97431C09FDB6}" presName="aSpace" presStyleCnt="0"/>
      <dgm:spPr/>
    </dgm:pt>
    <dgm:pt modelId="{5503DA4E-56B4-492B-9349-CDCD10A1A51B}" type="pres">
      <dgm:prSet presAssocID="{095917E8-5B28-4737-BE25-B76436FF9328}" presName="compNode" presStyleCnt="0"/>
      <dgm:spPr/>
    </dgm:pt>
    <dgm:pt modelId="{9476CA00-CCEC-4859-BF2A-44B475B4872F}" type="pres">
      <dgm:prSet presAssocID="{095917E8-5B28-4737-BE25-B76436FF9328}" presName="aNode" presStyleLbl="bgShp" presStyleIdx="2" presStyleCnt="3"/>
      <dgm:spPr/>
      <dgm:t>
        <a:bodyPr/>
        <a:lstStyle/>
        <a:p>
          <a:endParaRPr lang="en-GB"/>
        </a:p>
      </dgm:t>
    </dgm:pt>
    <dgm:pt modelId="{0770A36B-BFC4-4A5A-BFEF-DA5623EA49C4}" type="pres">
      <dgm:prSet presAssocID="{095917E8-5B28-4737-BE25-B76436FF9328}" presName="textNode" presStyleLbl="bgShp" presStyleIdx="2" presStyleCnt="3"/>
      <dgm:spPr/>
      <dgm:t>
        <a:bodyPr/>
        <a:lstStyle/>
        <a:p>
          <a:endParaRPr lang="en-GB"/>
        </a:p>
      </dgm:t>
    </dgm:pt>
    <dgm:pt modelId="{871A5BDD-28AF-4E9B-BC07-A2B58D86E5ED}" type="pres">
      <dgm:prSet presAssocID="{095917E8-5B28-4737-BE25-B76436FF9328}" presName="compChildNode" presStyleCnt="0"/>
      <dgm:spPr/>
    </dgm:pt>
    <dgm:pt modelId="{BE512957-442D-4F4F-A82A-9196B6DDCB2E}" type="pres">
      <dgm:prSet presAssocID="{095917E8-5B28-4737-BE25-B76436FF9328}" presName="theInnerList" presStyleCnt="0"/>
      <dgm:spPr/>
    </dgm:pt>
    <dgm:pt modelId="{2FCDF685-26A3-4C91-8739-51438A4F98DE}" type="pres">
      <dgm:prSet presAssocID="{B2B27D2A-0346-495D-8842-55DFCEE309D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84B28E-F1D3-4E78-9715-1C76708FB294}" type="presOf" srcId="{475E0058-5243-484F-BCCD-97431C09FDB6}" destId="{1C31F1A6-A291-4ED1-873B-0774606913A0}" srcOrd="1" destOrd="0" presId="urn:microsoft.com/office/officeart/2005/8/layout/lProcess2"/>
    <dgm:cxn modelId="{B78DE872-78EA-412A-B967-D5A5CA63ED49}" srcId="{475E0058-5243-484F-BCCD-97431C09FDB6}" destId="{898BF80D-E93D-4F4F-AC76-422A71E8BC7C}" srcOrd="0" destOrd="0" parTransId="{EADC3B6A-D894-439D-880E-1DA0830ACF94}" sibTransId="{F346E6F7-92E6-4949-9001-67A03D990B14}"/>
    <dgm:cxn modelId="{8EAC2EF5-94C4-4639-B8C4-DE1F5E106953}" srcId="{475E0058-5243-484F-BCCD-97431C09FDB6}" destId="{7231FF5B-3132-4171-ADE9-5FC12A53A4DC}" srcOrd="1" destOrd="0" parTransId="{7E45429F-8C49-4F32-A6CF-40EF6036C349}" sibTransId="{3C4D223D-4216-4F70-A453-72FC0E14C38D}"/>
    <dgm:cxn modelId="{20FE9FBB-DDEB-4E75-AB32-ADD7D9A36EFF}" type="presOf" srcId="{7231FF5B-3132-4171-ADE9-5FC12A53A4DC}" destId="{837560DA-787B-40B8-9BAD-E94C7C10F314}" srcOrd="0" destOrd="0" presId="urn:microsoft.com/office/officeart/2005/8/layout/lProcess2"/>
    <dgm:cxn modelId="{4A86AF8E-ECA3-4E36-861F-B1819A31840E}" type="presOf" srcId="{898BF80D-E93D-4F4F-AC76-422A71E8BC7C}" destId="{27ED63DE-E017-4224-9FC2-6F141734C308}" srcOrd="0" destOrd="0" presId="urn:microsoft.com/office/officeart/2005/8/layout/lProcess2"/>
    <dgm:cxn modelId="{D69D5CD5-9597-4C2D-BBD2-C14DE0BBAA28}" srcId="{490BD0EF-D0D4-472F-9568-B3580B705262}" destId="{095917E8-5B28-4737-BE25-B76436FF9328}" srcOrd="2" destOrd="0" parTransId="{15C85CEC-99A9-4EC9-8E63-9120A539B059}" sibTransId="{B8FF3BCB-DF74-47D3-8F16-127886DE0D7B}"/>
    <dgm:cxn modelId="{CA6BA839-010A-4157-A4E2-7E4E97CDB173}" srcId="{F75DD692-C655-42E7-8DF9-92E39712B6FD}" destId="{2004AD3B-9FC1-4039-8F69-3A46C13E6FD7}" srcOrd="2" destOrd="0" parTransId="{C03C43DD-DB0B-4678-9268-8D94BA9024D5}" sibTransId="{8048B3E7-555E-4ADE-8B6E-327211941D69}"/>
    <dgm:cxn modelId="{B37E801B-8C01-4C38-BA98-753F38796E9C}" type="presOf" srcId="{095917E8-5B28-4737-BE25-B76436FF9328}" destId="{0770A36B-BFC4-4A5A-BFEF-DA5623EA49C4}" srcOrd="1" destOrd="0" presId="urn:microsoft.com/office/officeart/2005/8/layout/lProcess2"/>
    <dgm:cxn modelId="{1D359C34-0441-4050-BFFD-F6F6E78E3482}" srcId="{F75DD692-C655-42E7-8DF9-92E39712B6FD}" destId="{E7F5D56E-2BC0-422A-9E17-60BD1FE06D50}" srcOrd="0" destOrd="0" parTransId="{6ED2AC28-2C4E-4B7A-BFCF-A628A047C5AC}" sibTransId="{D6120909-FC53-4218-AAB2-4E413B4BECB3}"/>
    <dgm:cxn modelId="{D6F22245-D9A1-4AAA-9D1C-85F56256ED5B}" srcId="{490BD0EF-D0D4-472F-9568-B3580B705262}" destId="{F75DD692-C655-42E7-8DF9-92E39712B6FD}" srcOrd="0" destOrd="0" parTransId="{20485BE5-5920-4B42-8BA4-A670256CD9B1}" sibTransId="{029954CF-7B2F-46EB-9AF9-8DF501944079}"/>
    <dgm:cxn modelId="{95EBCD11-BF37-482A-AB75-EF11DC9F5A69}" type="presOf" srcId="{9A0EF57C-A32D-478C-BAFB-E2E35C669EAC}" destId="{2FCAD87F-5D2F-4A72-A283-318AA7053479}" srcOrd="0" destOrd="0" presId="urn:microsoft.com/office/officeart/2005/8/layout/lProcess2"/>
    <dgm:cxn modelId="{4B3FF7B8-83BC-4DB2-94CB-98485CD9C6E2}" type="presOf" srcId="{095917E8-5B28-4737-BE25-B76436FF9328}" destId="{9476CA00-CCEC-4859-BF2A-44B475B4872F}" srcOrd="0" destOrd="0" presId="urn:microsoft.com/office/officeart/2005/8/layout/lProcess2"/>
    <dgm:cxn modelId="{43B1509F-028E-43A4-B713-B6FA6A30425D}" srcId="{095917E8-5B28-4737-BE25-B76436FF9328}" destId="{B2B27D2A-0346-495D-8842-55DFCEE309D2}" srcOrd="0" destOrd="0" parTransId="{FEF4C69F-EEED-4BF0-9700-A12F1C30948E}" sibTransId="{15226A9C-0C70-4367-90A4-6A4EFD4620BD}"/>
    <dgm:cxn modelId="{B57FF8BF-8741-48DA-B99C-E7DCEA5BDB05}" type="presOf" srcId="{F75DD692-C655-42E7-8DF9-92E39712B6FD}" destId="{C762A82E-FD7E-4644-BFD2-3FDBC828BB67}" srcOrd="1" destOrd="0" presId="urn:microsoft.com/office/officeart/2005/8/layout/lProcess2"/>
    <dgm:cxn modelId="{E77A5DB2-C4B3-4CB1-B5F5-F11A6DB731C2}" type="presOf" srcId="{B2B27D2A-0346-495D-8842-55DFCEE309D2}" destId="{2FCDF685-26A3-4C91-8739-51438A4F98DE}" srcOrd="0" destOrd="0" presId="urn:microsoft.com/office/officeart/2005/8/layout/lProcess2"/>
    <dgm:cxn modelId="{CF0C2A54-9DDE-4645-8F8D-7975D329608D}" srcId="{490BD0EF-D0D4-472F-9568-B3580B705262}" destId="{475E0058-5243-484F-BCCD-97431C09FDB6}" srcOrd="1" destOrd="0" parTransId="{80F3AACE-E9B7-4743-A32F-BC30F89DEAB6}" sibTransId="{434638E4-6E46-4AFE-909D-DF80A9FCD736}"/>
    <dgm:cxn modelId="{963E5C12-EFF7-4E32-BD35-C2CA564F78EC}" type="presOf" srcId="{490BD0EF-D0D4-472F-9568-B3580B705262}" destId="{49A819A5-AE43-423C-87AB-1B673358F3F3}" srcOrd="0" destOrd="0" presId="urn:microsoft.com/office/officeart/2005/8/layout/lProcess2"/>
    <dgm:cxn modelId="{043625A6-4CA1-4BBE-819E-70AFE1A0B909}" srcId="{F75DD692-C655-42E7-8DF9-92E39712B6FD}" destId="{9A0EF57C-A32D-478C-BAFB-E2E35C669EAC}" srcOrd="1" destOrd="0" parTransId="{F28D3084-1D4D-4183-9B34-76CC25210472}" sibTransId="{E332DBC8-0B81-49EA-8DE2-B06E1C10E1D3}"/>
    <dgm:cxn modelId="{3649629F-5D16-47D9-A7DC-A3D4838AE25A}" type="presOf" srcId="{2004AD3B-9FC1-4039-8F69-3A46C13E6FD7}" destId="{2181B1E8-7B5F-483A-90E4-06DA5C0B3855}" srcOrd="0" destOrd="0" presId="urn:microsoft.com/office/officeart/2005/8/layout/lProcess2"/>
    <dgm:cxn modelId="{27C15432-7CF5-4C40-A6BC-E6D981ABB406}" type="presOf" srcId="{475E0058-5243-484F-BCCD-97431C09FDB6}" destId="{321559F5-688D-4A76-A29C-3B64791B666A}" srcOrd="0" destOrd="0" presId="urn:microsoft.com/office/officeart/2005/8/layout/lProcess2"/>
    <dgm:cxn modelId="{7C1B3006-2DF3-47BB-AFA2-423E34A8F92C}" type="presOf" srcId="{E7F5D56E-2BC0-422A-9E17-60BD1FE06D50}" destId="{46E632EA-8B20-4D54-9FDE-8D5BFB1E4BDC}" srcOrd="0" destOrd="0" presId="urn:microsoft.com/office/officeart/2005/8/layout/lProcess2"/>
    <dgm:cxn modelId="{E96C0F92-7E0F-4507-9E8D-F3344DDEB382}" type="presOf" srcId="{F75DD692-C655-42E7-8DF9-92E39712B6FD}" destId="{C2FDAF5C-95CE-4398-90F9-739D9A1EA3BC}" srcOrd="0" destOrd="0" presId="urn:microsoft.com/office/officeart/2005/8/layout/lProcess2"/>
    <dgm:cxn modelId="{26911564-9B19-47E0-A8C0-A138B64BF60A}" type="presParOf" srcId="{49A819A5-AE43-423C-87AB-1B673358F3F3}" destId="{0A0BE504-EEC3-41BC-8EDB-9CE50374E803}" srcOrd="0" destOrd="0" presId="urn:microsoft.com/office/officeart/2005/8/layout/lProcess2"/>
    <dgm:cxn modelId="{4848D567-FCEE-44CB-A696-B1B822E2613A}" type="presParOf" srcId="{0A0BE504-EEC3-41BC-8EDB-9CE50374E803}" destId="{C2FDAF5C-95CE-4398-90F9-739D9A1EA3BC}" srcOrd="0" destOrd="0" presId="urn:microsoft.com/office/officeart/2005/8/layout/lProcess2"/>
    <dgm:cxn modelId="{3200CCD6-849C-478B-99F1-68C20F889BC3}" type="presParOf" srcId="{0A0BE504-EEC3-41BC-8EDB-9CE50374E803}" destId="{C762A82E-FD7E-4644-BFD2-3FDBC828BB67}" srcOrd="1" destOrd="0" presId="urn:microsoft.com/office/officeart/2005/8/layout/lProcess2"/>
    <dgm:cxn modelId="{0FF616D6-D90E-4FF7-B67F-871C048744C8}" type="presParOf" srcId="{0A0BE504-EEC3-41BC-8EDB-9CE50374E803}" destId="{3E480BC1-D849-4966-BF0A-5793C0E56E32}" srcOrd="2" destOrd="0" presId="urn:microsoft.com/office/officeart/2005/8/layout/lProcess2"/>
    <dgm:cxn modelId="{86059A0B-7B9F-4843-81A3-9AC4EE87AFBE}" type="presParOf" srcId="{3E480BC1-D849-4966-BF0A-5793C0E56E32}" destId="{C570DE04-3E2C-4745-AD09-52EF63AF7122}" srcOrd="0" destOrd="0" presId="urn:microsoft.com/office/officeart/2005/8/layout/lProcess2"/>
    <dgm:cxn modelId="{85B1526C-4DEB-47B1-95A6-15015C0D7C5B}" type="presParOf" srcId="{C570DE04-3E2C-4745-AD09-52EF63AF7122}" destId="{46E632EA-8B20-4D54-9FDE-8D5BFB1E4BDC}" srcOrd="0" destOrd="0" presId="urn:microsoft.com/office/officeart/2005/8/layout/lProcess2"/>
    <dgm:cxn modelId="{FE37B7FC-64F7-47C9-B839-08355B5054D8}" type="presParOf" srcId="{C570DE04-3E2C-4745-AD09-52EF63AF7122}" destId="{8B92EE8B-B851-445A-AF13-14F3631D0BD8}" srcOrd="1" destOrd="0" presId="urn:microsoft.com/office/officeart/2005/8/layout/lProcess2"/>
    <dgm:cxn modelId="{7ADBF56D-2496-4868-AD86-CC899D87BF73}" type="presParOf" srcId="{C570DE04-3E2C-4745-AD09-52EF63AF7122}" destId="{2FCAD87F-5D2F-4A72-A283-318AA7053479}" srcOrd="2" destOrd="0" presId="urn:microsoft.com/office/officeart/2005/8/layout/lProcess2"/>
    <dgm:cxn modelId="{1F65B031-18BC-4556-82E7-1DB5A2458689}" type="presParOf" srcId="{C570DE04-3E2C-4745-AD09-52EF63AF7122}" destId="{6A803E5D-3344-4DE2-B6D8-1E5A247834D9}" srcOrd="3" destOrd="0" presId="urn:microsoft.com/office/officeart/2005/8/layout/lProcess2"/>
    <dgm:cxn modelId="{50C0B7B5-691F-4905-8338-68F03B5388C7}" type="presParOf" srcId="{C570DE04-3E2C-4745-AD09-52EF63AF7122}" destId="{2181B1E8-7B5F-483A-90E4-06DA5C0B3855}" srcOrd="4" destOrd="0" presId="urn:microsoft.com/office/officeart/2005/8/layout/lProcess2"/>
    <dgm:cxn modelId="{F93FB650-5843-45DD-AE36-686E90E41362}" type="presParOf" srcId="{49A819A5-AE43-423C-87AB-1B673358F3F3}" destId="{3210C2F8-1F12-4BEF-B3A2-6D5CE9C0D629}" srcOrd="1" destOrd="0" presId="urn:microsoft.com/office/officeart/2005/8/layout/lProcess2"/>
    <dgm:cxn modelId="{0F1A337E-4A11-4DBB-A9DE-93B4B20FBBBE}" type="presParOf" srcId="{49A819A5-AE43-423C-87AB-1B673358F3F3}" destId="{5F75F640-B172-4D86-B651-5BF848C0F850}" srcOrd="2" destOrd="0" presId="urn:microsoft.com/office/officeart/2005/8/layout/lProcess2"/>
    <dgm:cxn modelId="{C21315D0-F906-43BF-8A45-D0E17F3B8504}" type="presParOf" srcId="{5F75F640-B172-4D86-B651-5BF848C0F850}" destId="{321559F5-688D-4A76-A29C-3B64791B666A}" srcOrd="0" destOrd="0" presId="urn:microsoft.com/office/officeart/2005/8/layout/lProcess2"/>
    <dgm:cxn modelId="{B00D80CE-65AF-4B81-BC75-252FD8155B86}" type="presParOf" srcId="{5F75F640-B172-4D86-B651-5BF848C0F850}" destId="{1C31F1A6-A291-4ED1-873B-0774606913A0}" srcOrd="1" destOrd="0" presId="urn:microsoft.com/office/officeart/2005/8/layout/lProcess2"/>
    <dgm:cxn modelId="{9929FD85-059B-4516-BAF1-B6EF1293C1A9}" type="presParOf" srcId="{5F75F640-B172-4D86-B651-5BF848C0F850}" destId="{A6D432B2-6E17-4117-96F2-FFF921476433}" srcOrd="2" destOrd="0" presId="urn:microsoft.com/office/officeart/2005/8/layout/lProcess2"/>
    <dgm:cxn modelId="{F88244D0-2E5A-49B8-A7F5-84D6C6773DDF}" type="presParOf" srcId="{A6D432B2-6E17-4117-96F2-FFF921476433}" destId="{8373DAA3-78A5-4269-A0B9-A99ADA2EC1F4}" srcOrd="0" destOrd="0" presId="urn:microsoft.com/office/officeart/2005/8/layout/lProcess2"/>
    <dgm:cxn modelId="{4F42797B-0993-4CCF-936A-FED1A6FA641F}" type="presParOf" srcId="{8373DAA3-78A5-4269-A0B9-A99ADA2EC1F4}" destId="{27ED63DE-E017-4224-9FC2-6F141734C308}" srcOrd="0" destOrd="0" presId="urn:microsoft.com/office/officeart/2005/8/layout/lProcess2"/>
    <dgm:cxn modelId="{3859B3D7-E551-4F83-BCAF-673B1B4EC492}" type="presParOf" srcId="{8373DAA3-78A5-4269-A0B9-A99ADA2EC1F4}" destId="{79DAB4A9-9352-4511-8747-CA4D85AA6FFF}" srcOrd="1" destOrd="0" presId="urn:microsoft.com/office/officeart/2005/8/layout/lProcess2"/>
    <dgm:cxn modelId="{19E19634-EA5C-4D8D-8013-BE06321651EE}" type="presParOf" srcId="{8373DAA3-78A5-4269-A0B9-A99ADA2EC1F4}" destId="{837560DA-787B-40B8-9BAD-E94C7C10F314}" srcOrd="2" destOrd="0" presId="urn:microsoft.com/office/officeart/2005/8/layout/lProcess2"/>
    <dgm:cxn modelId="{8BE328A6-192E-4CA4-AE7B-7B47424F4415}" type="presParOf" srcId="{49A819A5-AE43-423C-87AB-1B673358F3F3}" destId="{80950BE7-DDEC-42C3-BCAD-58A4FD40D62B}" srcOrd="3" destOrd="0" presId="urn:microsoft.com/office/officeart/2005/8/layout/lProcess2"/>
    <dgm:cxn modelId="{CFF72D73-E4BF-4686-9A76-CF7120F18E7B}" type="presParOf" srcId="{49A819A5-AE43-423C-87AB-1B673358F3F3}" destId="{5503DA4E-56B4-492B-9349-CDCD10A1A51B}" srcOrd="4" destOrd="0" presId="urn:microsoft.com/office/officeart/2005/8/layout/lProcess2"/>
    <dgm:cxn modelId="{24E6BA70-E7CE-4FBF-BA11-F8EB621E2446}" type="presParOf" srcId="{5503DA4E-56B4-492B-9349-CDCD10A1A51B}" destId="{9476CA00-CCEC-4859-BF2A-44B475B4872F}" srcOrd="0" destOrd="0" presId="urn:microsoft.com/office/officeart/2005/8/layout/lProcess2"/>
    <dgm:cxn modelId="{251A29D1-9F48-42C0-B256-D45FC0D0581D}" type="presParOf" srcId="{5503DA4E-56B4-492B-9349-CDCD10A1A51B}" destId="{0770A36B-BFC4-4A5A-BFEF-DA5623EA49C4}" srcOrd="1" destOrd="0" presId="urn:microsoft.com/office/officeart/2005/8/layout/lProcess2"/>
    <dgm:cxn modelId="{8BACDA82-2976-4CDE-8DF7-3DB5E095210B}" type="presParOf" srcId="{5503DA4E-56B4-492B-9349-CDCD10A1A51B}" destId="{871A5BDD-28AF-4E9B-BC07-A2B58D86E5ED}" srcOrd="2" destOrd="0" presId="urn:microsoft.com/office/officeart/2005/8/layout/lProcess2"/>
    <dgm:cxn modelId="{3C0F4DE4-CAB4-4F6C-9F56-8EA628320FFF}" type="presParOf" srcId="{871A5BDD-28AF-4E9B-BC07-A2B58D86E5ED}" destId="{BE512957-442D-4F4F-A82A-9196B6DDCB2E}" srcOrd="0" destOrd="0" presId="urn:microsoft.com/office/officeart/2005/8/layout/lProcess2"/>
    <dgm:cxn modelId="{D65D6A9D-AB56-4EA9-9128-B19CC784EDFE}" type="presParOf" srcId="{BE512957-442D-4F4F-A82A-9196B6DDCB2E}" destId="{2FCDF685-26A3-4C91-8739-51438A4F98D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FAA94-DEEB-CA4A-A8AB-178017FDA363}" type="doc">
      <dgm:prSet loTypeId="urn:microsoft.com/office/officeart/2005/8/layout/radial4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57E7AEC4-5DA6-FC48-86FA-CCC29DDF604D}">
      <dgm:prSet phldrT="[Tekst]"/>
      <dgm:spPr/>
      <dgm:t>
        <a:bodyPr/>
        <a:lstStyle/>
        <a:p>
          <a:r>
            <a:rPr lang="en-GB" dirty="0" smtClean="0"/>
            <a:t>HIV epidemic</a:t>
          </a:r>
          <a:endParaRPr lang="en-GB" dirty="0"/>
        </a:p>
      </dgm:t>
    </dgm:pt>
    <dgm:pt modelId="{C6EB8DE2-4BB9-DD4D-AF1C-A73DAB6FD4BB}" type="parTrans" cxnId="{CB6B5CBB-F653-E646-A026-9ED4F70D37F7}">
      <dgm:prSet/>
      <dgm:spPr/>
      <dgm:t>
        <a:bodyPr/>
        <a:lstStyle/>
        <a:p>
          <a:endParaRPr lang="en-GB"/>
        </a:p>
      </dgm:t>
    </dgm:pt>
    <dgm:pt modelId="{DF9367A6-ACD5-7844-8D85-3944C5BBABF8}" type="sibTrans" cxnId="{CB6B5CBB-F653-E646-A026-9ED4F70D37F7}">
      <dgm:prSet/>
      <dgm:spPr/>
      <dgm:t>
        <a:bodyPr/>
        <a:lstStyle/>
        <a:p>
          <a:endParaRPr lang="en-GB"/>
        </a:p>
      </dgm:t>
    </dgm:pt>
    <dgm:pt modelId="{A39380DB-114B-9449-9F44-CC8A8475645E}">
      <dgm:prSet phldrT="[Tekst]"/>
      <dgm:spPr/>
      <dgm:t>
        <a:bodyPr/>
        <a:lstStyle/>
        <a:p>
          <a:r>
            <a:rPr lang="en-GB" dirty="0" smtClean="0"/>
            <a:t>LACK OF Leadership</a:t>
          </a:r>
          <a:endParaRPr lang="en-GB" dirty="0"/>
        </a:p>
      </dgm:t>
    </dgm:pt>
    <dgm:pt modelId="{7F722E60-B582-D943-BB99-367DE94AA793}" type="parTrans" cxnId="{00C75104-C1B9-3C43-90AC-DD75E94AF804}">
      <dgm:prSet/>
      <dgm:spPr/>
      <dgm:t>
        <a:bodyPr/>
        <a:lstStyle/>
        <a:p>
          <a:endParaRPr lang="en-GB"/>
        </a:p>
      </dgm:t>
    </dgm:pt>
    <dgm:pt modelId="{04D69212-019C-7B4A-A752-BB1D6B0B0813}" type="sibTrans" cxnId="{00C75104-C1B9-3C43-90AC-DD75E94AF804}">
      <dgm:prSet/>
      <dgm:spPr/>
      <dgm:t>
        <a:bodyPr/>
        <a:lstStyle/>
        <a:p>
          <a:endParaRPr lang="en-GB"/>
        </a:p>
      </dgm:t>
    </dgm:pt>
    <dgm:pt modelId="{75F5E290-41BE-DE47-A0CE-4FF628AEFDBF}">
      <dgm:prSet phldrT="[Tekst]"/>
      <dgm:spPr/>
      <dgm:t>
        <a:bodyPr/>
        <a:lstStyle/>
        <a:p>
          <a:r>
            <a:rPr lang="en-GB" dirty="0" smtClean="0"/>
            <a:t>HIGH LEVEL Stigma/discrimination/</a:t>
          </a:r>
          <a:r>
            <a:rPr lang="en-GB" dirty="0" err="1" smtClean="0"/>
            <a:t>gendeR</a:t>
          </a:r>
          <a:r>
            <a:rPr lang="en-GB" dirty="0" smtClean="0"/>
            <a:t> inequality</a:t>
          </a:r>
          <a:endParaRPr lang="en-GB" dirty="0"/>
        </a:p>
      </dgm:t>
    </dgm:pt>
    <dgm:pt modelId="{00FA7389-CB97-AA44-B15E-9F2FE6286CA8}" type="parTrans" cxnId="{F43C9747-33FA-4D4F-9A94-56CA61E6A143}">
      <dgm:prSet/>
      <dgm:spPr/>
      <dgm:t>
        <a:bodyPr/>
        <a:lstStyle/>
        <a:p>
          <a:endParaRPr lang="en-GB"/>
        </a:p>
      </dgm:t>
    </dgm:pt>
    <dgm:pt modelId="{CEA833E9-2B60-6C4B-ADB0-8F13FCC9C364}" type="sibTrans" cxnId="{F43C9747-33FA-4D4F-9A94-56CA61E6A143}">
      <dgm:prSet/>
      <dgm:spPr/>
      <dgm:t>
        <a:bodyPr/>
        <a:lstStyle/>
        <a:p>
          <a:endParaRPr lang="en-GB"/>
        </a:p>
      </dgm:t>
    </dgm:pt>
    <dgm:pt modelId="{49695D75-B5FF-0A4C-9BCE-FD8B876B4275}">
      <dgm:prSet phldrT="[Tekst]"/>
      <dgm:spPr>
        <a:effectLst/>
      </dgm:spPr>
      <dgm:t>
        <a:bodyPr/>
        <a:lstStyle/>
        <a:p>
          <a:r>
            <a:rPr lang="en-GB" dirty="0" smtClean="0"/>
            <a:t>WEAK Governance &amp; support </a:t>
          </a:r>
          <a:r>
            <a:rPr lang="en-GB" dirty="0" err="1" smtClean="0"/>
            <a:t>mechansisms</a:t>
          </a:r>
          <a:endParaRPr lang="en-GB" dirty="0"/>
        </a:p>
      </dgm:t>
    </dgm:pt>
    <dgm:pt modelId="{84D0208E-BC56-564C-A06E-11C6FEC48D86}" type="parTrans" cxnId="{B2B72615-8B5E-9643-B018-1C3A46AE6A85}">
      <dgm:prSet/>
      <dgm:spPr/>
      <dgm:t>
        <a:bodyPr/>
        <a:lstStyle/>
        <a:p>
          <a:endParaRPr lang="en-GB"/>
        </a:p>
      </dgm:t>
    </dgm:pt>
    <dgm:pt modelId="{51B9B435-A323-4248-B133-403D533020DB}" type="sibTrans" cxnId="{B2B72615-8B5E-9643-B018-1C3A46AE6A85}">
      <dgm:prSet/>
      <dgm:spPr/>
      <dgm:t>
        <a:bodyPr/>
        <a:lstStyle/>
        <a:p>
          <a:endParaRPr lang="en-GB"/>
        </a:p>
      </dgm:t>
    </dgm:pt>
    <dgm:pt modelId="{E5E17417-95F6-EB44-A964-D37AE13A93F0}">
      <dgm:prSet phldrT="[Tekst]"/>
      <dgm:spPr/>
      <dgm:t>
        <a:bodyPr/>
        <a:lstStyle/>
        <a:p>
          <a:r>
            <a:rPr lang="en-GB" dirty="0" smtClean="0"/>
            <a:t>AT RISK program sustainability</a:t>
          </a:r>
          <a:endParaRPr lang="en-GB" dirty="0"/>
        </a:p>
      </dgm:t>
    </dgm:pt>
    <dgm:pt modelId="{51AE693D-C82E-0545-A3B9-AB0574D0E84E}" type="parTrans" cxnId="{52D80F13-7717-6741-A9F8-4CCED6ECE3ED}">
      <dgm:prSet/>
      <dgm:spPr/>
      <dgm:t>
        <a:bodyPr/>
        <a:lstStyle/>
        <a:p>
          <a:endParaRPr lang="en-GB"/>
        </a:p>
      </dgm:t>
    </dgm:pt>
    <dgm:pt modelId="{6C32464E-F30B-7C4E-A44A-92344CD64031}" type="sibTrans" cxnId="{52D80F13-7717-6741-A9F8-4CCED6ECE3ED}">
      <dgm:prSet/>
      <dgm:spPr/>
      <dgm:t>
        <a:bodyPr/>
        <a:lstStyle/>
        <a:p>
          <a:endParaRPr lang="en-GB"/>
        </a:p>
      </dgm:t>
    </dgm:pt>
    <dgm:pt modelId="{7A0181C1-E42A-5346-8D5B-1432ED5475DD}">
      <dgm:prSet phldrT="[Tekst]"/>
      <dgm:spPr/>
      <dgm:t>
        <a:bodyPr/>
        <a:lstStyle/>
        <a:p>
          <a:r>
            <a:rPr lang="en-GB" dirty="0" smtClean="0"/>
            <a:t>INADEQUATE Service integration, access &amp; quality</a:t>
          </a:r>
          <a:endParaRPr lang="en-GB" dirty="0"/>
        </a:p>
      </dgm:t>
    </dgm:pt>
    <dgm:pt modelId="{68D20C1D-1618-8A40-8D5F-910E7C58B7A0}" type="parTrans" cxnId="{EA3F00E4-6043-F94C-A1A5-1F06336D36E7}">
      <dgm:prSet/>
      <dgm:spPr/>
      <dgm:t>
        <a:bodyPr/>
        <a:lstStyle/>
        <a:p>
          <a:endParaRPr lang="en-GB"/>
        </a:p>
      </dgm:t>
    </dgm:pt>
    <dgm:pt modelId="{BE1796F6-DA66-204E-BCD2-79151D90A71A}" type="sibTrans" cxnId="{EA3F00E4-6043-F94C-A1A5-1F06336D36E7}">
      <dgm:prSet/>
      <dgm:spPr/>
      <dgm:t>
        <a:bodyPr/>
        <a:lstStyle/>
        <a:p>
          <a:endParaRPr lang="en-GB"/>
        </a:p>
      </dgm:t>
    </dgm:pt>
    <dgm:pt modelId="{91DB95CD-0849-964F-93BD-579EC974272A}">
      <dgm:prSet phldrT="[Tekst]"/>
      <dgm:spPr/>
      <dgm:t>
        <a:bodyPr/>
        <a:lstStyle/>
        <a:p>
          <a:endParaRPr lang="en-GB" dirty="0"/>
        </a:p>
      </dgm:t>
    </dgm:pt>
    <dgm:pt modelId="{BC11CD8F-BF69-E44D-80E3-20A0A4FA1456}" type="parTrans" cxnId="{2D3DBF14-362D-8542-BF88-20C63D6C9F30}">
      <dgm:prSet/>
      <dgm:spPr/>
      <dgm:t>
        <a:bodyPr/>
        <a:lstStyle/>
        <a:p>
          <a:endParaRPr lang="en-GB"/>
        </a:p>
      </dgm:t>
    </dgm:pt>
    <dgm:pt modelId="{12CA2B35-F314-EA49-8A14-EE8282BFEC61}" type="sibTrans" cxnId="{2D3DBF14-362D-8542-BF88-20C63D6C9F30}">
      <dgm:prSet/>
      <dgm:spPr/>
      <dgm:t>
        <a:bodyPr/>
        <a:lstStyle/>
        <a:p>
          <a:endParaRPr lang="en-GB"/>
        </a:p>
      </dgm:t>
    </dgm:pt>
    <dgm:pt modelId="{94CCF1BD-9652-A94F-9327-82DD3D73DB02}" type="pres">
      <dgm:prSet presAssocID="{7E7FAA94-DEEB-CA4A-A8AB-178017FDA3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AAD6C-0245-A24B-AB8C-7C70265A558E}" type="pres">
      <dgm:prSet presAssocID="{57E7AEC4-5DA6-FC48-86FA-CCC29DDF604D}" presName="centerShape" presStyleLbl="node0" presStyleIdx="0" presStyleCnt="1" custLinFactNeighborX="2271" custLinFactNeighborY="227"/>
      <dgm:spPr/>
      <dgm:t>
        <a:bodyPr/>
        <a:lstStyle/>
        <a:p>
          <a:endParaRPr lang="ru-RU"/>
        </a:p>
      </dgm:t>
    </dgm:pt>
    <dgm:pt modelId="{C42AF688-008C-8D49-934C-062E98889FAB}" type="pres">
      <dgm:prSet presAssocID="{7F722E60-B582-D943-BB99-367DE94AA793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15784160-3FC0-D24B-B5C3-77674A97C4D7}" type="pres">
      <dgm:prSet presAssocID="{A39380DB-114B-9449-9F44-CC8A847564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3CCD84-8822-9248-B29D-0A1C930214AB}" type="pres">
      <dgm:prSet presAssocID="{00FA7389-CB97-AA44-B15E-9F2FE6286CA8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472E62E1-D15B-9C4B-9A53-46296A9D5E2E}" type="pres">
      <dgm:prSet presAssocID="{75F5E290-41BE-DE47-A0CE-4FF628AEFD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F76FE4-289C-1F4E-9DC2-05EDE8965CE5}" type="pres">
      <dgm:prSet presAssocID="{84D0208E-BC56-564C-A06E-11C6FEC48D86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5E1F1BB-DF02-2947-864A-4D5F82651E8F}" type="pres">
      <dgm:prSet presAssocID="{49695D75-B5FF-0A4C-9BCE-FD8B876B42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3D8B04-E186-F845-B253-9508457CF332}" type="pres">
      <dgm:prSet presAssocID="{51AE693D-C82E-0545-A3B9-AB0574D0E84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AE64A9FE-84B7-BF49-83AF-5750514CCE59}" type="pres">
      <dgm:prSet presAssocID="{E5E17417-95F6-EB44-A964-D37AE13A93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F337EE-F552-CF44-882D-E27726285337}" type="pres">
      <dgm:prSet presAssocID="{68D20C1D-1618-8A40-8D5F-910E7C58B7A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8E2CFF99-E9E0-CE40-A865-03DDB083C780}" type="pres">
      <dgm:prSet presAssocID="{7A0181C1-E42A-5346-8D5B-1432ED5475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EB9E3F-91E6-4E96-A998-823C55AE773B}" type="presOf" srcId="{E5E17417-95F6-EB44-A964-D37AE13A93F0}" destId="{AE64A9FE-84B7-BF49-83AF-5750514CCE59}" srcOrd="0" destOrd="0" presId="urn:microsoft.com/office/officeart/2005/8/layout/radial4"/>
    <dgm:cxn modelId="{EA3F00E4-6043-F94C-A1A5-1F06336D36E7}" srcId="{57E7AEC4-5DA6-FC48-86FA-CCC29DDF604D}" destId="{7A0181C1-E42A-5346-8D5B-1432ED5475DD}" srcOrd="4" destOrd="0" parTransId="{68D20C1D-1618-8A40-8D5F-910E7C58B7A0}" sibTransId="{BE1796F6-DA66-204E-BCD2-79151D90A71A}"/>
    <dgm:cxn modelId="{CB6B5CBB-F653-E646-A026-9ED4F70D37F7}" srcId="{7E7FAA94-DEEB-CA4A-A8AB-178017FDA363}" destId="{57E7AEC4-5DA6-FC48-86FA-CCC29DDF604D}" srcOrd="0" destOrd="0" parTransId="{C6EB8DE2-4BB9-DD4D-AF1C-A73DAB6FD4BB}" sibTransId="{DF9367A6-ACD5-7844-8D85-3944C5BBABF8}"/>
    <dgm:cxn modelId="{19FA3185-1DD0-4A17-97F1-E50FD70D4A21}" type="presOf" srcId="{84D0208E-BC56-564C-A06E-11C6FEC48D86}" destId="{51F76FE4-289C-1F4E-9DC2-05EDE8965CE5}" srcOrd="0" destOrd="0" presId="urn:microsoft.com/office/officeart/2005/8/layout/radial4"/>
    <dgm:cxn modelId="{B2B72615-8B5E-9643-B018-1C3A46AE6A85}" srcId="{57E7AEC4-5DA6-FC48-86FA-CCC29DDF604D}" destId="{49695D75-B5FF-0A4C-9BCE-FD8B876B4275}" srcOrd="2" destOrd="0" parTransId="{84D0208E-BC56-564C-A06E-11C6FEC48D86}" sibTransId="{51B9B435-A323-4248-B133-403D533020DB}"/>
    <dgm:cxn modelId="{1CDEDC74-C72B-4CAF-B7CB-89992AEF8BB4}" type="presOf" srcId="{68D20C1D-1618-8A40-8D5F-910E7C58B7A0}" destId="{B3F337EE-F552-CF44-882D-E27726285337}" srcOrd="0" destOrd="0" presId="urn:microsoft.com/office/officeart/2005/8/layout/radial4"/>
    <dgm:cxn modelId="{2D3DBF14-362D-8542-BF88-20C63D6C9F30}" srcId="{7E7FAA94-DEEB-CA4A-A8AB-178017FDA363}" destId="{91DB95CD-0849-964F-93BD-579EC974272A}" srcOrd="1" destOrd="0" parTransId="{BC11CD8F-BF69-E44D-80E3-20A0A4FA1456}" sibTransId="{12CA2B35-F314-EA49-8A14-EE8282BFEC61}"/>
    <dgm:cxn modelId="{52D80F13-7717-6741-A9F8-4CCED6ECE3ED}" srcId="{57E7AEC4-5DA6-FC48-86FA-CCC29DDF604D}" destId="{E5E17417-95F6-EB44-A964-D37AE13A93F0}" srcOrd="3" destOrd="0" parTransId="{51AE693D-C82E-0545-A3B9-AB0574D0E84E}" sibTransId="{6C32464E-F30B-7C4E-A44A-92344CD64031}"/>
    <dgm:cxn modelId="{00C75104-C1B9-3C43-90AC-DD75E94AF804}" srcId="{57E7AEC4-5DA6-FC48-86FA-CCC29DDF604D}" destId="{A39380DB-114B-9449-9F44-CC8A8475645E}" srcOrd="0" destOrd="0" parTransId="{7F722E60-B582-D943-BB99-367DE94AA793}" sibTransId="{04D69212-019C-7B4A-A752-BB1D6B0B0813}"/>
    <dgm:cxn modelId="{676B0532-E5AD-4542-89B6-53EE0D90A540}" type="presOf" srcId="{51AE693D-C82E-0545-A3B9-AB0574D0E84E}" destId="{653D8B04-E186-F845-B253-9508457CF332}" srcOrd="0" destOrd="0" presId="urn:microsoft.com/office/officeart/2005/8/layout/radial4"/>
    <dgm:cxn modelId="{F43C9747-33FA-4D4F-9A94-56CA61E6A143}" srcId="{57E7AEC4-5DA6-FC48-86FA-CCC29DDF604D}" destId="{75F5E290-41BE-DE47-A0CE-4FF628AEFDBF}" srcOrd="1" destOrd="0" parTransId="{00FA7389-CB97-AA44-B15E-9F2FE6286CA8}" sibTransId="{CEA833E9-2B60-6C4B-ADB0-8F13FCC9C364}"/>
    <dgm:cxn modelId="{1310143A-DAE6-441C-99E2-0FE2D9139CD8}" type="presOf" srcId="{49695D75-B5FF-0A4C-9BCE-FD8B876B4275}" destId="{E5E1F1BB-DF02-2947-864A-4D5F82651E8F}" srcOrd="0" destOrd="0" presId="urn:microsoft.com/office/officeart/2005/8/layout/radial4"/>
    <dgm:cxn modelId="{C4B68433-9F00-4B56-A314-F71086C9ED40}" type="presOf" srcId="{75F5E290-41BE-DE47-A0CE-4FF628AEFDBF}" destId="{472E62E1-D15B-9C4B-9A53-46296A9D5E2E}" srcOrd="0" destOrd="0" presId="urn:microsoft.com/office/officeart/2005/8/layout/radial4"/>
    <dgm:cxn modelId="{7074F80D-0E02-43EA-8F59-56E16CCF85CF}" type="presOf" srcId="{7F722E60-B582-D943-BB99-367DE94AA793}" destId="{C42AF688-008C-8D49-934C-062E98889FAB}" srcOrd="0" destOrd="0" presId="urn:microsoft.com/office/officeart/2005/8/layout/radial4"/>
    <dgm:cxn modelId="{7E4AEB90-0E4D-472A-BEEE-524641F0CCCA}" type="presOf" srcId="{00FA7389-CB97-AA44-B15E-9F2FE6286CA8}" destId="{F53CCD84-8822-9248-B29D-0A1C930214AB}" srcOrd="0" destOrd="0" presId="urn:microsoft.com/office/officeart/2005/8/layout/radial4"/>
    <dgm:cxn modelId="{1385C2EA-276D-4B29-9703-3E5BDF9EC2B7}" type="presOf" srcId="{7A0181C1-E42A-5346-8D5B-1432ED5475DD}" destId="{8E2CFF99-E9E0-CE40-A865-03DDB083C780}" srcOrd="0" destOrd="0" presId="urn:microsoft.com/office/officeart/2005/8/layout/radial4"/>
    <dgm:cxn modelId="{04D80B05-6545-4051-84A2-02C7650391AA}" type="presOf" srcId="{57E7AEC4-5DA6-FC48-86FA-CCC29DDF604D}" destId="{9BFAAD6C-0245-A24B-AB8C-7C70265A558E}" srcOrd="0" destOrd="0" presId="urn:microsoft.com/office/officeart/2005/8/layout/radial4"/>
    <dgm:cxn modelId="{207C2C19-3A68-4C0D-8ADE-F94E36388932}" type="presOf" srcId="{A39380DB-114B-9449-9F44-CC8A8475645E}" destId="{15784160-3FC0-D24B-B5C3-77674A97C4D7}" srcOrd="0" destOrd="0" presId="urn:microsoft.com/office/officeart/2005/8/layout/radial4"/>
    <dgm:cxn modelId="{1C0E0D87-6C6A-4E61-B40E-53EC9F31219A}" type="presOf" srcId="{7E7FAA94-DEEB-CA4A-A8AB-178017FDA363}" destId="{94CCF1BD-9652-A94F-9327-82DD3D73DB02}" srcOrd="0" destOrd="0" presId="urn:microsoft.com/office/officeart/2005/8/layout/radial4"/>
    <dgm:cxn modelId="{A9462017-F767-4AF5-8930-F296B82F6D92}" type="presParOf" srcId="{94CCF1BD-9652-A94F-9327-82DD3D73DB02}" destId="{9BFAAD6C-0245-A24B-AB8C-7C70265A558E}" srcOrd="0" destOrd="0" presId="urn:microsoft.com/office/officeart/2005/8/layout/radial4"/>
    <dgm:cxn modelId="{FC4237ED-D4EA-4D2A-8A29-A8FFF7F4B6BF}" type="presParOf" srcId="{94CCF1BD-9652-A94F-9327-82DD3D73DB02}" destId="{C42AF688-008C-8D49-934C-062E98889FAB}" srcOrd="1" destOrd="0" presId="urn:microsoft.com/office/officeart/2005/8/layout/radial4"/>
    <dgm:cxn modelId="{D1A489BB-6F02-4FCC-8EBC-4FD585A1B5FA}" type="presParOf" srcId="{94CCF1BD-9652-A94F-9327-82DD3D73DB02}" destId="{15784160-3FC0-D24B-B5C3-77674A97C4D7}" srcOrd="2" destOrd="0" presId="urn:microsoft.com/office/officeart/2005/8/layout/radial4"/>
    <dgm:cxn modelId="{DE09A0BF-C4EB-4C23-82CC-30B38B838A4F}" type="presParOf" srcId="{94CCF1BD-9652-A94F-9327-82DD3D73DB02}" destId="{F53CCD84-8822-9248-B29D-0A1C930214AB}" srcOrd="3" destOrd="0" presId="urn:microsoft.com/office/officeart/2005/8/layout/radial4"/>
    <dgm:cxn modelId="{2EE85958-22D4-429F-85F1-FE6E287AEC79}" type="presParOf" srcId="{94CCF1BD-9652-A94F-9327-82DD3D73DB02}" destId="{472E62E1-D15B-9C4B-9A53-46296A9D5E2E}" srcOrd="4" destOrd="0" presId="urn:microsoft.com/office/officeart/2005/8/layout/radial4"/>
    <dgm:cxn modelId="{5040A7A9-8F7D-40AB-99ED-E4F4A3B07DA2}" type="presParOf" srcId="{94CCF1BD-9652-A94F-9327-82DD3D73DB02}" destId="{51F76FE4-289C-1F4E-9DC2-05EDE8965CE5}" srcOrd="5" destOrd="0" presId="urn:microsoft.com/office/officeart/2005/8/layout/radial4"/>
    <dgm:cxn modelId="{FB81DBB1-F52F-4D54-AB40-BF96A1DF8465}" type="presParOf" srcId="{94CCF1BD-9652-A94F-9327-82DD3D73DB02}" destId="{E5E1F1BB-DF02-2947-864A-4D5F82651E8F}" srcOrd="6" destOrd="0" presId="urn:microsoft.com/office/officeart/2005/8/layout/radial4"/>
    <dgm:cxn modelId="{81F95706-BC29-43E9-AC08-E58BB0335818}" type="presParOf" srcId="{94CCF1BD-9652-A94F-9327-82DD3D73DB02}" destId="{653D8B04-E186-F845-B253-9508457CF332}" srcOrd="7" destOrd="0" presId="urn:microsoft.com/office/officeart/2005/8/layout/radial4"/>
    <dgm:cxn modelId="{A408E444-0EDD-4A2C-AB7C-2BB00E967799}" type="presParOf" srcId="{94CCF1BD-9652-A94F-9327-82DD3D73DB02}" destId="{AE64A9FE-84B7-BF49-83AF-5750514CCE59}" srcOrd="8" destOrd="0" presId="urn:microsoft.com/office/officeart/2005/8/layout/radial4"/>
    <dgm:cxn modelId="{76ECFEB0-BA06-4A5E-8B59-7CBFF723E32B}" type="presParOf" srcId="{94CCF1BD-9652-A94F-9327-82DD3D73DB02}" destId="{B3F337EE-F552-CF44-882D-E27726285337}" srcOrd="9" destOrd="0" presId="urn:microsoft.com/office/officeart/2005/8/layout/radial4"/>
    <dgm:cxn modelId="{901D66CE-89D9-4275-B77C-F1A3124E843A}" type="presParOf" srcId="{94CCF1BD-9652-A94F-9327-82DD3D73DB02}" destId="{8E2CFF99-E9E0-CE40-A865-03DDB083C78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B6991-82A7-44EB-9C19-E65D5FB83387}" type="doc">
      <dgm:prSet loTypeId="urn:microsoft.com/office/officeart/2005/8/layout/venn1" loCatId="relationship" qsTypeId="urn:microsoft.com/office/officeart/2005/8/quickstyle/simple2" qsCatId="simple" csTypeId="urn:microsoft.com/office/officeart/2005/8/colors/colorful1#1" csCatId="colorful" phldr="1"/>
      <dgm:spPr/>
    </dgm:pt>
    <dgm:pt modelId="{545C6B92-2162-4595-A1C2-969822EE80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noProof="0" dirty="0" smtClean="0"/>
            <a:t>Информированность о имеющихся данных</a:t>
          </a:r>
          <a:endParaRPr lang="ru-RU" sz="1400" b="1" noProof="0" dirty="0"/>
        </a:p>
      </dgm:t>
    </dgm:pt>
    <dgm:pt modelId="{8845C139-9DAE-4405-A1F0-DE675C8361FC}" type="parTrans" cxnId="{B7FFC39D-2F78-4505-AFAB-BAE91FB5299E}">
      <dgm:prSet/>
      <dgm:spPr/>
      <dgm:t>
        <a:bodyPr/>
        <a:lstStyle/>
        <a:p>
          <a:endParaRPr lang="ru-RU"/>
        </a:p>
      </dgm:t>
    </dgm:pt>
    <dgm:pt modelId="{2D92428F-DB5C-4CC4-BFCC-409D0EF1CDFE}" type="sibTrans" cxnId="{B7FFC39D-2F78-4505-AFAB-BAE91FB5299E}">
      <dgm:prSet/>
      <dgm:spPr/>
      <dgm:t>
        <a:bodyPr/>
        <a:lstStyle/>
        <a:p>
          <a:endParaRPr lang="ru-RU"/>
        </a:p>
      </dgm:t>
    </dgm:pt>
    <dgm:pt modelId="{212C0B10-451F-4158-8F40-A9072F891D66}">
      <dgm:prSet phldrT="[Text]" custT="1"/>
      <dgm:spPr/>
      <dgm:t>
        <a:bodyPr/>
        <a:lstStyle/>
        <a:p>
          <a:r>
            <a:rPr lang="ru-RU" sz="1600" b="1" noProof="0" dirty="0" smtClean="0"/>
            <a:t>Использование данных</a:t>
          </a:r>
          <a:endParaRPr lang="ru-RU" sz="1600" b="1" noProof="0" dirty="0"/>
        </a:p>
      </dgm:t>
    </dgm:pt>
    <dgm:pt modelId="{DEC5F1F8-9E1B-4098-9283-4598B5F8C36D}" type="parTrans" cxnId="{2F3BCF8C-F971-4C63-9036-1FE78CDC1881}">
      <dgm:prSet/>
      <dgm:spPr/>
      <dgm:t>
        <a:bodyPr/>
        <a:lstStyle/>
        <a:p>
          <a:endParaRPr lang="ru-RU"/>
        </a:p>
      </dgm:t>
    </dgm:pt>
    <dgm:pt modelId="{2DDDA044-A99C-4E1E-910A-846619BF39EF}" type="sibTrans" cxnId="{2F3BCF8C-F971-4C63-9036-1FE78CDC1881}">
      <dgm:prSet/>
      <dgm:spPr/>
      <dgm:t>
        <a:bodyPr/>
        <a:lstStyle/>
        <a:p>
          <a:endParaRPr lang="ru-RU"/>
        </a:p>
      </dgm:t>
    </dgm:pt>
    <dgm:pt modelId="{70FDBDB1-F469-434F-AF43-20CFFB299A74}">
      <dgm:prSet phldrT="[Text]" custT="1"/>
      <dgm:spPr/>
      <dgm:t>
        <a:bodyPr/>
        <a:lstStyle/>
        <a:p>
          <a:pPr algn="ctr"/>
          <a:r>
            <a:rPr lang="ru-RU" sz="1600" b="1" noProof="0" dirty="0" smtClean="0"/>
            <a:t>Наличие данных</a:t>
          </a:r>
          <a:endParaRPr lang="ru-RU" sz="1600" b="1" noProof="0" dirty="0"/>
        </a:p>
      </dgm:t>
    </dgm:pt>
    <dgm:pt modelId="{C1EA83CF-5A2C-4F2B-8496-4FB36FCEACC6}" type="parTrans" cxnId="{0AE85064-84AD-4213-918A-1A712EE51BE8}">
      <dgm:prSet/>
      <dgm:spPr/>
      <dgm:t>
        <a:bodyPr/>
        <a:lstStyle/>
        <a:p>
          <a:endParaRPr lang="ru-RU"/>
        </a:p>
      </dgm:t>
    </dgm:pt>
    <dgm:pt modelId="{104D17D6-DC14-49DC-A768-3648CF8DF44F}" type="sibTrans" cxnId="{0AE85064-84AD-4213-918A-1A712EE51BE8}">
      <dgm:prSet/>
      <dgm:spPr/>
      <dgm:t>
        <a:bodyPr/>
        <a:lstStyle/>
        <a:p>
          <a:endParaRPr lang="ru-RU"/>
        </a:p>
      </dgm:t>
    </dgm:pt>
    <dgm:pt modelId="{EF7043F1-1245-439E-B323-A4BA1D4483BB}" type="pres">
      <dgm:prSet presAssocID="{B5DB6991-82A7-44EB-9C19-E65D5FB83387}" presName="compositeShape" presStyleCnt="0">
        <dgm:presLayoutVars>
          <dgm:chMax val="7"/>
          <dgm:dir/>
          <dgm:resizeHandles val="exact"/>
        </dgm:presLayoutVars>
      </dgm:prSet>
      <dgm:spPr/>
    </dgm:pt>
    <dgm:pt modelId="{3C54831F-A844-4033-A156-325DA1FF135D}" type="pres">
      <dgm:prSet presAssocID="{545C6B92-2162-4595-A1C2-969822EE8088}" presName="circ1" presStyleLbl="vennNode1" presStyleIdx="0" presStyleCnt="3" custScaleX="127886"/>
      <dgm:spPr/>
      <dgm:t>
        <a:bodyPr/>
        <a:lstStyle/>
        <a:p>
          <a:endParaRPr lang="ru-RU"/>
        </a:p>
      </dgm:t>
    </dgm:pt>
    <dgm:pt modelId="{C6BF80EE-B84D-46B3-AF59-BE56E011D4DF}" type="pres">
      <dgm:prSet presAssocID="{545C6B92-2162-4595-A1C2-969822EE80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3ADD4-811C-4F6B-A329-DAD756E38AED}" type="pres">
      <dgm:prSet presAssocID="{212C0B10-451F-4158-8F40-A9072F891D66}" presName="circ2" presStyleLbl="vennNode1" presStyleIdx="1" presStyleCnt="3" custScaleX="132924" custLinFactNeighborX="-907" custLinFactNeighborY="-1923"/>
      <dgm:spPr/>
      <dgm:t>
        <a:bodyPr/>
        <a:lstStyle/>
        <a:p>
          <a:endParaRPr lang="ru-RU"/>
        </a:p>
      </dgm:t>
    </dgm:pt>
    <dgm:pt modelId="{FF6AC852-CF01-482A-99FF-49CEC35B1750}" type="pres">
      <dgm:prSet presAssocID="{212C0B10-451F-4158-8F40-A9072F891D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53078-ED48-47C9-AE6C-560E836AC1FC}" type="pres">
      <dgm:prSet presAssocID="{70FDBDB1-F469-434F-AF43-20CFFB299A74}" presName="circ3" presStyleLbl="vennNode1" presStyleIdx="2" presStyleCnt="3" custScaleX="135122"/>
      <dgm:spPr/>
      <dgm:t>
        <a:bodyPr/>
        <a:lstStyle/>
        <a:p>
          <a:endParaRPr lang="ru-RU"/>
        </a:p>
      </dgm:t>
    </dgm:pt>
    <dgm:pt modelId="{094E19C1-81E0-4461-B0CE-3B432D313973}" type="pres">
      <dgm:prSet presAssocID="{70FDBDB1-F469-434F-AF43-20CFFB299A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99AE6-408F-44E9-AF9E-EAD32A71C681}" type="presOf" srcId="{212C0B10-451F-4158-8F40-A9072F891D66}" destId="{FF6AC852-CF01-482A-99FF-49CEC35B1750}" srcOrd="1" destOrd="0" presId="urn:microsoft.com/office/officeart/2005/8/layout/venn1"/>
    <dgm:cxn modelId="{FADA239E-D41A-42AA-B24F-94E45F1A47E7}" type="presOf" srcId="{545C6B92-2162-4595-A1C2-969822EE8088}" destId="{C6BF80EE-B84D-46B3-AF59-BE56E011D4DF}" srcOrd="1" destOrd="0" presId="urn:microsoft.com/office/officeart/2005/8/layout/venn1"/>
    <dgm:cxn modelId="{EFB5E824-AFC8-4F97-B84E-3A559BBB5A66}" type="presOf" srcId="{B5DB6991-82A7-44EB-9C19-E65D5FB83387}" destId="{EF7043F1-1245-439E-B323-A4BA1D4483BB}" srcOrd="0" destOrd="0" presId="urn:microsoft.com/office/officeart/2005/8/layout/venn1"/>
    <dgm:cxn modelId="{0AE85064-84AD-4213-918A-1A712EE51BE8}" srcId="{B5DB6991-82A7-44EB-9C19-E65D5FB83387}" destId="{70FDBDB1-F469-434F-AF43-20CFFB299A74}" srcOrd="2" destOrd="0" parTransId="{C1EA83CF-5A2C-4F2B-8496-4FB36FCEACC6}" sibTransId="{104D17D6-DC14-49DC-A768-3648CF8DF44F}"/>
    <dgm:cxn modelId="{1935E284-4AD9-4AF4-9F20-4CE49769A091}" type="presOf" srcId="{212C0B10-451F-4158-8F40-A9072F891D66}" destId="{78B3ADD4-811C-4F6B-A329-DAD756E38AED}" srcOrd="0" destOrd="0" presId="urn:microsoft.com/office/officeart/2005/8/layout/venn1"/>
    <dgm:cxn modelId="{2F3BCF8C-F971-4C63-9036-1FE78CDC1881}" srcId="{B5DB6991-82A7-44EB-9C19-E65D5FB83387}" destId="{212C0B10-451F-4158-8F40-A9072F891D66}" srcOrd="1" destOrd="0" parTransId="{DEC5F1F8-9E1B-4098-9283-4598B5F8C36D}" sibTransId="{2DDDA044-A99C-4E1E-910A-846619BF39EF}"/>
    <dgm:cxn modelId="{C30D0F94-CA72-4BBB-A7DC-DDBF4B1BD612}" type="presOf" srcId="{70FDBDB1-F469-434F-AF43-20CFFB299A74}" destId="{6FC53078-ED48-47C9-AE6C-560E836AC1FC}" srcOrd="0" destOrd="0" presId="urn:microsoft.com/office/officeart/2005/8/layout/venn1"/>
    <dgm:cxn modelId="{B8015403-1C4E-4F71-A5CE-A7D46A6D8D9F}" type="presOf" srcId="{70FDBDB1-F469-434F-AF43-20CFFB299A74}" destId="{094E19C1-81E0-4461-B0CE-3B432D313973}" srcOrd="1" destOrd="0" presId="urn:microsoft.com/office/officeart/2005/8/layout/venn1"/>
    <dgm:cxn modelId="{1DA6BD18-0F78-4448-B727-1A3690D3767A}" type="presOf" srcId="{545C6B92-2162-4595-A1C2-969822EE8088}" destId="{3C54831F-A844-4033-A156-325DA1FF135D}" srcOrd="0" destOrd="0" presId="urn:microsoft.com/office/officeart/2005/8/layout/venn1"/>
    <dgm:cxn modelId="{B7FFC39D-2F78-4505-AFAB-BAE91FB5299E}" srcId="{B5DB6991-82A7-44EB-9C19-E65D5FB83387}" destId="{545C6B92-2162-4595-A1C2-969822EE8088}" srcOrd="0" destOrd="0" parTransId="{8845C139-9DAE-4405-A1F0-DE675C8361FC}" sibTransId="{2D92428F-DB5C-4CC4-BFCC-409D0EF1CDFE}"/>
    <dgm:cxn modelId="{C4ACF51C-D981-401B-BDE2-22D9C2D70D70}" type="presParOf" srcId="{EF7043F1-1245-439E-B323-A4BA1D4483BB}" destId="{3C54831F-A844-4033-A156-325DA1FF135D}" srcOrd="0" destOrd="0" presId="urn:microsoft.com/office/officeart/2005/8/layout/venn1"/>
    <dgm:cxn modelId="{C8088499-18DE-48D3-ADCB-91E1BE2A3649}" type="presParOf" srcId="{EF7043F1-1245-439E-B323-A4BA1D4483BB}" destId="{C6BF80EE-B84D-46B3-AF59-BE56E011D4DF}" srcOrd="1" destOrd="0" presId="urn:microsoft.com/office/officeart/2005/8/layout/venn1"/>
    <dgm:cxn modelId="{65602D9E-7894-450B-A876-A00BEC8A889A}" type="presParOf" srcId="{EF7043F1-1245-439E-B323-A4BA1D4483BB}" destId="{78B3ADD4-811C-4F6B-A329-DAD756E38AED}" srcOrd="2" destOrd="0" presId="urn:microsoft.com/office/officeart/2005/8/layout/venn1"/>
    <dgm:cxn modelId="{356E9EC8-9BFD-40D3-BEE7-950DA713A69D}" type="presParOf" srcId="{EF7043F1-1245-439E-B323-A4BA1D4483BB}" destId="{FF6AC852-CF01-482A-99FF-49CEC35B1750}" srcOrd="3" destOrd="0" presId="urn:microsoft.com/office/officeart/2005/8/layout/venn1"/>
    <dgm:cxn modelId="{2301003E-81D5-4DB2-A021-E33122B2124B}" type="presParOf" srcId="{EF7043F1-1245-439E-B323-A4BA1D4483BB}" destId="{6FC53078-ED48-47C9-AE6C-560E836AC1FC}" srcOrd="4" destOrd="0" presId="urn:microsoft.com/office/officeart/2005/8/layout/venn1"/>
    <dgm:cxn modelId="{7EA25224-65A7-4829-8B75-4112B5002950}" type="presParOf" srcId="{EF7043F1-1245-439E-B323-A4BA1D4483BB}" destId="{094E19C1-81E0-4461-B0CE-3B432D31397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DAF5C-95CE-4398-90F9-739D9A1EA3BC}">
      <dsp:nvSpPr>
        <dsp:cNvPr id="0" name=""/>
        <dsp:cNvSpPr/>
      </dsp:nvSpPr>
      <dsp:spPr>
        <a:xfrm>
          <a:off x="1032" y="0"/>
          <a:ext cx="2684487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ru-RU" sz="2700" b="1" kern="1200" dirty="0" smtClean="0">
              <a:solidFill>
                <a:srgbClr val="C00000"/>
              </a:solidFill>
            </a:rPr>
            <a:t>Ноль новых случаев инфицирования</a:t>
          </a:r>
          <a:endParaRPr lang="en-GB" sz="2700" b="1" kern="1200" dirty="0">
            <a:solidFill>
              <a:srgbClr val="C00000"/>
            </a:solidFill>
          </a:endParaRPr>
        </a:p>
      </dsp:txBody>
      <dsp:txXfrm>
        <a:off x="1032" y="0"/>
        <a:ext cx="2684487" cy="1531620"/>
      </dsp:txXfrm>
    </dsp:sp>
    <dsp:sp modelId="{46E632EA-8B20-4D54-9FDE-8D5BFB1E4BDC}">
      <dsp:nvSpPr>
        <dsp:cNvPr id="0" name=""/>
        <dsp:cNvSpPr/>
      </dsp:nvSpPr>
      <dsp:spPr>
        <a:xfrm>
          <a:off x="269481" y="1532056"/>
          <a:ext cx="2147589" cy="100300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Снизить передачу ВИЧ половым путём на 50% к 2015 году</a:t>
          </a:r>
          <a:endParaRPr lang="en-GB" sz="16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269481" y="1532056"/>
        <a:ext cx="2147589" cy="1003006"/>
      </dsp:txXfrm>
    </dsp:sp>
    <dsp:sp modelId="{2FCAD87F-5D2F-4A72-A283-318AA7053479}">
      <dsp:nvSpPr>
        <dsp:cNvPr id="0" name=""/>
        <dsp:cNvSpPr/>
      </dsp:nvSpPr>
      <dsp:spPr>
        <a:xfrm>
          <a:off x="269481" y="2689371"/>
          <a:ext cx="2147589" cy="100300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tx1"/>
              </a:solidFill>
            </a:rPr>
            <a:t>Снизить передачу ВИЧ среди </a:t>
          </a:r>
          <a:r>
            <a:rPr lang="ru-RU" sz="1600" b="1" u="none" kern="1200" dirty="0">
              <a:solidFill>
                <a:schemeClr val="tx1"/>
              </a:solidFill>
            </a:rPr>
            <a:t>потребителей инъекционных наркотиков </a:t>
          </a:r>
          <a:r>
            <a:rPr lang="ru-RU" sz="1600" b="1" kern="1200" dirty="0">
              <a:solidFill>
                <a:schemeClr val="tx1"/>
              </a:solidFill>
            </a:rPr>
            <a:t>на 50</a:t>
          </a:r>
          <a:r>
            <a:rPr lang="ru-RU" sz="1600" b="1" kern="1200" dirty="0" smtClean="0">
              <a:solidFill>
                <a:schemeClr val="tx1"/>
              </a:solidFill>
            </a:rPr>
            <a:t>%</a:t>
          </a:r>
        </a:p>
        <a:p>
          <a:pPr lvl="0" algn="ctr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>
              <a:solidFill>
                <a:schemeClr val="tx1"/>
              </a:solidFill>
            </a:rPr>
            <a:t>к 2015 году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269481" y="2689371"/>
        <a:ext cx="2147589" cy="1003006"/>
      </dsp:txXfrm>
    </dsp:sp>
    <dsp:sp modelId="{2181B1E8-7B5F-483A-90E4-06DA5C0B3855}">
      <dsp:nvSpPr>
        <dsp:cNvPr id="0" name=""/>
        <dsp:cNvSpPr/>
      </dsp:nvSpPr>
      <dsp:spPr>
        <a:xfrm>
          <a:off x="269481" y="3846687"/>
          <a:ext cx="2147589" cy="100300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Искоренить новые случаи ВИЧ среди детей </a:t>
          </a:r>
          <a:endParaRPr lang="en-GB" sz="1600" b="1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69481" y="3846687"/>
        <a:ext cx="2147589" cy="1003006"/>
      </dsp:txXfrm>
    </dsp:sp>
    <dsp:sp modelId="{321559F5-688D-4A76-A29C-3B64791B666A}">
      <dsp:nvSpPr>
        <dsp:cNvPr id="0" name=""/>
        <dsp:cNvSpPr/>
      </dsp:nvSpPr>
      <dsp:spPr>
        <a:xfrm>
          <a:off x="2886856" y="0"/>
          <a:ext cx="2684487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</a:rPr>
            <a:t>Ноль смертей от СПИДа</a:t>
          </a:r>
          <a:endParaRPr lang="en-GB" sz="2700" b="1" kern="1200" dirty="0">
            <a:solidFill>
              <a:srgbClr val="C00000"/>
            </a:solidFill>
          </a:endParaRPr>
        </a:p>
      </dsp:txBody>
      <dsp:txXfrm>
        <a:off x="2886856" y="0"/>
        <a:ext cx="2684487" cy="1531620"/>
      </dsp:txXfrm>
    </dsp:sp>
    <dsp:sp modelId="{27ED63DE-E017-4224-9FC2-6F141734C308}">
      <dsp:nvSpPr>
        <dsp:cNvPr id="0" name=""/>
        <dsp:cNvSpPr/>
      </dsp:nvSpPr>
      <dsp:spPr>
        <a:xfrm>
          <a:off x="3155305" y="1532174"/>
          <a:ext cx="2147589" cy="1892725"/>
        </a:xfrm>
        <a:prstGeom prst="roundRect">
          <a:avLst>
            <a:gd name="adj" fmla="val 10000"/>
          </a:avLst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Предоставить жизненно необходимое антиретровирусное лечение 15 млн ЛЖВ к 2015 году</a:t>
          </a:r>
          <a:endParaRPr lang="en-GB" sz="16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3155305" y="1532174"/>
        <a:ext cx="2147589" cy="1892725"/>
      </dsp:txXfrm>
    </dsp:sp>
    <dsp:sp modelId="{837560DA-787B-40B8-9BAD-E94C7C10F314}">
      <dsp:nvSpPr>
        <dsp:cNvPr id="0" name=""/>
        <dsp:cNvSpPr/>
      </dsp:nvSpPr>
      <dsp:spPr>
        <a:xfrm>
          <a:off x="3124207" y="3698954"/>
          <a:ext cx="2147589" cy="1234719"/>
        </a:xfrm>
        <a:prstGeom prst="roundRect">
          <a:avLst>
            <a:gd name="adj" fmla="val 10000"/>
          </a:avLst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Снизить смертность от </a:t>
          </a:r>
          <a:r>
            <a:rPr lang="ru-RU" sz="1600" b="1" kern="1200" dirty="0" smtClean="0">
              <a:solidFill>
                <a:schemeClr val="tx1"/>
              </a:solidFill>
            </a:rPr>
            <a:t>туберкулёза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>
              <a:solidFill>
                <a:schemeClr val="tx1"/>
              </a:solidFill>
            </a:rPr>
            <a:t>среди ЛЖВ на 50% </a:t>
          </a: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 </a:t>
          </a:r>
          <a:r>
            <a:rPr lang="ru-RU" sz="1600" b="1" kern="1200" dirty="0">
              <a:solidFill>
                <a:schemeClr val="tx1"/>
              </a:solidFill>
            </a:rPr>
            <a:t>2015 году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3124207" y="3698954"/>
        <a:ext cx="2147589" cy="1234719"/>
      </dsp:txXfrm>
    </dsp:sp>
    <dsp:sp modelId="{9476CA00-CCEC-4859-BF2A-44B475B4872F}">
      <dsp:nvSpPr>
        <dsp:cNvPr id="0" name=""/>
        <dsp:cNvSpPr/>
      </dsp:nvSpPr>
      <dsp:spPr>
        <a:xfrm>
          <a:off x="5772680" y="0"/>
          <a:ext cx="2684487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</a:rPr>
            <a:t>Ноль дискриминации</a:t>
          </a:r>
          <a:endParaRPr lang="en-GB" sz="2700" b="1" kern="1200" dirty="0">
            <a:solidFill>
              <a:srgbClr val="C00000"/>
            </a:solidFill>
          </a:endParaRPr>
        </a:p>
      </dsp:txBody>
      <dsp:txXfrm>
        <a:off x="5772680" y="0"/>
        <a:ext cx="2684487" cy="1531620"/>
      </dsp:txXfrm>
    </dsp:sp>
    <dsp:sp modelId="{2FCDF685-26A3-4C91-8739-51438A4F98DE}">
      <dsp:nvSpPr>
        <dsp:cNvPr id="0" name=""/>
        <dsp:cNvSpPr/>
      </dsp:nvSpPr>
      <dsp:spPr>
        <a:xfrm>
          <a:off x="6041128" y="1531620"/>
          <a:ext cx="2147589" cy="3318510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Искоренить стигму и дискриминацию по отношению к людям, живущим с ВИЧ путём принятия законов и политик, обеспечивающих полную реализацию всех прав человека и основных свобод 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6041128" y="1531620"/>
        <a:ext cx="2147589" cy="33185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AAD6C-0245-A24B-AB8C-7C70265A558E}">
      <dsp:nvSpPr>
        <dsp:cNvPr id="0" name=""/>
        <dsp:cNvSpPr/>
      </dsp:nvSpPr>
      <dsp:spPr>
        <a:xfrm>
          <a:off x="3285287" y="3623758"/>
          <a:ext cx="2176283" cy="2176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HIV epidemic</a:t>
          </a:r>
          <a:endParaRPr lang="en-GB" sz="3100" kern="1200" dirty="0"/>
        </a:p>
      </dsp:txBody>
      <dsp:txXfrm>
        <a:off x="3285287" y="3623758"/>
        <a:ext cx="2176283" cy="2176283"/>
      </dsp:txXfrm>
    </dsp:sp>
    <dsp:sp modelId="{C42AF688-008C-8D49-934C-062E98889FAB}">
      <dsp:nvSpPr>
        <dsp:cNvPr id="0" name=""/>
        <dsp:cNvSpPr/>
      </dsp:nvSpPr>
      <dsp:spPr>
        <a:xfrm rot="10814929">
          <a:off x="1034371" y="4391898"/>
          <a:ext cx="2127135" cy="620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84160-3FC0-D24B-B5C3-77674A97C4D7}">
      <dsp:nvSpPr>
        <dsp:cNvPr id="0" name=""/>
        <dsp:cNvSpPr/>
      </dsp:nvSpPr>
      <dsp:spPr>
        <a:xfrm>
          <a:off x="647" y="3870412"/>
          <a:ext cx="2067469" cy="16539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LACK OF Leadership</a:t>
          </a:r>
          <a:endParaRPr lang="en-GB" sz="1200" kern="1200" dirty="0"/>
        </a:p>
      </dsp:txBody>
      <dsp:txXfrm>
        <a:off x="647" y="3870412"/>
        <a:ext cx="2067469" cy="1653975"/>
      </dsp:txXfrm>
    </dsp:sp>
    <dsp:sp modelId="{F53CCD84-8822-9248-B29D-0A1C930214AB}">
      <dsp:nvSpPr>
        <dsp:cNvPr id="0" name=""/>
        <dsp:cNvSpPr/>
      </dsp:nvSpPr>
      <dsp:spPr>
        <a:xfrm rot="13404042">
          <a:off x="1683063" y="2849512"/>
          <a:ext cx="2097859" cy="620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E62E1-D15B-9C4B-9A53-46296A9D5E2E}">
      <dsp:nvSpPr>
        <dsp:cNvPr id="0" name=""/>
        <dsp:cNvSpPr/>
      </dsp:nvSpPr>
      <dsp:spPr>
        <a:xfrm>
          <a:off x="936141" y="1611929"/>
          <a:ext cx="2067469" cy="1653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HIGH LEVEL Stigma/discrimination/</a:t>
          </a:r>
          <a:r>
            <a:rPr lang="en-GB" sz="1200" kern="1200" dirty="0" err="1" smtClean="0"/>
            <a:t>gendeR</a:t>
          </a:r>
          <a:r>
            <a:rPr lang="en-GB" sz="1200" kern="1200" dirty="0" smtClean="0"/>
            <a:t> inequality</a:t>
          </a:r>
          <a:endParaRPr lang="en-GB" sz="1200" kern="1200" dirty="0"/>
        </a:p>
      </dsp:txBody>
      <dsp:txXfrm>
        <a:off x="936141" y="1611929"/>
        <a:ext cx="2067469" cy="1653975"/>
      </dsp:txXfrm>
    </dsp:sp>
    <dsp:sp modelId="{51F76FE4-289C-1F4E-9DC2-05EDE8965CE5}">
      <dsp:nvSpPr>
        <dsp:cNvPr id="0" name=""/>
        <dsp:cNvSpPr/>
      </dsp:nvSpPr>
      <dsp:spPr>
        <a:xfrm rot="16044669">
          <a:off x="3270273" y="2195686"/>
          <a:ext cx="2006814" cy="620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1F1BB-DF02-2947-864A-4D5F82651E8F}">
      <dsp:nvSpPr>
        <dsp:cNvPr id="0" name=""/>
        <dsp:cNvSpPr/>
      </dsp:nvSpPr>
      <dsp:spPr>
        <a:xfrm>
          <a:off x="3194623" y="676435"/>
          <a:ext cx="2067469" cy="16539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WEAK Governance &amp; support </a:t>
          </a:r>
          <a:r>
            <a:rPr lang="en-GB" sz="1200" kern="1200" dirty="0" err="1" smtClean="0"/>
            <a:t>mechansisms</a:t>
          </a:r>
          <a:endParaRPr lang="en-GB" sz="1200" kern="1200" dirty="0"/>
        </a:p>
      </dsp:txBody>
      <dsp:txXfrm>
        <a:off x="3194623" y="676435"/>
        <a:ext cx="2067469" cy="1653975"/>
      </dsp:txXfrm>
    </dsp:sp>
    <dsp:sp modelId="{653D8B04-E186-F845-B253-9508457CF332}">
      <dsp:nvSpPr>
        <dsp:cNvPr id="0" name=""/>
        <dsp:cNvSpPr/>
      </dsp:nvSpPr>
      <dsp:spPr>
        <a:xfrm rot="18774995">
          <a:off x="4886001" y="2826248"/>
          <a:ext cx="1904704" cy="620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4A9FE-84B7-BF49-83AF-5750514CCE59}">
      <dsp:nvSpPr>
        <dsp:cNvPr id="0" name=""/>
        <dsp:cNvSpPr/>
      </dsp:nvSpPr>
      <dsp:spPr>
        <a:xfrm>
          <a:off x="5453106" y="1611929"/>
          <a:ext cx="2067469" cy="1653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AT RISK program sustainability</a:t>
          </a:r>
          <a:endParaRPr lang="en-GB" sz="1200" kern="1200" dirty="0"/>
        </a:p>
      </dsp:txBody>
      <dsp:txXfrm>
        <a:off x="5453106" y="1611929"/>
        <a:ext cx="2067469" cy="1653975"/>
      </dsp:txXfrm>
    </dsp:sp>
    <dsp:sp modelId="{B3F337EE-F552-CF44-882D-E27726285337}">
      <dsp:nvSpPr>
        <dsp:cNvPr id="0" name=""/>
        <dsp:cNvSpPr/>
      </dsp:nvSpPr>
      <dsp:spPr>
        <a:xfrm rot="21583650">
          <a:off x="5569390" y="4391685"/>
          <a:ext cx="1852955" cy="62024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CFF99-E9E0-CE40-A865-03DDB083C780}">
      <dsp:nvSpPr>
        <dsp:cNvPr id="0" name=""/>
        <dsp:cNvSpPr/>
      </dsp:nvSpPr>
      <dsp:spPr>
        <a:xfrm>
          <a:off x="6388600" y="3870412"/>
          <a:ext cx="2067469" cy="16539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INADEQUATE Service integration, access &amp; quality</a:t>
          </a:r>
          <a:endParaRPr lang="en-GB" sz="1200" kern="1200" dirty="0"/>
        </a:p>
      </dsp:txBody>
      <dsp:txXfrm>
        <a:off x="6388600" y="3870412"/>
        <a:ext cx="2067469" cy="16539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4831F-A844-4033-A156-325DA1FF135D}">
      <dsp:nvSpPr>
        <dsp:cNvPr id="0" name=""/>
        <dsp:cNvSpPr/>
      </dsp:nvSpPr>
      <dsp:spPr>
        <a:xfrm>
          <a:off x="1295161" y="107583"/>
          <a:ext cx="2846571" cy="222586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/>
            <a:t>Информированность о имеющихся данных</a:t>
          </a:r>
          <a:endParaRPr lang="ru-RU" sz="1400" b="1" kern="1200" noProof="0" dirty="0"/>
        </a:p>
      </dsp:txBody>
      <dsp:txXfrm>
        <a:off x="1674704" y="497110"/>
        <a:ext cx="2087485" cy="1001639"/>
      </dsp:txXfrm>
    </dsp:sp>
    <dsp:sp modelId="{78B3ADD4-811C-4F6B-A329-DAD756E38AED}">
      <dsp:nvSpPr>
        <dsp:cNvPr id="0" name=""/>
        <dsp:cNvSpPr/>
      </dsp:nvSpPr>
      <dsp:spPr>
        <a:xfrm>
          <a:off x="2022069" y="1455946"/>
          <a:ext cx="2958710" cy="22258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/>
            <a:t>Использование данных</a:t>
          </a:r>
          <a:endParaRPr lang="ru-RU" sz="1600" b="1" kern="1200" noProof="0" dirty="0"/>
        </a:p>
      </dsp:txBody>
      <dsp:txXfrm>
        <a:off x="2926942" y="2030962"/>
        <a:ext cx="1775226" cy="1224226"/>
      </dsp:txXfrm>
    </dsp:sp>
    <dsp:sp modelId="{6FC53078-ED48-47C9-AE6C-560E836AC1FC}">
      <dsp:nvSpPr>
        <dsp:cNvPr id="0" name=""/>
        <dsp:cNvSpPr/>
      </dsp:nvSpPr>
      <dsp:spPr>
        <a:xfrm>
          <a:off x="411462" y="1498750"/>
          <a:ext cx="3007635" cy="22258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/>
            <a:t>Наличие данных</a:t>
          </a:r>
          <a:endParaRPr lang="ru-RU" sz="1600" b="1" kern="1200" noProof="0" dirty="0"/>
        </a:p>
      </dsp:txBody>
      <dsp:txXfrm>
        <a:off x="694681" y="2073765"/>
        <a:ext cx="1804581" cy="122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3AB729-4564-4B73-98A3-B63E5ECC8167}" type="datetimeFigureOut">
              <a:rPr lang="uk-UA"/>
              <a:pPr>
                <a:defRPr/>
              </a:pPr>
              <a:t>25.09.2014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1E3771-C987-4F83-88FD-FDDADBBA55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300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555626" y="4913316"/>
            <a:ext cx="5843588" cy="246221"/>
          </a:xfrm>
          <a:noFill/>
          <a:ln/>
        </p:spPr>
        <p:txBody>
          <a:bodyPr/>
          <a:lstStyle/>
          <a:p>
            <a:pPr marL="285750" indent="-285750" algn="just" fontAlgn="t"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B8DE8-5596-4D88-9CAD-3C389E3A93D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565025" y="100729"/>
            <a:ext cx="1099302" cy="123111"/>
          </a:xfrm>
          <a:noFill/>
        </p:spPr>
        <p:txBody>
          <a:bodyPr/>
          <a:lstStyle/>
          <a:p>
            <a:r>
              <a:rPr lang="cs-CZ" smtClean="0"/>
              <a:t>CHI-AAA123-20091218-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60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BDFDF3-532C-4F4C-9CFC-E2EB2DA639E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9380A-0CEB-4581-874D-DF7CE8373F39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4488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9380A-0CEB-4581-874D-DF7CE8373F39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4488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9380A-0CEB-4581-874D-DF7CE8373F39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44883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BC950-D2EB-40F3-B5FF-6E259971F4A0}" type="slidenum">
              <a:rPr lang="en-US"/>
              <a:pPr/>
              <a:t>28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7BD4-9827-4ECC-A738-20783036B7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16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8A350-806F-4C8F-B168-72B54CB87B43}" type="slidenum">
              <a:rPr lang="en-US"/>
              <a:pPr/>
              <a:t>5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D7EA61A-6080-4927-9C08-AD351D531858}" type="slidenum">
              <a:rPr lang="en-GB" smtClean="0"/>
              <a:pPr eaLnBrk="1" hangingPunct="1"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4DE43-037F-4F4A-B950-790DB37C6345}" type="slidenum">
              <a:rPr lang="en-GB" smtClean="0">
                <a:ea typeface="ＭＳ Ｐゴシック" pitchFamily="34" charset="-128"/>
              </a:rPr>
              <a:pPr/>
              <a:t>9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E3771-C987-4F83-88FD-FDDADBBA55B6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626" y="4913317"/>
            <a:ext cx="5843588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87B8B-80DF-4067-8C85-1FCFA036BB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Poverty Practice, BDP, UNDP, New York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163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415E-28D6-43DE-8B5D-654D6D88C324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AAC5-5F21-4AEB-AE42-5A0937CFA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44B2-0EB7-4276-92A0-12ADBAA51DD0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FBA2-AF33-43CF-B13D-B3435C0CA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74DD-81E0-45F2-BAC5-CE9CBF76D8A7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9B0-E529-4040-B2CB-DAFE2BFB0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795" y="6355880"/>
            <a:ext cx="2133330" cy="3660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673" y="6355880"/>
            <a:ext cx="2894654" cy="36606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smtClean="0"/>
              <a:t>Poverty Practice, BDP, UNDP, New York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75" y="6355880"/>
            <a:ext cx="2133330" cy="366062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31AADF-D3A7-4C19-99A1-6DB898A92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36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7C47415E-28D6-43DE-8B5D-654D6D88C324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F3AAC5-5F21-4AEB-AE42-5A0937CFA9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CD7E7-F733-4D6E-85A3-DC86C71F1CA7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0EBFA-3E5D-4206-9ADB-8D6D16C1A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ED3FD-E157-43B8-9830-2F5371C974B7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1774-5D27-4655-A465-B4FD1990A6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EE5F8-7467-4ABB-A9D4-1721AC66630D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5B24-9282-4B7F-ADBC-DAD6FE917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09E90AE-4AC1-403E-B56E-B5CAB6EC33AD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0CBD9C7-F0D6-41E7-AC57-A9A4E3C64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4306B185-1416-474F-BC39-B07640FD60B9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1B147686-8F5B-4424-8FF2-B3C94243A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7C70A-61D1-495C-BE69-8DDE6D97456F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8640A-1EBA-43CC-98C6-3410A58370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D7E7-F733-4D6E-85A3-DC86C71F1CA7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EBFA-3E5D-4206-9ADB-8D6D16C1A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DBBB6-0BFE-40C8-83F0-BFA3BAEAF86B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4A56B-E363-4F9B-9645-31E514A699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BE0FD-D2D0-4027-99DC-6B0D5AA0DDA4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CCAE6-F9C9-4C8F-A625-91632A2F3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844B2-0EB7-4276-92A0-12ADBAA51DD0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FBA2-AF33-43CF-B13D-B3435C0CA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274DD-81E0-45F2-BAC5-CE9CBF76D8A7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8A9B0-E529-4040-B2CB-DAFE2BFB0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795" y="6355880"/>
            <a:ext cx="2133330" cy="3660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673" y="6355880"/>
            <a:ext cx="2894654" cy="36606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smtClean="0"/>
              <a:t>Poverty Practice, BDP, UNDP, New York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75" y="6355880"/>
            <a:ext cx="2133330" cy="366062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31AADF-D3A7-4C19-99A1-6DB898A92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366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7415E-28D6-43DE-8B5D-654D6D88C324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3AAC5-5F21-4AEB-AE42-5A0937CFA9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CD7E7-F733-4D6E-85A3-DC86C71F1CA7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0EBFA-3E5D-4206-9ADB-8D6D16C1A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ED3FD-E157-43B8-9830-2F5371C974B7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1774-5D27-4655-A465-B4FD1990A6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EE5F8-7467-4ABB-A9D4-1721AC66630D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5B24-9282-4B7F-ADBC-DAD6FE917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E90AE-4AC1-403E-B56E-B5CAB6EC33AD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BD9C7-F0D6-41E7-AC57-A9A4E3C64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D3FD-E157-43B8-9830-2F5371C974B7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1774-5D27-4655-A465-B4FD1990A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6B185-1416-474F-BC39-B07640FD60B9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47686-8F5B-4424-8FF2-B3C94243A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7C70A-61D1-495C-BE69-8DDE6D97456F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8640A-1EBA-43CC-98C6-3410A58370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DBBB6-0BFE-40C8-83F0-BFA3BAEAF86B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4A56B-E363-4F9B-9645-31E514A699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BE0FD-D2D0-4027-99DC-6B0D5AA0DDA4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CCAE6-F9C9-4C8F-A625-91632A2F3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844B2-0EB7-4276-92A0-12ADBAA51DD0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DFBA2-AF33-43CF-B13D-B3435C0CA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274DD-81E0-45F2-BAC5-CE9CBF76D8A7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8A9B0-E529-4040-B2CB-DAFE2BFB0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E5F8-7467-4ABB-A9D4-1721AC66630D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5B24-9282-4B7F-ADBC-DAD6FE917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90AE-4AC1-403E-B56E-B5CAB6EC33AD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D9C7-F0D6-41E7-AC57-A9A4E3C64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B185-1416-474F-BC39-B07640FD60B9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47686-8F5B-4424-8FF2-B3C94243A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C70A-61D1-495C-BE69-8DDE6D97456F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640A-1EBA-43CC-98C6-3410A5837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BBB6-0BFE-40C8-83F0-BFA3BAEAF86B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A56B-E363-4F9B-9645-31E514A69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E0FD-D2D0-4027-99DC-6B0D5AA0DDA4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CAE6-F9C9-4C8F-A625-91632A2F3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AF914AC-9BEE-4450-B831-FB8DF79793FA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0E0EE8E-290A-40D7-B3CF-C71DE7C5E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8AF914AC-9BEE-4450-B831-FB8DF79793FA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E0EE8E-290A-40D7-B3CF-C71DE7C5EA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914AC-9BEE-4450-B831-FB8DF79793FA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E0EE8E-290A-40D7-B3CF-C71DE7C5EA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.com/translate?hl=ru&amp;prev=_t&amp;sl=uk&amp;tl=ru&amp;u=http://www.indicatorregistry.or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2.xml"/><Relationship Id="rId4" Type="http://schemas.openxmlformats.org/officeDocument/2006/relationships/package" Target="../embeddings/_________Microsoft_Office_Word1.doc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e/e4/Leaning_tower_of_pisa_2.jpg" TargetMode="Externa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50825" y="2565400"/>
            <a:ext cx="8448675" cy="15128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Развитие компонента оценки в единой системе мониторинга и оценки эффективности мероприятий, направленных на предупреждение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распространения эпидемии ВИЧ-инфекции в Украине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704" name="Объект 2"/>
          <p:cNvSpPr>
            <a:spLocks/>
          </p:cNvSpPr>
          <p:nvPr/>
        </p:nvSpPr>
        <p:spPr bwMode="gray">
          <a:xfrm>
            <a:off x="683568" y="4221163"/>
            <a:ext cx="829057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ru-RU" alt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Марциновская Виолетта</a:t>
            </a:r>
          </a:p>
          <a:p>
            <a:pPr marL="70752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специалист по вопросам эпидемиологического надзора в сфере ВИЧ/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СПИДа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врач-эпидемиолог, старший научный сотрудник</a:t>
            </a:r>
            <a:endParaRPr lang="ru-RU" altLang="uk-UA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endParaRPr lang="ru-RU" altLang="uk-UA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altLang="uk-UA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г. Бишкек, 25-26 сентября 2014 г.</a:t>
            </a:r>
          </a:p>
          <a:p>
            <a:pPr>
              <a:buFont typeface="Arial" charset="0"/>
              <a:buNone/>
              <a:defRPr/>
            </a:pPr>
            <a:endParaRPr lang="ru-RU" altLang="uk-UA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340" name="Picture 4" descr="C:\Users\User\Desktop\MOZ-Ukra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31639" cy="179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669607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ГУ  «Украинский центр контроля за социально опасными болезнями МЗ Украины»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283" y="1"/>
            <a:ext cx="960516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23528" y="54868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</a:rPr>
              <a:t>Организация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процесса Оценки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63538" y="1340768"/>
            <a:ext cx="87804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t">
              <a:spcAft>
                <a:spcPts val="1200"/>
              </a:spcAft>
              <a:defRPr/>
            </a:pPr>
            <a:r>
              <a:rPr lang="ru-RU" sz="2000" dirty="0" smtClean="0">
                <a:latin typeface="+mn-lt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Техническое обеспечение</a:t>
            </a:r>
            <a:r>
              <a:rPr lang="ru-RU" sz="2000" dirty="0" smtClean="0">
                <a:latin typeface="+mn-lt"/>
              </a:rPr>
              <a:t>: </a:t>
            </a:r>
            <a:r>
              <a:rPr lang="ru-RU" sz="2000" dirty="0" err="1" smtClean="0">
                <a:latin typeface="+mn-lt"/>
              </a:rPr>
              <a:t>Госслужба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соцзаболеваний</a:t>
            </a:r>
            <a:r>
              <a:rPr lang="ru-RU" sz="2000" dirty="0" smtClean="0">
                <a:latin typeface="+mn-lt"/>
              </a:rPr>
              <a:t>, </a:t>
            </a:r>
            <a:r>
              <a:rPr lang="en-US" sz="2000" dirty="0" smtClean="0"/>
              <a:t>UNAIDS</a:t>
            </a:r>
            <a:r>
              <a:rPr lang="ru-RU" sz="2000" dirty="0" smtClean="0"/>
              <a:t> (инициатор)</a:t>
            </a:r>
            <a:endParaRPr lang="en-GB" sz="2000" dirty="0" smtClean="0">
              <a:latin typeface="+mn-lt"/>
            </a:endParaRPr>
          </a:p>
          <a:p>
            <a:pPr fontAlgn="t">
              <a:spcAft>
                <a:spcPts val="120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Основной организационный орган</a:t>
            </a:r>
            <a:r>
              <a:rPr lang="ru-RU" sz="2000" dirty="0" smtClean="0">
                <a:latin typeface="+mn-lt"/>
              </a:rPr>
              <a:t>: Рабочая группа по проведению оценки </a:t>
            </a:r>
            <a:endParaRPr lang="en-GB" sz="2000" dirty="0" smtClean="0">
              <a:latin typeface="+mn-lt"/>
            </a:endParaRPr>
          </a:p>
          <a:p>
            <a:pPr fontAlgn="t">
              <a:spcAft>
                <a:spcPts val="120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Государственная поддержка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r>
              <a:rPr lang="ru-RU" sz="2000" dirty="0" smtClean="0">
                <a:latin typeface="+mn-lt"/>
              </a:rPr>
              <a:t> Национальный координационный совет Украины по вопросам противодействия туберкулезу и ВИЧ/СПИД</a:t>
            </a:r>
          </a:p>
          <a:p>
            <a:pPr fontAlgn="t">
              <a:spcAft>
                <a:spcPts val="120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Исполнение:</a:t>
            </a:r>
            <a:r>
              <a:rPr lang="ru-RU" sz="2000" dirty="0" smtClean="0">
                <a:latin typeface="+mn-lt"/>
              </a:rPr>
              <a:t> Независимая группа экспертов (15 членов)</a:t>
            </a:r>
            <a:endParaRPr lang="en-GB" sz="2000" dirty="0" smtClean="0">
              <a:latin typeface="+mn-lt"/>
            </a:endParaRPr>
          </a:p>
          <a:p>
            <a:pPr fontAlgn="t">
              <a:spcAft>
                <a:spcPts val="120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Финансирование: </a:t>
            </a:r>
            <a:r>
              <a:rPr lang="en-US" sz="2000" dirty="0" smtClean="0">
                <a:latin typeface="+mn-lt"/>
              </a:rPr>
              <a:t>UNAIDS</a:t>
            </a:r>
            <a:r>
              <a:rPr lang="ru-RU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UNDP</a:t>
            </a:r>
            <a:r>
              <a:rPr lang="ru-RU" sz="2000" dirty="0" smtClean="0">
                <a:latin typeface="+mn-lt"/>
              </a:rPr>
              <a:t>, Альянс по ВИЧ/СПИДу, Сеть ЛЖВ, </a:t>
            </a:r>
            <a:r>
              <a:rPr lang="en-US" sz="2000" dirty="0" smtClean="0">
                <a:latin typeface="+mn-lt"/>
              </a:rPr>
              <a:t>WHO</a:t>
            </a:r>
            <a:r>
              <a:rPr lang="ru-RU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USAID</a:t>
            </a:r>
            <a:r>
              <a:rPr lang="ru-RU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UNODC</a:t>
            </a:r>
            <a:r>
              <a:rPr lang="ru-RU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UNICEF</a:t>
            </a:r>
            <a:r>
              <a:rPr lang="ru-RU" sz="2000" dirty="0" smtClean="0">
                <a:latin typeface="+mn-lt"/>
              </a:rPr>
              <a:t>    </a:t>
            </a:r>
            <a:endParaRPr lang="en-GB" sz="2000" dirty="0" smtClean="0">
              <a:latin typeface="+mn-lt"/>
            </a:endParaRPr>
          </a:p>
          <a:p>
            <a:pPr fontAlgn="t">
              <a:spcAft>
                <a:spcPts val="120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Конечный продукт</a:t>
            </a:r>
            <a:r>
              <a:rPr lang="ru-RU" sz="2000" dirty="0" smtClean="0">
                <a:latin typeface="+mn-lt"/>
              </a:rPr>
              <a:t>: Сводный отчет и План действий по достижению ЦРТ-6</a:t>
            </a:r>
            <a:endParaRPr lang="en-GB" sz="2000" dirty="0" smtClean="0">
              <a:latin typeface="+mn-lt"/>
            </a:endParaRPr>
          </a:p>
          <a:p>
            <a:pPr fontAlgn="t">
              <a:spcAft>
                <a:spcPts val="120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Срок завершения</a:t>
            </a:r>
            <a:r>
              <a:rPr lang="ru-RU" sz="2000" dirty="0" smtClean="0">
                <a:latin typeface="+mn-lt"/>
              </a:rPr>
              <a:t>: июль 2013 г.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95536" y="692696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</a:rPr>
              <a:t>Задачи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Оценки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63538" y="1476375"/>
            <a:ext cx="818673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fontAlgn="t">
              <a:buFont typeface="Arial" pitchFamily="34" charset="0"/>
              <a:buChar char="•"/>
              <a:defRPr/>
            </a:pPr>
            <a:r>
              <a:rPr lang="ru-RU" sz="2200" dirty="0" smtClean="0">
                <a:latin typeface="+mn-lt"/>
              </a:rPr>
              <a:t>Оценить достижения и недостатки, сильные и слабые стороны ключевых мероприятий действующей программы;</a:t>
            </a:r>
            <a:endParaRPr lang="en-GB" sz="2200" dirty="0" smtClean="0"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endParaRPr lang="ru-RU" sz="2200" dirty="0" smtClean="0"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latin typeface="+mn-lt"/>
              </a:rPr>
              <a:t>Определить главные препятствия, выработать стратегические, политические и программные рекомендации для планирования следующей программы, включая стратегические рекомендации по достижению ЦРТ-6;</a:t>
            </a:r>
            <a:endParaRPr lang="en-GB" sz="22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2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200" dirty="0" smtClean="0">
                <a:latin typeface="+mn-lt"/>
              </a:rPr>
              <a:t>Оценить усилия национального ответа с точки зрения эффективности и устойчивости, выработать рекомендации по их укреплению</a:t>
            </a:r>
            <a:r>
              <a:rPr lang="ru-RU" sz="2200" dirty="0" smtClean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endParaRPr lang="en-US" sz="2200" dirty="0" smtClean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1AADF-D3A7-4C19-99A1-6DB898A92E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1602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" y="2492896"/>
            <a:ext cx="646547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2348880"/>
            <a:ext cx="363272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MAF ROLLOUT COUNTRIES</a:t>
            </a: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68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Методология оценки – </a:t>
            </a:r>
            <a:r>
              <a:rPr lang="en-US" sz="2800" b="1" dirty="0" smtClean="0">
                <a:latin typeface="+mn-lt"/>
              </a:rPr>
              <a:t>MAF </a:t>
            </a:r>
          </a:p>
          <a:p>
            <a:pPr algn="ctr"/>
            <a:r>
              <a:rPr lang="en-US" sz="2800" b="1" dirty="0" smtClean="0">
                <a:latin typeface="+mn-lt"/>
              </a:rPr>
              <a:t>(</a:t>
            </a:r>
            <a:r>
              <a:rPr lang="en-US" sz="2800" b="1" i="1" dirty="0" smtClean="0">
                <a:latin typeface="+mn-lt"/>
              </a:rPr>
              <a:t>MDG Acceleration Framework</a:t>
            </a:r>
            <a:r>
              <a:rPr lang="en-US" sz="2800" b="1" dirty="0" smtClean="0">
                <a:latin typeface="+mn-lt"/>
              </a:rPr>
              <a:t>) </a:t>
            </a:r>
            <a:endParaRPr lang="en-US" sz="28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628800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«Ускорение прогресса к Целям Развития Тысячелетия»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690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spects_concept_v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36984"/>
            <a:ext cx="9144000" cy="612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1176" y="1260162"/>
            <a:ext cx="2982127" cy="7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lnSpc>
                <a:spcPct val="85000"/>
              </a:lnSpc>
              <a:buClr>
                <a:schemeClr val="tx2"/>
              </a:buClr>
              <a:tabLst>
                <a:tab pos="351481" algn="l"/>
                <a:tab pos="1690994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выбор для оценки наиболее критических сфер деятельности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8086" y="3955417"/>
            <a:ext cx="2674357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lnSpc>
                <a:spcPct val="85000"/>
              </a:lnSpc>
              <a:buClr>
                <a:schemeClr val="tx2"/>
              </a:buClr>
              <a:tabLst>
                <a:tab pos="351481" algn="l"/>
                <a:tab pos="1690994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определение и </a:t>
            </a:r>
            <a:r>
              <a:rPr lang="ru-RU" dirty="0" err="1" smtClean="0">
                <a:solidFill>
                  <a:schemeClr val="bg1"/>
                </a:solidFill>
              </a:rPr>
              <a:t>приоритезация</a:t>
            </a:r>
            <a:r>
              <a:rPr lang="ru-RU" dirty="0" smtClean="0">
                <a:solidFill>
                  <a:schemeClr val="bg1"/>
                </a:solidFill>
              </a:rPr>
              <a:t> основных препятствий на пути прогресса в выбранных сферах деятельности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34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8626" y="1214809"/>
            <a:ext cx="1938950" cy="18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lnSpc>
                <a:spcPct val="85000"/>
              </a:lnSpc>
              <a:buClr>
                <a:schemeClr val="tx2"/>
              </a:buClr>
              <a:tabLst>
                <a:tab pos="351481" algn="l"/>
                <a:tab pos="1690994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определение ключевых решений по ускорению прогресса в достижении ЦРТ-6 с указанием уровня срочности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34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8264" y="1243964"/>
            <a:ext cx="1938182" cy="2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526">
              <a:lnSpc>
                <a:spcPct val="85000"/>
              </a:lnSpc>
              <a:buClr>
                <a:schemeClr val="tx2"/>
              </a:buClr>
              <a:tabLst>
                <a:tab pos="351481" algn="l"/>
                <a:tab pos="1690994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подготовка проекта соответствующего плана действий с указанием сроков и государственных органов, ответственных за выполнения рекомендаций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36739" y="129579"/>
            <a:ext cx="8699921" cy="607405"/>
          </a:xfrm>
          <a:prstGeom prst="rect">
            <a:avLst/>
          </a:prstGeom>
        </p:spPr>
        <p:txBody>
          <a:bodyPr lIns="93296" tIns="46648" rIns="93296" bIns="46648"/>
          <a:lstStyle/>
          <a:p>
            <a:pPr algn="ctr" defTabSz="913526">
              <a:defRPr/>
            </a:pPr>
            <a:r>
              <a:rPr lang="en-US" sz="2300" b="1" kern="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Methodology: key steps in the MAF</a:t>
            </a:r>
            <a:endParaRPr lang="en-US" sz="2300" b="1" kern="0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44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Четырехэтапный процесс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проведения Оценки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5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251520" y="0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Сферы деятельности, охваченные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Оценкой</a:t>
            </a:r>
            <a:endParaRPr lang="en-US" sz="3200" b="1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63538" y="1476375"/>
            <a:ext cx="818673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endParaRPr lang="ru-RU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ts val="2200"/>
              </a:lnSpc>
            </a:pPr>
            <a:endParaRPr lang="ru-RU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ts val="2200"/>
              </a:lnSpc>
            </a:pPr>
            <a:r>
              <a:rPr lang="ru-RU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Arial" charset="0"/>
              </a:rPr>
              <a:t>Оз</a:t>
            </a:r>
          </a:p>
          <a:p>
            <a:pPr>
              <a:lnSpc>
                <a:spcPts val="2200"/>
              </a:lnSpc>
            </a:pPr>
            <a:r>
              <a:rPr lang="ru-RU" sz="2000">
                <a:solidFill>
                  <a:srgbClr val="000000"/>
                </a:solidFill>
                <a:cs typeface="Arial" charset="0"/>
              </a:rPr>
              <a:t> </a:t>
            </a: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1" y="754710"/>
          <a:ext cx="8640959" cy="6062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3654"/>
                <a:gridCol w="3167305"/>
              </a:tblGrid>
              <a:tr h="459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1" noProof="0" dirty="0" smtClean="0">
                          <a:effectLst/>
                        </a:rPr>
                        <a:t>Тематическая область оценки</a:t>
                      </a:r>
                      <a:endParaRPr lang="ru-RU" sz="2000" b="0" i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Организация, ответственная за </a:t>
                      </a:r>
                      <a:r>
                        <a:rPr lang="en-US" sz="1400" b="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ru-RU" sz="1400" b="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привлечение</a:t>
                      </a:r>
                      <a:r>
                        <a:rPr lang="ru-RU" sz="1400" b="0" i="1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основного эксперта</a:t>
                      </a:r>
                      <a:endParaRPr lang="ru-RU" sz="1400" b="0" i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Организационные мероприятия</a:t>
                      </a:r>
                      <a:endParaRPr lang="ru-RU" sz="1600" b="0" i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effectLst/>
                        </a:rPr>
                        <a:t>1</a:t>
                      </a:r>
                      <a:r>
                        <a:rPr lang="ru-RU" sz="1600" b="0" noProof="0" dirty="0" smtClean="0">
                          <a:effectLst/>
                        </a:rPr>
                        <a:t>. Управление </a:t>
                      </a:r>
                      <a:r>
                        <a:rPr lang="ru-RU" sz="1400" b="0" noProof="0" dirty="0" smtClean="0">
                          <a:effectLst/>
                        </a:rPr>
                        <a:t>(законодательство, руководство, специальные услуги, кадровые</a:t>
                      </a:r>
                      <a:r>
                        <a:rPr lang="ru-RU" sz="1400" b="0" baseline="0" noProof="0" dirty="0" smtClean="0">
                          <a:effectLst/>
                        </a:rPr>
                        <a:t> </a:t>
                      </a:r>
                      <a:r>
                        <a:rPr lang="ru-RU" sz="1400" b="0" noProof="0" dirty="0" smtClean="0">
                          <a:effectLst/>
                        </a:rPr>
                        <a:t>ресурсы, система мониторинга и оценки, финансирование)</a:t>
                      </a:r>
                      <a:endParaRPr lang="ru-RU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effectLst/>
                        </a:rPr>
                        <a:t>USAID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</a:rPr>
                        <a:t>Профилактические мероприятия</a:t>
                      </a:r>
                      <a:endParaRPr lang="en-GB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2. Профилактика ВИЧ-инфекции среди молодежи</a:t>
                      </a:r>
                      <a:endParaRPr lang="ru-RU" sz="1600" b="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ПРООН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3. Профилактика ВИЧ-инфекции среди ПИН</a:t>
                      </a:r>
                      <a:endParaRPr lang="ru-RU" sz="1600" b="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Международний Альянс</a:t>
                      </a:r>
                      <a:r>
                        <a:rPr lang="ru-RU" sz="1600" b="0" baseline="0" noProof="0" smtClean="0">
                          <a:effectLst/>
                        </a:rPr>
                        <a:t> по ВИЧ/СПИДу</a:t>
                      </a:r>
                      <a:endParaRPr lang="ru-RU" sz="1600" b="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4. Профилактика ВИЧ-инфекции серед ЖКС</a:t>
                      </a:r>
                      <a:endParaRPr lang="ru-RU" sz="1600" b="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Международний Альянс</a:t>
                      </a:r>
                      <a:r>
                        <a:rPr lang="ru-RU" sz="1600" b="0" baseline="0" noProof="0" smtClean="0">
                          <a:effectLst/>
                        </a:rPr>
                        <a:t> по ВИЧ/СПИДу</a:t>
                      </a:r>
                      <a:endParaRPr lang="ru-RU" sz="1600" b="0" noProof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5. Профилактика ВИЧ-инфекции среди МСМ</a:t>
                      </a:r>
                      <a:endParaRPr lang="ru-RU" sz="1600" b="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dirty="0" smtClean="0">
                          <a:effectLst/>
                        </a:rPr>
                        <a:t>ПРООН </a:t>
                      </a:r>
                      <a:endParaRPr lang="ru-RU" sz="16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6. Профилактика ВИЧ-инфекции и лечение в пенитенциарной</a:t>
                      </a:r>
                      <a:r>
                        <a:rPr lang="ru-RU" sz="1600" b="0" baseline="0" noProof="0" smtClean="0">
                          <a:effectLst/>
                        </a:rPr>
                        <a:t> системе</a:t>
                      </a:r>
                      <a:r>
                        <a:rPr lang="ru-RU" sz="1600" b="0" noProof="0" smtClean="0">
                          <a:effectLst/>
                        </a:rPr>
                        <a:t>  </a:t>
                      </a:r>
                      <a:endParaRPr lang="ru-RU" sz="1600" b="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effectLst/>
                        </a:rPr>
                        <a:t>ПРООН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smtClean="0">
                          <a:effectLst/>
                        </a:rPr>
                        <a:t>7. Профилактика передачи ВИЧ от матери к ребенку</a:t>
                      </a:r>
                      <a:endParaRPr lang="ru-RU" sz="1600" b="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effectLst/>
                        </a:rPr>
                        <a:t>ЮНИСЕФ/</a:t>
                      </a:r>
                      <a:r>
                        <a:rPr lang="en-US" sz="1600" b="0" dirty="0" smtClean="0">
                          <a:effectLst/>
                        </a:rPr>
                        <a:t>UNAIDS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dirty="0" smtClean="0">
                          <a:effectLst/>
                        </a:rPr>
                        <a:t>8. Тестирование на ВИЧ-инфекцию</a:t>
                      </a:r>
                      <a:endParaRPr lang="ru-RU" sz="16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effectLst/>
                        </a:rPr>
                        <a:t>ВОЗ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Лечение</a:t>
                      </a:r>
                      <a:endParaRPr lang="ru-RU" sz="1600" b="0" i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9. </a:t>
                      </a:r>
                      <a:r>
                        <a:rPr lang="ru-RU" sz="1600" b="0" noProof="0" dirty="0" smtClean="0">
                          <a:effectLst/>
                        </a:rPr>
                        <a:t>Лечение ВИЧ-инфекции/СПИД, оппортунистические инфекции и </a:t>
                      </a:r>
                      <a:r>
                        <a:rPr lang="ru-RU" sz="1600" b="0" noProof="0" dirty="0" err="1" smtClean="0">
                          <a:effectLst/>
                        </a:rPr>
                        <a:t>ко-инфекция</a:t>
                      </a:r>
                      <a:endParaRPr lang="ru-RU" sz="16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effectLst/>
                        </a:rPr>
                        <a:t>ВОЗ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noProof="0" dirty="0" smtClean="0">
                          <a:solidFill>
                            <a:schemeClr val="tx1"/>
                          </a:solidFill>
                          <a:effectLst/>
                        </a:rPr>
                        <a:t>Уход и поддержка</a:t>
                      </a:r>
                      <a:endParaRPr lang="ru-RU" sz="1600" b="0" i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10. </a:t>
                      </a:r>
                      <a:r>
                        <a:rPr lang="ru-RU" sz="1600" b="0" noProof="0" dirty="0" smtClean="0">
                          <a:effectLst/>
                        </a:rPr>
                        <a:t>Уход и поддержка</a:t>
                      </a:r>
                      <a:endParaRPr lang="ru-RU" sz="16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noProof="0" dirty="0" smtClean="0">
                          <a:effectLst/>
                        </a:rPr>
                        <a:t>Всеукраинская Сеть ЛЖВ</a:t>
                      </a:r>
                      <a:endParaRPr lang="ru-RU" sz="1600" b="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631" marR="6363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251520" y="54868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</a:rPr>
              <a:t>Методы сбора данных</a:t>
            </a:r>
            <a:endParaRPr lang="en-GB" sz="3600" b="1" dirty="0">
              <a:latin typeface="+mj-lt"/>
              <a:ea typeface="+mj-ea"/>
              <a:cs typeface="+mj-cs"/>
            </a:endParaRPr>
          </a:p>
          <a:p>
            <a:endParaRPr lang="en-US" sz="2400" dirty="0">
              <a:solidFill>
                <a:srgbClr val="02AEF0"/>
              </a:solidFill>
              <a:cs typeface="Arial" charset="0"/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539552" y="1124744"/>
            <a:ext cx="8186737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200"/>
              </a:lnSpc>
              <a:defRPr/>
            </a:pPr>
            <a:endParaRPr lang="ru-RU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ts val="2200"/>
              </a:lnSpc>
              <a:defRPr/>
            </a:pPr>
            <a:endParaRPr lang="ru-RU" sz="2000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pPr marL="285750" indent="-285750" fontAlgn="t"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ru-RU" sz="2200" b="1" dirty="0" smtClean="0">
                <a:latin typeface="+mn-lt"/>
              </a:rPr>
              <a:t>Анализ документов</a:t>
            </a:r>
            <a:endParaRPr lang="en-GB" sz="2200" b="1" dirty="0" smtClean="0"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+mn-lt"/>
              </a:rPr>
              <a:t>Опрос ключевых информаторов / проведение фокус-групп</a:t>
            </a:r>
            <a:endParaRPr lang="en-GB" sz="2200" b="1" dirty="0" smtClean="0"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+mn-lt"/>
              </a:rPr>
              <a:t>Визиты на места</a:t>
            </a:r>
          </a:p>
          <a:p>
            <a:pPr marL="342900" indent="-342900" fontAlgn="t">
              <a:defRPr/>
            </a:pPr>
            <a:endParaRPr lang="ru-RU" sz="2200" b="1" dirty="0" smtClean="0">
              <a:latin typeface="+mn-lt"/>
            </a:endParaRPr>
          </a:p>
          <a:p>
            <a:pPr marL="342900" indent="-342900" fontAlgn="t">
              <a:defRPr/>
            </a:pPr>
            <a:endParaRPr lang="en-GB" sz="2200" b="1" dirty="0" smtClean="0">
              <a:latin typeface="+mn-lt"/>
            </a:endParaRPr>
          </a:p>
          <a:p>
            <a:pPr fontAlgn="t">
              <a:defRPr/>
            </a:pPr>
            <a:r>
              <a:rPr lang="ru-RU" sz="2000" dirty="0" smtClean="0">
                <a:latin typeface="+mn-lt"/>
              </a:rPr>
              <a:t> </a:t>
            </a:r>
            <a:endParaRPr lang="en-GB" sz="2000" dirty="0" smtClean="0">
              <a:latin typeface="+mn-lt"/>
            </a:endParaRPr>
          </a:p>
          <a:p>
            <a:pPr fontAlgn="t">
              <a:defRPr/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 целью избежания дублирования и обеспечения эффективного управления временем, от экспертов требовалось наиболее полно использовать доступные результатов всех недавно произведенных оценок и исследований (более 80 отчетов).</a:t>
            </a:r>
            <a:endParaRPr lang="en-GB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t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251520" y="54868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+mj-lt"/>
                <a:ea typeface="+mj-ea"/>
                <a:cs typeface="+mj-cs"/>
              </a:rPr>
              <a:t>Шкала </a:t>
            </a:r>
            <a:r>
              <a:rPr lang="ru-RU" sz="3600" b="1" dirty="0">
                <a:latin typeface="+mj-lt"/>
                <a:ea typeface="+mj-ea"/>
                <a:cs typeface="+mj-cs"/>
              </a:rPr>
              <a:t>оценки </a:t>
            </a:r>
            <a:endParaRPr lang="en-GB" sz="3600" b="1" dirty="0"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95536" y="1484784"/>
            <a:ext cx="8186737" cy="4775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t"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Шкала оценки прогресса в отдельной тематической области: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Высокий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Значительный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Умеренный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Недостаточный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Неприемлемый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fontAlgn="t"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 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fontAlgn="t"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Шкала срочности рекоммендуемых решений: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Для немедленного выполнения (3-6 месяцев)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Краткосрочные (6-12 месяцев)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t"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Среднесрочные (12-24 месяца)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fontAlgn="t"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 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fontAlgn="t"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Для каждой шкалы приняты критерии применения. </a:t>
            </a:r>
            <a:endParaRPr lang="en-GB" sz="22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ts val="22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 l="2492" t="35345" r="53078" b="39742"/>
          <a:stretch>
            <a:fillRect/>
          </a:stretch>
        </p:blipFill>
        <p:spPr bwMode="auto">
          <a:xfrm>
            <a:off x="3491880" y="1988840"/>
            <a:ext cx="5042123" cy="9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340768"/>
            <a:ext cx="8373616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/>
              <a:t>Достижения и сильные стороны</a:t>
            </a:r>
          </a:p>
          <a:p>
            <a:pPr algn="ctr">
              <a:buNone/>
            </a:pPr>
            <a:endParaRPr lang="ru-RU" sz="800" b="1" u="sng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Подходы к профилактике ВИЧ-инфекции среди групп риска демонстрируют эффективность проводимых мероприятий</a:t>
            </a:r>
            <a:endParaRPr lang="ru-RU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529516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600" b="1" dirty="0" smtClean="0">
                <a:latin typeface="+mj-lt"/>
                <a:ea typeface="+mj-ea"/>
                <a:cs typeface="+mj-cs"/>
              </a:rPr>
              <a:t>Результаты Оценки</a:t>
            </a:r>
            <a:endParaRPr lang="ru-RU" sz="36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019247"/>
              </p:ext>
            </p:extLst>
          </p:nvPr>
        </p:nvGraphicFramePr>
        <p:xfrm>
          <a:off x="467544" y="2924944"/>
          <a:ext cx="3973016" cy="366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518685941"/>
              </p:ext>
            </p:extLst>
          </p:nvPr>
        </p:nvGraphicFramePr>
        <p:xfrm>
          <a:off x="4499992" y="2708920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332656"/>
            <a:ext cx="8373616" cy="60486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/>
              <a:t>Увеличилось государственное финансирование в 10 раз по сравнению с предыдущей национальной программой.</a:t>
            </a:r>
          </a:p>
          <a:p>
            <a:pPr algn="just">
              <a:spcBef>
                <a:spcPts val="0"/>
              </a:spcBef>
              <a:buNone/>
            </a:pPr>
            <a:endParaRPr lang="ru-RU" sz="16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/>
              <a:t>Повышение синергизма государственного  сектора и общественных организаций</a:t>
            </a:r>
          </a:p>
          <a:p>
            <a:pPr algn="just">
              <a:spcBef>
                <a:spcPts val="0"/>
              </a:spcBef>
              <a:buNone/>
            </a:pPr>
            <a:endParaRPr lang="ru-RU" sz="16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/>
              <a:t>Расширились услуги по лечению, уходу и поддержке ЛЖВ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8" name="Picture 2" descr="G:\Uzbekista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19"/>
          <a:stretch/>
        </p:blipFill>
        <p:spPr bwMode="auto">
          <a:xfrm>
            <a:off x="4644008" y="3140968"/>
            <a:ext cx="4499992" cy="3051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72000" y="306896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География</a:t>
            </a:r>
            <a:r>
              <a:rPr lang="uk-U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</a:t>
            </a:r>
            <a:r>
              <a:rPr lang="ru-RU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роектов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 уходу и поддержке ЛЖВ</a:t>
            </a:r>
            <a:r>
              <a:rPr lang="uk-U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uk-UA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/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7326359"/>
              </p:ext>
            </p:extLst>
          </p:nvPr>
        </p:nvGraphicFramePr>
        <p:xfrm>
          <a:off x="323528" y="2636912"/>
          <a:ext cx="41044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31409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Пациенты на АРТ</a:t>
            </a:r>
            <a:r>
              <a:rPr lang="uk-UA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uk-UA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96B3-BB85-4E1A-BC29-572B4D72691F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332656"/>
            <a:ext cx="8373616" cy="5534075"/>
          </a:xfrm>
        </p:spPr>
        <p:txBody>
          <a:bodyPr/>
          <a:lstStyle/>
          <a:p>
            <a:pPr algn="just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/>
              <a:t>Значительный успех достигнут в интеграции служб охраны материнства и детства со службой СПИДа в сфере профилактики передачи ВИЧ от матери к ребенку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/>
              <a:t>Правовая база позволяет расширять масштабы ответа на эпидемию ВИЧ-инфекции и гарантирует защиту прав ЛЖВ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     (более 200 нормативно-правовых документ</a:t>
            </a:r>
            <a:r>
              <a:rPr lang="uk-UA" sz="2400" dirty="0" err="1" smtClean="0"/>
              <a:t>ов</a:t>
            </a:r>
            <a:r>
              <a:rPr lang="uk-UA" sz="2400" dirty="0" smtClean="0"/>
              <a:t>)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400" dirty="0" smtClean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2132856"/>
          <a:ext cx="565212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483768" y="1628800"/>
          <a:ext cx="633670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87624" y="41490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Частота передачи ВИЧ от матери к ребенку</a:t>
            </a:r>
            <a:r>
              <a:rPr lang="uk-UA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%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27003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+mn-lt"/>
                <a:cs typeface="+mn-cs"/>
              </a:rPr>
              <a:t>Создана единая система </a:t>
            </a:r>
            <a:r>
              <a:rPr lang="ru-RU" sz="2400" dirty="0" err="1" smtClean="0">
                <a:latin typeface="+mn-lt"/>
                <a:cs typeface="+mn-cs"/>
              </a:rPr>
              <a:t>МиО</a:t>
            </a:r>
            <a:r>
              <a:rPr lang="ru-RU" sz="2400" dirty="0" smtClean="0">
                <a:latin typeface="+mn-lt"/>
                <a:cs typeface="+mn-cs"/>
              </a:rPr>
              <a:t> в сфере ВИЧ/</a:t>
            </a:r>
            <a:r>
              <a:rPr lang="ru-RU" sz="2400" dirty="0" err="1" smtClean="0">
                <a:latin typeface="+mn-lt"/>
                <a:cs typeface="+mn-cs"/>
              </a:rPr>
              <a:t>СПИДа</a:t>
            </a:r>
            <a:endParaRPr lang="ru-RU" sz="24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Глобальная стратегия и цели ЮНЭЙДС</a:t>
            </a:r>
            <a:endParaRPr lang="en-GB" sz="3600" b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5595" y="195395"/>
          <a:ext cx="8456717" cy="646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-464030">
            <a:off x="4087624" y="3961057"/>
            <a:ext cx="1721569" cy="12695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Эпидемия </a:t>
            </a:r>
          </a:p>
          <a:p>
            <a:pPr algn="ct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ВИЧ-инфекции</a:t>
            </a:r>
          </a:p>
          <a:p>
            <a:pPr algn="ctr" defTabSz="914400">
              <a:spcBef>
                <a:spcPct val="50000"/>
              </a:spcBef>
            </a:pP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-633507">
            <a:off x="2874963" y="1803870"/>
            <a:ext cx="1766887" cy="108491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Слабый механизм управления</a:t>
            </a:r>
          </a:p>
          <a:p>
            <a:pPr algn="ctr">
              <a:spcBef>
                <a:spcPct val="50000"/>
              </a:spcBef>
            </a:pPr>
            <a:endParaRPr lang="ru-RU" sz="7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-383184">
            <a:off x="5089525" y="2044998"/>
            <a:ext cx="1766888" cy="92333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Под угрозою устойчивость программы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-580114">
            <a:off x="571500" y="4582538"/>
            <a:ext cx="1766888" cy="11695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Недостаток лидерства</a:t>
            </a:r>
          </a:p>
          <a:p>
            <a:pPr algn="ctr">
              <a:spcBef>
                <a:spcPct val="50000"/>
              </a:spcBef>
            </a:pP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 rot="-718292">
            <a:off x="946150" y="2922221"/>
            <a:ext cx="1928813" cy="83099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Arial Narrow" pitchFamily="34" charset="0"/>
              </a:rPr>
              <a:t>Высокий уровень стигматизации и дискриминации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753898">
            <a:off x="6909668" y="3318715"/>
            <a:ext cx="1707666" cy="1200329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Слабая интеграция услуг и доступ к ним</a:t>
            </a:r>
          </a:p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528" y="529516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2800" b="1" dirty="0" smtClean="0">
                <a:latin typeface="+mj-lt"/>
              </a:rPr>
              <a:t>Критические узкие места</a:t>
            </a:r>
            <a:endParaRPr lang="ru-RU" sz="2800" i="1" dirty="0" smtClean="0">
              <a:latin typeface="+mj-lt"/>
            </a:endParaRPr>
          </a:p>
        </p:txBody>
      </p:sp>
      <p:pic>
        <p:nvPicPr>
          <p:cNvPr id="11" name="Afbeelding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pPr marL="342900" indent="-342900" algn="l" defTabSz="457200">
              <a:lnSpc>
                <a:spcPts val="2500"/>
              </a:lnSpc>
            </a:pP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   Интенсивность эпидемии ВИЧ-инфекции</a:t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в Украине будет снижена, если: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5058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Правительство  возьмет  на себя роль лидера и обеспечит политическую волю среди всех заинтересованных лиц в сфере ВИЧ/СПИДа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Улучшится общая структура  новой Национальной программы по ВИЧ/</a:t>
            </a:r>
            <a:r>
              <a:rPr lang="ru-RU" sz="2000" dirty="0" err="1" smtClean="0"/>
              <a:t>СПИДу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Снизится  уровень  стигматизации и дискриминации в обществе и системе здравоохранения по отношению к ЛЖВ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Будет создана  эффективная модель  интегрированных медико-социальных услуг, ориентированных на клиента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Создадутся условия для социального заказа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Будут пересмотрены  стандарты, протоколы, руководства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Усовершенствуется  механизм координации между разными организационными уровнями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Усовершенствуется система формирования стратегической информации в сфере </a:t>
            </a:r>
            <a:r>
              <a:rPr lang="ru-RU" sz="2000" dirty="0" err="1" smtClean="0"/>
              <a:t>МиО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Увеличится государственное финансирование и расширятся масштабы основных услуг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Укрепится система закупок и поставок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Будет обеспечена  устойчивость и профессионализм кадрового ресурса</a:t>
            </a:r>
          </a:p>
          <a:p>
            <a:pPr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323528" y="404664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Использование результатов Оценки:</a:t>
            </a:r>
            <a:endParaRPr lang="uk-UA" sz="3200" b="1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323528" y="1556793"/>
            <a:ext cx="8229600" cy="46805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Улучшена концепция Общегосударственной целевой социальной программы противодействия ВИЧ-инфекции/</a:t>
            </a:r>
            <a:r>
              <a:rPr lang="ru-RU" sz="2400" dirty="0" err="1" smtClean="0">
                <a:solidFill>
                  <a:schemeClr val="tx1"/>
                </a:solidFill>
              </a:rPr>
              <a:t>СПИДа</a:t>
            </a:r>
            <a:r>
              <a:rPr lang="ru-RU" sz="2400" dirty="0" smtClean="0">
                <a:solidFill>
                  <a:schemeClr val="tx1"/>
                </a:solidFill>
              </a:rPr>
              <a:t> на 2014-2018 годы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Разработана и утверждена методика формирования социального заказа для представителей групп риска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Пересмотрены протоколы по лечению ВИЧ-инфицированных взрослых, подростков, детей, профилактике передачи ВИЧ от матери к ребенку, консультированию и тестированию и др.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/>
              <a:t>Разработан план мероприятий по усовершенствованию системы формирования стратегической информации в сфере </a:t>
            </a:r>
            <a:r>
              <a:rPr lang="ru-RU" sz="2400" b="1" dirty="0" err="1" smtClean="0"/>
              <a:t>МиО</a:t>
            </a:r>
            <a:endParaRPr lang="ru-RU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uk-UA" sz="24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340768"/>
            <a:ext cx="5400600" cy="37444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/>
              <a:t>    Оценка единой национальной системы </a:t>
            </a:r>
            <a:r>
              <a:rPr lang="ru-RU" sz="2600" b="1" dirty="0" err="1" smtClean="0"/>
              <a:t>МиО</a:t>
            </a:r>
            <a:r>
              <a:rPr lang="ru-RU" sz="2600" b="1" dirty="0" smtClean="0"/>
              <a:t> по 4 сферам стратегической информации: рутинный мониторинг, эпидемиологический надзор, программный мониторинг, оценка и исследования</a:t>
            </a:r>
            <a:endParaRPr lang="ru-RU" sz="2600" dirty="0"/>
          </a:p>
        </p:txBody>
      </p:sp>
      <p:pic>
        <p:nvPicPr>
          <p:cNvPr id="5" name="Picture 14" descr="https://encrypted-tbn2.gstatic.com/images?q=tbn:ANd9GcT2w1tWJzgWSsDOk7FtLCsaml_-1e1YeZf1CkJW_6pjnHSIOC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556792"/>
            <a:ext cx="353493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89248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Целью Оценки было выявление ключевых пробелов в стратегической информации в сфере </a:t>
            </a:r>
            <a:r>
              <a:rPr lang="ru-RU" sz="2400" b="1" dirty="0" err="1" smtClean="0">
                <a:solidFill>
                  <a:schemeClr val="tx1"/>
                </a:solidFill>
              </a:rPr>
              <a:t>МиО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41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Оценка проводилась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В рамках проекта МЕТИДА, при поддержке Центра по профилактике и контролю заболеваемости (CDC), в соответствии с Чрезвычайным планом Президента США для оказания помощи в связи со СПИД (PEPFAR).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На национальном, региональном и местном уровнях, в партнерстве с Центром сотрудничества ВОЗ по дозорному </a:t>
            </a:r>
            <a:r>
              <a:rPr lang="ru-RU" sz="2000" dirty="0" err="1" smtClean="0"/>
              <a:t>эпиднадзору</a:t>
            </a:r>
            <a:r>
              <a:rPr lang="ru-RU" sz="2000" dirty="0" smtClean="0"/>
              <a:t> за ВИЧ-инфекцией в Загребе и при технической поддержке Университета Калифорнии в Сан-Франциско. </a:t>
            </a:r>
          </a:p>
          <a:p>
            <a:endParaRPr lang="ru-RU" sz="2000" dirty="0" smtClean="0"/>
          </a:p>
          <a:p>
            <a:r>
              <a:rPr lang="ru-RU" sz="2200" dirty="0" smtClean="0"/>
              <a:t>Инструмент оценки – специально разработанная анкета и интервью с ключевыми лицами, работающими в сфере ВИЧ/</a:t>
            </a:r>
            <a:r>
              <a:rPr lang="ru-RU" sz="2200" dirty="0" err="1" smtClean="0"/>
              <a:t>СПИДа</a:t>
            </a:r>
            <a:r>
              <a:rPr lang="ru-RU" sz="2200" dirty="0" smtClean="0"/>
              <a:t>, изучение документации.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blackWhite">
          <a:xfrm>
            <a:off x="165100" y="1191380"/>
            <a:ext cx="88011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3500" tIns="0" rIns="64800" bIns="0"/>
          <a:lstStyle/>
          <a:p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916832"/>
            <a:ext cx="406794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uk-UA" sz="2000" b="1" dirty="0" err="1" smtClean="0"/>
              <a:t>Ключевые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информаторы</a:t>
            </a:r>
            <a:r>
              <a:rPr lang="uk-UA" sz="2000" dirty="0" smtClean="0"/>
              <a:t>:</a:t>
            </a:r>
          </a:p>
          <a:p>
            <a:pPr marL="342900" lvl="1" indent="-34290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Лица, принимающие решения</a:t>
            </a:r>
          </a:p>
          <a:p>
            <a:pPr marL="342900" lvl="1" indent="-34290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Специалисты в сфере </a:t>
            </a:r>
            <a:r>
              <a:rPr lang="ru-RU" sz="2000" dirty="0" err="1" smtClean="0"/>
              <a:t>МиО</a:t>
            </a:r>
            <a:r>
              <a:rPr lang="ru-RU" sz="2000" dirty="0" smtClean="0"/>
              <a:t>  на национальном, региональном и локальном уровнях</a:t>
            </a:r>
          </a:p>
          <a:p>
            <a:pPr marL="342900" lvl="1" indent="-342900">
              <a:spcBef>
                <a:spcPts val="600"/>
              </a:spcBef>
              <a:buFontTx/>
              <a:buChar char="-"/>
            </a:pPr>
            <a:endParaRPr lang="en-US" sz="2100" dirty="0" smtClean="0"/>
          </a:p>
        </p:txBody>
      </p:sp>
      <p:graphicFrame>
        <p:nvGraphicFramePr>
          <p:cNvPr id="9" name="Diagram 1"/>
          <p:cNvGraphicFramePr/>
          <p:nvPr>
            <p:extLst>
              <p:ext uri="{D42A27DB-BD31-4B8C-83A1-F6EECF244321}">
                <p14:modId xmlns="" xmlns:p14="http://schemas.microsoft.com/office/powerpoint/2010/main" val="267454577"/>
              </p:ext>
            </p:extLst>
          </p:nvPr>
        </p:nvGraphicFramePr>
        <p:xfrm>
          <a:off x="3059832" y="2261096"/>
          <a:ext cx="541243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Straight Connector 13"/>
          <p:cNvCxnSpPr/>
          <p:nvPr/>
        </p:nvCxnSpPr>
        <p:spPr>
          <a:xfrm flipV="1">
            <a:off x="5724128" y="2060848"/>
            <a:ext cx="1440160" cy="237626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/>
          <p:cNvSpPr txBox="1"/>
          <p:nvPr/>
        </p:nvSpPr>
        <p:spPr>
          <a:xfrm>
            <a:off x="5652120" y="1196752"/>
            <a:ext cx="349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Стратегическая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7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blackWhite">
          <a:xfrm>
            <a:off x="165100" y="1191380"/>
            <a:ext cx="88011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3500" tIns="0" rIns="64800" bIns="0"/>
          <a:lstStyle/>
          <a:p>
            <a:endParaRPr lang="uk-UA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0596" y="260648"/>
            <a:ext cx="8943404" cy="1053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Информированность в отношении имеющихся данных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27584" y="1191380"/>
            <a:ext cx="2129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D3D7CF-AEE2-4C96-ABEA-32E83E7E1B21}" type="slidenum">
              <a:rPr lang="uk-UA" smtClean="0"/>
              <a:pPr/>
              <a:t>26</a:t>
            </a:fld>
            <a:endParaRPr lang="uk-UA" dirty="0"/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gray">
          <a:xfrm flipH="1">
            <a:off x="1852613" y="1281461"/>
            <a:ext cx="2474911" cy="2144364"/>
          </a:xfrm>
          <a:custGeom>
            <a:avLst/>
            <a:gdLst>
              <a:gd name="connsiteX0" fmla="*/ 0 w 2219780"/>
              <a:gd name="connsiteY0" fmla="*/ 1895891 h 1895891"/>
              <a:gd name="connsiteX1" fmla="*/ 0 w 2219780"/>
              <a:gd name="connsiteY1" fmla="*/ 0 h 1895891"/>
              <a:gd name="connsiteX2" fmla="*/ 2219780 w 2219780"/>
              <a:gd name="connsiteY2" fmla="*/ 1895891 h 1895891"/>
              <a:gd name="connsiteX3" fmla="*/ 0 w 2219780"/>
              <a:gd name="connsiteY3" fmla="*/ 1895891 h 1895891"/>
              <a:gd name="connsiteX0" fmla="*/ 0 w 2219780"/>
              <a:gd name="connsiteY0" fmla="*/ 1895891 h 1895891"/>
              <a:gd name="connsiteX1" fmla="*/ 0 w 2219780"/>
              <a:gd name="connsiteY1" fmla="*/ 0 h 1895891"/>
              <a:gd name="connsiteX2" fmla="*/ 746124 w 2219780"/>
              <a:gd name="connsiteY2" fmla="*/ 921167 h 1895891"/>
              <a:gd name="connsiteX3" fmla="*/ 2219780 w 2219780"/>
              <a:gd name="connsiteY3" fmla="*/ 1895891 h 1895891"/>
              <a:gd name="connsiteX4" fmla="*/ 0 w 2219780"/>
              <a:gd name="connsiteY4" fmla="*/ 1895891 h 1895891"/>
              <a:gd name="connsiteX0" fmla="*/ 0 w 2219780"/>
              <a:gd name="connsiteY0" fmla="*/ 1895891 h 1895891"/>
              <a:gd name="connsiteX1" fmla="*/ 0 w 2219780"/>
              <a:gd name="connsiteY1" fmla="*/ 0 h 1895891"/>
              <a:gd name="connsiteX2" fmla="*/ 1214774 w 2219780"/>
              <a:gd name="connsiteY2" fmla="*/ 325937 h 1895891"/>
              <a:gd name="connsiteX3" fmla="*/ 2219780 w 2219780"/>
              <a:gd name="connsiteY3" fmla="*/ 1895891 h 1895891"/>
              <a:gd name="connsiteX4" fmla="*/ 0 w 2219780"/>
              <a:gd name="connsiteY4" fmla="*/ 1895891 h 1895891"/>
              <a:gd name="connsiteX0" fmla="*/ 0 w 2219780"/>
              <a:gd name="connsiteY0" fmla="*/ 1895891 h 1895891"/>
              <a:gd name="connsiteX1" fmla="*/ 0 w 2219780"/>
              <a:gd name="connsiteY1" fmla="*/ 0 h 1895891"/>
              <a:gd name="connsiteX2" fmla="*/ 1376998 w 2219780"/>
              <a:gd name="connsiteY2" fmla="*/ 201561 h 1895891"/>
              <a:gd name="connsiteX3" fmla="*/ 2219780 w 2219780"/>
              <a:gd name="connsiteY3" fmla="*/ 1895891 h 1895891"/>
              <a:gd name="connsiteX4" fmla="*/ 0 w 2219780"/>
              <a:gd name="connsiteY4" fmla="*/ 1895891 h 189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780" h="1895891">
                <a:moveTo>
                  <a:pt x="0" y="1895891"/>
                </a:moveTo>
                <a:lnTo>
                  <a:pt x="0" y="0"/>
                </a:lnTo>
                <a:cubicBezTo>
                  <a:pt x="244475" y="205456"/>
                  <a:pt x="1132523" y="-3895"/>
                  <a:pt x="1376998" y="201561"/>
                </a:cubicBezTo>
                <a:lnTo>
                  <a:pt x="2219780" y="1895891"/>
                </a:lnTo>
                <a:lnTo>
                  <a:pt x="0" y="1895891"/>
                </a:lnTo>
                <a:close/>
              </a:path>
            </a:pathLst>
          </a:custGeom>
          <a:gradFill>
            <a:gsLst>
              <a:gs pos="0">
                <a:srgbClr val="F26905">
                  <a:alpha val="50000"/>
                </a:srgbClr>
              </a:gs>
              <a:gs pos="100000">
                <a:srgbClr val="FF66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gray">
          <a:xfrm flipH="1">
            <a:off x="4390378" y="1170583"/>
            <a:ext cx="5557" cy="4490665"/>
          </a:xfrm>
          <a:prstGeom prst="line">
            <a:avLst/>
          </a:prstGeom>
          <a:noFill/>
          <a:ln w="9525">
            <a:solidFill>
              <a:srgbClr val="1C1C1C"/>
            </a:solidFill>
            <a:prstDash val="lgDash"/>
            <a:round/>
            <a:headEnd type="stealth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gray">
          <a:xfrm>
            <a:off x="4398963" y="1360657"/>
            <a:ext cx="2189261" cy="2065167"/>
          </a:xfrm>
          <a:custGeom>
            <a:avLst/>
            <a:gdLst>
              <a:gd name="connsiteX0" fmla="*/ 0 w 1240457"/>
              <a:gd name="connsiteY0" fmla="*/ 1364976 h 1364976"/>
              <a:gd name="connsiteX1" fmla="*/ 0 w 1240457"/>
              <a:gd name="connsiteY1" fmla="*/ 0 h 1364976"/>
              <a:gd name="connsiteX2" fmla="*/ 1240457 w 1240457"/>
              <a:gd name="connsiteY2" fmla="*/ 1364976 h 1364976"/>
              <a:gd name="connsiteX3" fmla="*/ 0 w 1240457"/>
              <a:gd name="connsiteY3" fmla="*/ 1364976 h 1364976"/>
              <a:gd name="connsiteX0" fmla="*/ 0 w 1240457"/>
              <a:gd name="connsiteY0" fmla="*/ 1364976 h 1364976"/>
              <a:gd name="connsiteX1" fmla="*/ 0 w 1240457"/>
              <a:gd name="connsiteY1" fmla="*/ 0 h 1364976"/>
              <a:gd name="connsiteX2" fmla="*/ 465137 w 1240457"/>
              <a:gd name="connsiteY2" fmla="*/ 1126852 h 1364976"/>
              <a:gd name="connsiteX3" fmla="*/ 1240457 w 1240457"/>
              <a:gd name="connsiteY3" fmla="*/ 1364976 h 1364976"/>
              <a:gd name="connsiteX4" fmla="*/ 0 w 1240457"/>
              <a:gd name="connsiteY4" fmla="*/ 1364976 h 1364976"/>
              <a:gd name="connsiteX0" fmla="*/ 12700 w 1253157"/>
              <a:gd name="connsiteY0" fmla="*/ 1834876 h 1834876"/>
              <a:gd name="connsiteX1" fmla="*/ 0 w 1253157"/>
              <a:gd name="connsiteY1" fmla="*/ 0 h 1834876"/>
              <a:gd name="connsiteX2" fmla="*/ 477837 w 1253157"/>
              <a:gd name="connsiteY2" fmla="*/ 1596752 h 1834876"/>
              <a:gd name="connsiteX3" fmla="*/ 1253157 w 1253157"/>
              <a:gd name="connsiteY3" fmla="*/ 1834876 h 1834876"/>
              <a:gd name="connsiteX4" fmla="*/ 12700 w 1253157"/>
              <a:gd name="connsiteY4" fmla="*/ 1834876 h 1834876"/>
              <a:gd name="connsiteX0" fmla="*/ 12700 w 1253157"/>
              <a:gd name="connsiteY0" fmla="*/ 1834876 h 1834876"/>
              <a:gd name="connsiteX1" fmla="*/ 0 w 1253157"/>
              <a:gd name="connsiteY1" fmla="*/ 0 h 1834876"/>
              <a:gd name="connsiteX2" fmla="*/ 642937 w 1253157"/>
              <a:gd name="connsiteY2" fmla="*/ 1482452 h 1834876"/>
              <a:gd name="connsiteX3" fmla="*/ 1253157 w 1253157"/>
              <a:gd name="connsiteY3" fmla="*/ 1834876 h 1834876"/>
              <a:gd name="connsiteX4" fmla="*/ 12700 w 1253157"/>
              <a:gd name="connsiteY4" fmla="*/ 1834876 h 1834876"/>
              <a:gd name="connsiteX0" fmla="*/ 12700 w 1253157"/>
              <a:gd name="connsiteY0" fmla="*/ 1834876 h 1834876"/>
              <a:gd name="connsiteX1" fmla="*/ 0 w 1253157"/>
              <a:gd name="connsiteY1" fmla="*/ 0 h 1834876"/>
              <a:gd name="connsiteX2" fmla="*/ 792484 w 1253157"/>
              <a:gd name="connsiteY2" fmla="*/ 1464596 h 1834876"/>
              <a:gd name="connsiteX3" fmla="*/ 1253157 w 1253157"/>
              <a:gd name="connsiteY3" fmla="*/ 1834876 h 1834876"/>
              <a:gd name="connsiteX4" fmla="*/ 12700 w 1253157"/>
              <a:gd name="connsiteY4" fmla="*/ 1834876 h 1834876"/>
              <a:gd name="connsiteX0" fmla="*/ 12700 w 1253157"/>
              <a:gd name="connsiteY0" fmla="*/ 1834876 h 1834876"/>
              <a:gd name="connsiteX1" fmla="*/ 0 w 1253157"/>
              <a:gd name="connsiteY1" fmla="*/ 0 h 1834876"/>
              <a:gd name="connsiteX2" fmla="*/ 993796 w 1253157"/>
              <a:gd name="connsiteY2" fmla="*/ 1375318 h 1834876"/>
              <a:gd name="connsiteX3" fmla="*/ 1253157 w 1253157"/>
              <a:gd name="connsiteY3" fmla="*/ 1834876 h 1834876"/>
              <a:gd name="connsiteX4" fmla="*/ 12700 w 1253157"/>
              <a:gd name="connsiteY4" fmla="*/ 1834876 h 183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157" h="1834876">
                <a:moveTo>
                  <a:pt x="12700" y="1834876"/>
                </a:moveTo>
                <a:cubicBezTo>
                  <a:pt x="8467" y="1223251"/>
                  <a:pt x="4233" y="611625"/>
                  <a:pt x="0" y="0"/>
                </a:cubicBezTo>
                <a:cubicBezTo>
                  <a:pt x="277812" y="303651"/>
                  <a:pt x="715984" y="1071667"/>
                  <a:pt x="993796" y="1375318"/>
                </a:cubicBezTo>
                <a:lnTo>
                  <a:pt x="1253157" y="1834876"/>
                </a:lnTo>
                <a:lnTo>
                  <a:pt x="12700" y="1834876"/>
                </a:lnTo>
                <a:close/>
              </a:path>
            </a:pathLst>
          </a:custGeom>
          <a:gradFill rotWithShape="1">
            <a:gsLst>
              <a:gs pos="60000">
                <a:schemeClr val="accent6">
                  <a:lumMod val="50000"/>
                </a:schemeClr>
              </a:gs>
              <a:gs pos="100000">
                <a:srgbClr val="FF66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gray">
          <a:xfrm rot="5400000">
            <a:off x="4652727" y="3284947"/>
            <a:ext cx="1654348" cy="2072630"/>
          </a:xfrm>
          <a:custGeom>
            <a:avLst/>
            <a:gdLst>
              <a:gd name="connsiteX0" fmla="*/ 0 w 1159048"/>
              <a:gd name="connsiteY0" fmla="*/ 878830 h 878830"/>
              <a:gd name="connsiteX1" fmla="*/ 0 w 1159048"/>
              <a:gd name="connsiteY1" fmla="*/ 0 h 878830"/>
              <a:gd name="connsiteX2" fmla="*/ 1159048 w 1159048"/>
              <a:gd name="connsiteY2" fmla="*/ 878830 h 878830"/>
              <a:gd name="connsiteX3" fmla="*/ 0 w 1159048"/>
              <a:gd name="connsiteY3" fmla="*/ 878830 h 878830"/>
              <a:gd name="connsiteX0" fmla="*/ 0 w 1159048"/>
              <a:gd name="connsiteY0" fmla="*/ 878830 h 878830"/>
              <a:gd name="connsiteX1" fmla="*/ 0 w 1159048"/>
              <a:gd name="connsiteY1" fmla="*/ 0 h 878830"/>
              <a:gd name="connsiteX2" fmla="*/ 442912 w 1159048"/>
              <a:gd name="connsiteY2" fmla="*/ 580380 h 878830"/>
              <a:gd name="connsiteX3" fmla="*/ 1159048 w 1159048"/>
              <a:gd name="connsiteY3" fmla="*/ 878830 h 878830"/>
              <a:gd name="connsiteX4" fmla="*/ 0 w 1159048"/>
              <a:gd name="connsiteY4" fmla="*/ 878830 h 878830"/>
              <a:gd name="connsiteX0" fmla="*/ 0 w 1654348"/>
              <a:gd name="connsiteY0" fmla="*/ 878830 h 916930"/>
              <a:gd name="connsiteX1" fmla="*/ 0 w 1654348"/>
              <a:gd name="connsiteY1" fmla="*/ 0 h 916930"/>
              <a:gd name="connsiteX2" fmla="*/ 442912 w 1654348"/>
              <a:gd name="connsiteY2" fmla="*/ 580380 h 916930"/>
              <a:gd name="connsiteX3" fmla="*/ 1654348 w 1654348"/>
              <a:gd name="connsiteY3" fmla="*/ 916930 h 916930"/>
              <a:gd name="connsiteX4" fmla="*/ 0 w 1654348"/>
              <a:gd name="connsiteY4" fmla="*/ 878830 h 916930"/>
              <a:gd name="connsiteX0" fmla="*/ 0 w 1654348"/>
              <a:gd name="connsiteY0" fmla="*/ 2034530 h 2072630"/>
              <a:gd name="connsiteX1" fmla="*/ 12700 w 1654348"/>
              <a:gd name="connsiteY1" fmla="*/ 0 h 2072630"/>
              <a:gd name="connsiteX2" fmla="*/ 442912 w 1654348"/>
              <a:gd name="connsiteY2" fmla="*/ 1736080 h 2072630"/>
              <a:gd name="connsiteX3" fmla="*/ 1654348 w 1654348"/>
              <a:gd name="connsiteY3" fmla="*/ 2072630 h 2072630"/>
              <a:gd name="connsiteX4" fmla="*/ 0 w 1654348"/>
              <a:gd name="connsiteY4" fmla="*/ 2034530 h 2072630"/>
              <a:gd name="connsiteX0" fmla="*/ 0 w 1654348"/>
              <a:gd name="connsiteY0" fmla="*/ 2034530 h 2072630"/>
              <a:gd name="connsiteX1" fmla="*/ 12700 w 1654348"/>
              <a:gd name="connsiteY1" fmla="*/ 0 h 2072630"/>
              <a:gd name="connsiteX2" fmla="*/ 557212 w 1654348"/>
              <a:gd name="connsiteY2" fmla="*/ 1558280 h 2072630"/>
              <a:gd name="connsiteX3" fmla="*/ 1654348 w 1654348"/>
              <a:gd name="connsiteY3" fmla="*/ 2072630 h 2072630"/>
              <a:gd name="connsiteX4" fmla="*/ 0 w 1654348"/>
              <a:gd name="connsiteY4" fmla="*/ 2034530 h 207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348" h="2072630">
                <a:moveTo>
                  <a:pt x="0" y="2034530"/>
                </a:moveTo>
                <a:cubicBezTo>
                  <a:pt x="4233" y="1356353"/>
                  <a:pt x="8467" y="678177"/>
                  <a:pt x="12700" y="0"/>
                </a:cubicBezTo>
                <a:cubicBezTo>
                  <a:pt x="211137" y="151127"/>
                  <a:pt x="358775" y="1407153"/>
                  <a:pt x="557212" y="1558280"/>
                </a:cubicBezTo>
                <a:lnTo>
                  <a:pt x="1654348" y="2072630"/>
                </a:lnTo>
                <a:lnTo>
                  <a:pt x="0" y="2034530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FFCC00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gray">
          <a:xfrm rot="16200000" flipH="1">
            <a:off x="2303935" y="3097858"/>
            <a:ext cx="1654350" cy="2446810"/>
          </a:xfrm>
          <a:custGeom>
            <a:avLst/>
            <a:gdLst>
              <a:gd name="connsiteX0" fmla="*/ 0 w 1654350"/>
              <a:gd name="connsiteY0" fmla="*/ 2096959 h 2096959"/>
              <a:gd name="connsiteX1" fmla="*/ 0 w 1654350"/>
              <a:gd name="connsiteY1" fmla="*/ 0 h 2096959"/>
              <a:gd name="connsiteX2" fmla="*/ 1654350 w 1654350"/>
              <a:gd name="connsiteY2" fmla="*/ 2096959 h 2096959"/>
              <a:gd name="connsiteX3" fmla="*/ 0 w 1654350"/>
              <a:gd name="connsiteY3" fmla="*/ 2096959 h 2096959"/>
              <a:gd name="connsiteX0" fmla="*/ 0 w 1654350"/>
              <a:gd name="connsiteY0" fmla="*/ 2096959 h 2096959"/>
              <a:gd name="connsiteX1" fmla="*/ 0 w 1654350"/>
              <a:gd name="connsiteY1" fmla="*/ 0 h 2096959"/>
              <a:gd name="connsiteX2" fmla="*/ 1001716 w 1654350"/>
              <a:gd name="connsiteY2" fmla="*/ 1590548 h 2096959"/>
              <a:gd name="connsiteX3" fmla="*/ 1654350 w 1654350"/>
              <a:gd name="connsiteY3" fmla="*/ 2096959 h 2096959"/>
              <a:gd name="connsiteX4" fmla="*/ 0 w 1654350"/>
              <a:gd name="connsiteY4" fmla="*/ 2096959 h 2096959"/>
              <a:gd name="connsiteX0" fmla="*/ 0 w 1654350"/>
              <a:gd name="connsiteY0" fmla="*/ 2096959 h 2096959"/>
              <a:gd name="connsiteX1" fmla="*/ 0 w 1654350"/>
              <a:gd name="connsiteY1" fmla="*/ 0 h 2096959"/>
              <a:gd name="connsiteX2" fmla="*/ 1373505 w 1654350"/>
              <a:gd name="connsiteY2" fmla="*/ 1392481 h 2096959"/>
              <a:gd name="connsiteX3" fmla="*/ 1654350 w 1654350"/>
              <a:gd name="connsiteY3" fmla="*/ 2096959 h 2096959"/>
              <a:gd name="connsiteX4" fmla="*/ 0 w 1654350"/>
              <a:gd name="connsiteY4" fmla="*/ 2096959 h 2096959"/>
              <a:gd name="connsiteX0" fmla="*/ 0 w 1654350"/>
              <a:gd name="connsiteY0" fmla="*/ 2096959 h 2096959"/>
              <a:gd name="connsiteX1" fmla="*/ 0 w 1654350"/>
              <a:gd name="connsiteY1" fmla="*/ 0 h 2096959"/>
              <a:gd name="connsiteX2" fmla="*/ 1514182 w 1654350"/>
              <a:gd name="connsiteY2" fmla="*/ 1409705 h 2096959"/>
              <a:gd name="connsiteX3" fmla="*/ 1654350 w 1654350"/>
              <a:gd name="connsiteY3" fmla="*/ 2096959 h 2096959"/>
              <a:gd name="connsiteX4" fmla="*/ 0 w 1654350"/>
              <a:gd name="connsiteY4" fmla="*/ 2096959 h 209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350" h="2096959">
                <a:moveTo>
                  <a:pt x="0" y="2096959"/>
                </a:moveTo>
                <a:lnTo>
                  <a:pt x="0" y="0"/>
                </a:lnTo>
                <a:cubicBezTo>
                  <a:pt x="384704" y="475148"/>
                  <a:pt x="1129478" y="934557"/>
                  <a:pt x="1514182" y="1409705"/>
                </a:cubicBezTo>
                <a:lnTo>
                  <a:pt x="1654350" y="2096959"/>
                </a:lnTo>
                <a:lnTo>
                  <a:pt x="0" y="2096959"/>
                </a:lnTo>
                <a:close/>
              </a:path>
            </a:pathLst>
          </a:custGeom>
          <a:gradFill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rgbClr val="20AE3E">
                  <a:gamma/>
                  <a:tint val="51373"/>
                  <a:invGamma/>
                </a:srgbClr>
              </a:gs>
            </a:gsLst>
            <a:lin ang="189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gray">
          <a:xfrm>
            <a:off x="1852613" y="3462338"/>
            <a:ext cx="5070475" cy="0"/>
          </a:xfrm>
          <a:prstGeom prst="line">
            <a:avLst/>
          </a:prstGeom>
          <a:noFill/>
          <a:ln w="9525">
            <a:solidFill>
              <a:srgbClr val="1C1C1C"/>
            </a:solidFill>
            <a:prstDash val="lgDash"/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gray">
          <a:xfrm>
            <a:off x="0" y="1772816"/>
            <a:ext cx="26065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Рутинный мониторинг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gray">
          <a:xfrm>
            <a:off x="5369602" y="1772816"/>
            <a:ext cx="29468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Эпидемиологический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надзор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gray">
          <a:xfrm>
            <a:off x="5685952" y="4365104"/>
            <a:ext cx="2092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Оценка и исследования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gray">
          <a:xfrm>
            <a:off x="755576" y="4340768"/>
            <a:ext cx="19856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Программный мониторинг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1960" y="1209452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6732240" y="3429000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blackWhite">
          <a:xfrm>
            <a:off x="165100" y="1191380"/>
            <a:ext cx="88011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3500" tIns="0" rIns="64800" bIns="0"/>
          <a:lstStyle/>
          <a:p>
            <a:endParaRPr lang="uk-UA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5100" y="349846"/>
            <a:ext cx="88011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b="1" dirty="0" err="1" smtClean="0"/>
              <a:t>Качество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данных</a:t>
            </a:r>
            <a:endParaRPr lang="uk-UA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827584" y="1191380"/>
            <a:ext cx="2129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D3D7CF-AEE2-4C96-ABEA-32E83E7E1B21}" type="slidenum">
              <a:rPr lang="uk-UA" smtClean="0"/>
              <a:pPr/>
              <a:t>27</a:t>
            </a:fld>
            <a:endParaRPr lang="uk-UA" dirty="0"/>
          </a:p>
        </p:txBody>
      </p:sp>
      <p:sp>
        <p:nvSpPr>
          <p:cNvPr id="2" name="Rectangle 1"/>
          <p:cNvSpPr/>
          <p:nvPr/>
        </p:nvSpPr>
        <p:spPr>
          <a:xfrm>
            <a:off x="4211960" y="1209452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083618" y="1556792"/>
            <a:ext cx="5760640" cy="432048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929933" y="1772816"/>
            <a:ext cx="14401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7092280" y="1412776"/>
            <a:ext cx="1944216" cy="9629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Рутинный мониторинг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073948" y="2492896"/>
            <a:ext cx="1962547" cy="9629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err="1" smtClean="0">
                <a:solidFill>
                  <a:schemeClr val="tx1"/>
                </a:solidFill>
              </a:rPr>
              <a:t>Эпиднадзор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056784" y="3906198"/>
            <a:ext cx="2195736" cy="9629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tx1"/>
                </a:solidFill>
              </a:rPr>
              <a:t> Программный мониторинг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092280" y="5013176"/>
            <a:ext cx="1944214" cy="9629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tx1"/>
                </a:solidFill>
              </a:rPr>
              <a:t>Оценка и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948264" y="5170884"/>
            <a:ext cx="144016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48264" y="4077072"/>
            <a:ext cx="14401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929933" y="2924944"/>
            <a:ext cx="144016" cy="0"/>
          </a:xfrm>
          <a:prstGeom prst="line">
            <a:avLst/>
          </a:prstGeom>
          <a:ln>
            <a:solidFill>
              <a:srgbClr val="E5362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Блок-схема: процесс 19"/>
          <p:cNvSpPr/>
          <p:nvPr/>
        </p:nvSpPr>
        <p:spPr>
          <a:xfrm>
            <a:off x="1115616" y="6153261"/>
            <a:ext cx="1800199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Локальный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777916" y="6153261"/>
            <a:ext cx="2242356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Национальный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053482" y="6153261"/>
            <a:ext cx="1806550" cy="5040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Р</a:t>
            </a:r>
            <a:r>
              <a:rPr lang="uk-UA" sz="1400" b="1" dirty="0" err="1" smtClean="0">
                <a:solidFill>
                  <a:schemeClr val="tx1"/>
                </a:solidFill>
              </a:rPr>
              <a:t>егиональный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71600" y="5157192"/>
            <a:ext cx="720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71600" y="4437112"/>
            <a:ext cx="720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3717032"/>
            <a:ext cx="720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71600" y="2996952"/>
            <a:ext cx="720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71600" y="2276872"/>
            <a:ext cx="720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71600" y="1556792"/>
            <a:ext cx="720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588926" y="2206058"/>
            <a:ext cx="2088232" cy="40947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63069" y="2206058"/>
            <a:ext cx="1947993" cy="136695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691680" y="2410794"/>
            <a:ext cx="1971389" cy="1666278"/>
          </a:xfrm>
          <a:prstGeom prst="line">
            <a:avLst/>
          </a:prstGeom>
          <a:ln>
            <a:solidFill>
              <a:srgbClr val="E5362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63069" y="2410794"/>
            <a:ext cx="1972655" cy="833139"/>
          </a:xfrm>
          <a:prstGeom prst="line">
            <a:avLst/>
          </a:prstGeom>
          <a:ln>
            <a:solidFill>
              <a:srgbClr val="E5362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Блок-схема: процесс 40"/>
          <p:cNvSpPr/>
          <p:nvPr/>
        </p:nvSpPr>
        <p:spPr>
          <a:xfrm>
            <a:off x="0" y="1281459"/>
            <a:ext cx="942802" cy="48718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5</a:t>
            </a:r>
          </a:p>
          <a:p>
            <a:pPr algn="ctr"/>
            <a:endParaRPr lang="uk-UA" sz="700" b="1" dirty="0">
              <a:solidFill>
                <a:schemeClr val="tx1"/>
              </a:solidFill>
            </a:endParaRPr>
          </a:p>
          <a:p>
            <a:pPr algn="ctr"/>
            <a:endParaRPr lang="uk-UA" sz="700" b="1" dirty="0">
              <a:solidFill>
                <a:schemeClr val="tx1"/>
              </a:solidFill>
            </a:endParaRPr>
          </a:p>
          <a:p>
            <a:pPr algn="ctr"/>
            <a:endParaRPr lang="uk-UA" sz="1050" b="1" dirty="0" smtClean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4,5</a:t>
            </a: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endParaRPr lang="uk-UA" sz="1050" b="1" dirty="0" smtClean="0">
              <a:solidFill>
                <a:schemeClr val="tx1"/>
              </a:solidFill>
            </a:endParaRPr>
          </a:p>
          <a:p>
            <a:pPr algn="ctr"/>
            <a:endParaRPr lang="uk-UA" sz="1050" b="1" dirty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endParaRPr lang="uk-UA" sz="1050" b="1" dirty="0">
              <a:solidFill>
                <a:schemeClr val="tx1"/>
              </a:solidFill>
            </a:endParaRPr>
          </a:p>
          <a:p>
            <a:pPr algn="ctr"/>
            <a:endParaRPr lang="uk-UA" sz="800" b="1" dirty="0">
              <a:solidFill>
                <a:schemeClr val="tx1"/>
              </a:solidFill>
            </a:endParaRPr>
          </a:p>
          <a:p>
            <a:pPr algn="ctr"/>
            <a:endParaRPr lang="uk-UA" sz="800" b="1" dirty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3,5</a:t>
            </a: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endParaRPr lang="uk-UA" b="1" dirty="0">
              <a:solidFill>
                <a:schemeClr val="tx1"/>
              </a:solidFill>
            </a:endParaRPr>
          </a:p>
          <a:p>
            <a:pPr algn="ctr"/>
            <a:endParaRPr lang="uk-UA" sz="1100" b="1" dirty="0" smtClean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2,5</a:t>
            </a:r>
          </a:p>
          <a:p>
            <a:pPr algn="r"/>
            <a:endParaRPr lang="uk-UA" b="1" dirty="0" smtClean="0">
              <a:solidFill>
                <a:schemeClr val="tx1"/>
              </a:solidFill>
            </a:endParaRPr>
          </a:p>
          <a:p>
            <a:pPr algn="r"/>
            <a:endParaRPr lang="uk-UA" sz="600" b="1" dirty="0" smtClean="0">
              <a:solidFill>
                <a:schemeClr val="tx1"/>
              </a:solidFill>
            </a:endParaRPr>
          </a:p>
          <a:p>
            <a:pPr algn="r"/>
            <a:endParaRPr lang="uk-UA" sz="200" b="1" dirty="0" smtClean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71600" y="5877272"/>
            <a:ext cx="7200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603015" y="2410794"/>
            <a:ext cx="2074143" cy="114679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603014" y="2971239"/>
            <a:ext cx="2074143" cy="206213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3669146" y="2410794"/>
            <a:ext cx="1966578" cy="43375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663068" y="2971239"/>
            <a:ext cx="1947993" cy="16235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97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Ключевые </a:t>
            </a:r>
            <a:r>
              <a:rPr lang="ru-RU" sz="3600" b="1" dirty="0" smtClean="0">
                <a:solidFill>
                  <a:schemeClr val="tx1"/>
                </a:solidFill>
              </a:rPr>
              <a:t>рекомендации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800"/>
            <a:ext cx="8785225" cy="4679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   </a:t>
            </a:r>
            <a:endParaRPr lang="en-GB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solidFill>
                  <a:schemeClr val="tx1"/>
                </a:solidFill>
              </a:rPr>
              <a:t>Использовать стратегическую информацию для планирования и оценки национальных программ по ВИЧ</a:t>
            </a:r>
            <a:endParaRPr lang="en-GB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solidFill>
                  <a:schemeClr val="tx1"/>
                </a:solidFill>
              </a:rPr>
              <a:t>Скоординировать потоки информации и  механизмы ее сбора на региональном и национальном уровнях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solidFill>
                  <a:schemeClr val="tx1"/>
                </a:solidFill>
              </a:rPr>
              <a:t>Определить объем информации, оптимальный для анализа и принятия решений</a:t>
            </a:r>
            <a:endParaRPr lang="en-GB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solidFill>
                  <a:schemeClr val="tx1"/>
                </a:solidFill>
              </a:rPr>
              <a:t>Улучшить качество собираемых данных, равно как и механизмы его контроля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solidFill>
                  <a:schemeClr val="tx1"/>
                </a:solidFill>
              </a:rPr>
              <a:t>Сделать собираемую информацию доступной для общественного использования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484784"/>
            <a:ext cx="565212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   Оценка </a:t>
            </a:r>
            <a:r>
              <a:rPr lang="ru-RU" sz="3000" b="1" dirty="0"/>
              <a:t>системы мониторинга лечения </a:t>
            </a:r>
            <a:r>
              <a:rPr lang="ru-RU" sz="3000" b="1" dirty="0" smtClean="0"/>
              <a:t>ВИЧ-инфекции/</a:t>
            </a:r>
            <a:r>
              <a:rPr lang="ru-RU" sz="3000" b="1" dirty="0" err="1" smtClean="0"/>
              <a:t>СПИДа</a:t>
            </a:r>
            <a:endParaRPr lang="ru-RU" sz="3000" b="1" dirty="0" smtClean="0"/>
          </a:p>
          <a:p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 descr="http://www.qwrt.ru/images/2013/08/07/%D1%81%D1%82%D0%B0%D1%82%D0%B8%D1%81%D1%82%D0%B8%D0%BA%D0%B0-228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3480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36510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Проводится с июля 2014 г., впервые в Украине в рамках проектной деятельности «Доступ сообществ к услугам по уходу и лечению ВИЧ путем укрепления систем здравоохранения» (ACCESS).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При поддержке Центра по профилактике и контролю заболеваемости (CDC), в соответствии с Чрезвычайным планом Президента США для оказания помощи в связи со СПИД (PEPFAR).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ru-RU" sz="2600" b="1" dirty="0" smtClean="0"/>
              <a:t>Оценочное количество людей, живущих с ВИЧ</a:t>
            </a:r>
            <a:r>
              <a:rPr lang="en-US" sz="2600" b="1" dirty="0" smtClean="0"/>
              <a:t> </a:t>
            </a:r>
            <a:r>
              <a:rPr lang="ru-RU" sz="2600" b="1" dirty="0" smtClean="0"/>
              <a:t>(ЛЖВ)</a:t>
            </a:r>
            <a:br>
              <a:rPr lang="ru-RU" sz="2600" b="1" dirty="0" smtClean="0"/>
            </a:br>
            <a:r>
              <a:rPr lang="ru-RU" sz="2600" b="1" dirty="0" smtClean="0"/>
              <a:t>в странах Европы, Восточной и Центральной Азии</a:t>
            </a:r>
            <a:br>
              <a:rPr lang="ru-RU" sz="2600" b="1" dirty="0" smtClean="0"/>
            </a:br>
            <a:r>
              <a:rPr lang="ru-RU" sz="2600" b="1" dirty="0" smtClean="0"/>
              <a:t>на 01.01.2013 г.  по данным ЮНЭЙДС</a:t>
            </a:r>
            <a:endParaRPr lang="en-GB" sz="2600" b="1" dirty="0" smtClean="0"/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56792"/>
            <a:ext cx="5472608" cy="4824536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8098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/>
              <a:t>Целью</a:t>
            </a:r>
            <a:r>
              <a:rPr lang="ru-RU" sz="2400" dirty="0" smtClean="0"/>
              <a:t> </a:t>
            </a:r>
            <a:r>
              <a:rPr lang="ru-RU" sz="2400" dirty="0"/>
              <a:t>данной </a:t>
            </a:r>
            <a:r>
              <a:rPr lang="ru-RU" sz="2400" dirty="0" smtClean="0"/>
              <a:t>Оценки </a:t>
            </a:r>
            <a:r>
              <a:rPr lang="ru-RU" sz="2400" dirty="0"/>
              <a:t>является усовершенствование системы мониторинга лечения как компонента единой системы мониторинга и оценки мероприятий противодействия эпидемии </a:t>
            </a:r>
            <a:r>
              <a:rPr lang="ru-RU" sz="2400" dirty="0" smtClean="0"/>
              <a:t>ВИЧ-инфекции</a:t>
            </a:r>
          </a:p>
          <a:p>
            <a:pPr>
              <a:spcBef>
                <a:spcPts val="1200"/>
              </a:spcBef>
            </a:pPr>
            <a:endParaRPr lang="ru-RU" sz="2400" dirty="0" smtClean="0"/>
          </a:p>
          <a:p>
            <a:pPr>
              <a:spcBef>
                <a:spcPts val="1200"/>
              </a:spcBef>
            </a:pPr>
            <a:r>
              <a:rPr lang="ru-RU" sz="2400" b="1" dirty="0" smtClean="0"/>
              <a:t>Метод </a:t>
            </a:r>
            <a:r>
              <a:rPr lang="ru-RU" sz="2400" b="1" dirty="0"/>
              <a:t>оценки </a:t>
            </a:r>
            <a:r>
              <a:rPr lang="ru-RU" sz="2400" dirty="0" smtClean="0"/>
              <a:t>– </a:t>
            </a:r>
            <a:r>
              <a:rPr lang="ru-RU" sz="2400" dirty="0"/>
              <a:t>проведение </a:t>
            </a:r>
            <a:r>
              <a:rPr lang="ru-RU" sz="2400" dirty="0" smtClean="0"/>
              <a:t>интервью </a:t>
            </a:r>
            <a:r>
              <a:rPr lang="ru-RU" sz="2400" dirty="0"/>
              <a:t>с ключевыми лицами, кабинетное изучение документов и материалов, картирование потоков, объемов и полноты данных по вопросам мониторинга лечения на разных организационных </a:t>
            </a:r>
            <a:r>
              <a:rPr lang="ru-RU" sz="2400" dirty="0" smtClean="0"/>
              <a:t>уровнях</a:t>
            </a:r>
          </a:p>
          <a:p>
            <a:pPr>
              <a:spcBef>
                <a:spcPts val="1200"/>
              </a:spcBef>
              <a:buNone/>
            </a:pPr>
            <a:endParaRPr lang="ru-RU" sz="2400" dirty="0" smtClean="0"/>
          </a:p>
          <a:p>
            <a:r>
              <a:rPr lang="ru-RU" sz="2200" i="1" dirty="0" smtClean="0"/>
              <a:t>Руководства ВОЗ</a:t>
            </a:r>
            <a:r>
              <a:rPr lang="en-US" sz="2200" i="1" dirty="0" smtClean="0"/>
              <a:t> "Consolidate HIV strategic information Guide for the health sector», 2014; </a:t>
            </a:r>
            <a:endParaRPr lang="ru-RU" sz="2200" i="1" dirty="0" smtClean="0"/>
          </a:p>
          <a:p>
            <a:endParaRPr lang="ru-RU" sz="2200" i="1" dirty="0" smtClean="0"/>
          </a:p>
          <a:p>
            <a:r>
              <a:rPr lang="ru-RU" sz="2200" i="1" dirty="0" smtClean="0"/>
              <a:t>Перечень индикаторов по направлению «Лечение» сайта </a:t>
            </a:r>
            <a:r>
              <a:rPr lang="ru-RU" sz="2200" i="1" dirty="0" smtClean="0">
                <a:hlinkClick r:id="rId3"/>
              </a:rPr>
              <a:t>http://www.indicatorregistry.org</a:t>
            </a:r>
            <a:r>
              <a:rPr lang="ru-RU" sz="2200" i="1" dirty="0" smtClean="0"/>
              <a:t> ; </a:t>
            </a:r>
          </a:p>
          <a:p>
            <a:pPr>
              <a:buNone/>
            </a:pPr>
            <a:r>
              <a:rPr lang="ru-RU" sz="2200" i="1" dirty="0" smtClean="0"/>
              <a:t>     </a:t>
            </a:r>
            <a:r>
              <a:rPr lang="en-US" sz="2200" i="1" dirty="0" smtClean="0"/>
              <a:t>Consolidated guidelines on the use of antiretroviral drugs for treating and preventing HIV infection 2013. </a:t>
            </a:r>
            <a:endParaRPr lang="ru-RU" sz="2200" i="1" dirty="0" smtClean="0"/>
          </a:p>
          <a:p>
            <a:pPr>
              <a:spcBef>
                <a:spcPts val="1200"/>
              </a:spcBef>
            </a:pPr>
            <a:endParaRPr lang="ru-RU" sz="2400" dirty="0"/>
          </a:p>
          <a:p>
            <a:pPr>
              <a:spcBef>
                <a:spcPts val="120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3200" b="1" dirty="0" smtClean="0">
                <a:latin typeface="+mn-lt"/>
              </a:rPr>
              <a:t>Были разработаны следующие инструменты Оценки: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dirty="0" smtClean="0"/>
              <a:t>инструмент оценки мониторинга лечения ВИЧ-инфекции/</a:t>
            </a:r>
            <a:r>
              <a:rPr lang="ru-RU" dirty="0" err="1" smtClean="0"/>
              <a:t>СПИДа</a:t>
            </a:r>
            <a:r>
              <a:rPr lang="ru-RU" dirty="0" smtClean="0"/>
              <a:t> на уровне пациента;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инструмент оценки лечения ВИЧ-инфекции/</a:t>
            </a:r>
            <a:r>
              <a:rPr lang="ru-RU" dirty="0" err="1" smtClean="0"/>
              <a:t>СПИДа</a:t>
            </a:r>
            <a:r>
              <a:rPr lang="ru-RU" dirty="0" smtClean="0"/>
              <a:t> на уровне города и района;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инструмент оценки лечения ВИЧ-инфекции/</a:t>
            </a:r>
            <a:r>
              <a:rPr lang="ru-RU" dirty="0" err="1" smtClean="0"/>
              <a:t>СПИДа</a:t>
            </a:r>
            <a:r>
              <a:rPr lang="ru-RU" dirty="0" smtClean="0"/>
              <a:t> на региональном уровне;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инструмент оценки лечения ВИЧ-инфекции/</a:t>
            </a:r>
            <a:r>
              <a:rPr lang="ru-RU" dirty="0" err="1" smtClean="0"/>
              <a:t>СПИДа</a:t>
            </a:r>
            <a:r>
              <a:rPr lang="ru-RU" dirty="0" smtClean="0"/>
              <a:t> на уровне управленческих структур;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инструмент оценки планов и рекомендаций в сфере мониторинга лечения ВИЧ-инфекции/СПИДа;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инструмент оценки клиники национального уровня;</a:t>
            </a:r>
          </a:p>
          <a:p>
            <a:pPr lvl="0">
              <a:lnSpc>
                <a:spcPct val="120000"/>
              </a:lnSpc>
            </a:pPr>
            <a:r>
              <a:rPr lang="ru-RU" dirty="0" smtClean="0"/>
              <a:t>инструмент оценки полноты данных - на районном, областном, национальном уровнях.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514" name="Object 2"/>
          <p:cNvGraphicFramePr>
            <a:graphicFrameLocks noChangeAspect="1"/>
          </p:cNvGraphicFramePr>
          <p:nvPr/>
        </p:nvGraphicFramePr>
        <p:xfrm>
          <a:off x="395536" y="764704"/>
          <a:ext cx="8280920" cy="5760640"/>
        </p:xfrm>
        <a:graphic>
          <a:graphicData uri="http://schemas.openxmlformats.org/presentationml/2006/ole">
            <p:oleObj spid="_x0000_s320514" name="Документ" r:id="rId4" imgW="9395617" imgH="64788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1517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Привлеченные к Оценке </a:t>
            </a:r>
            <a:r>
              <a:rPr lang="ru-RU" sz="3200" b="1" dirty="0" smtClean="0">
                <a:latin typeface="+mn-lt"/>
              </a:rPr>
              <a:t>учреждения</a:t>
            </a:r>
            <a:endParaRPr lang="ru-RU" sz="3200" b="1" dirty="0" smtClean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Управленческие </a:t>
            </a:r>
            <a:r>
              <a:rPr lang="ru-RU" sz="2400" dirty="0" smtClean="0"/>
              <a:t>структуры, такие как Министерство здравоохранения Украины, Государственная служба </a:t>
            </a:r>
            <a:r>
              <a:rPr lang="ru-RU" sz="2400" dirty="0" err="1" smtClean="0"/>
              <a:t>соцзаболеваний</a:t>
            </a:r>
            <a:r>
              <a:rPr lang="ru-RU" sz="2400" dirty="0" smtClean="0"/>
              <a:t>, Украинский центр контроля за социально опасными </a:t>
            </a:r>
            <a:r>
              <a:rPr lang="ru-RU" sz="2400" dirty="0" smtClean="0"/>
              <a:t>болезнями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2400" dirty="0" smtClean="0"/>
              <a:t>Две </a:t>
            </a:r>
            <a:r>
              <a:rPr lang="ru-RU" sz="2400" dirty="0" smtClean="0"/>
              <a:t>клиники национального уровня: Национальная детская специализированная больница «ОХМАТДЕТ» и Институт эпидемиологии и инфекционных болезней (клиника «Лавра»); </a:t>
            </a:r>
            <a:endParaRPr lang="ru-RU" sz="2400" dirty="0" smtClean="0"/>
          </a:p>
          <a:p>
            <a:pPr algn="just"/>
            <a:endParaRPr lang="ru-RU" sz="1100" dirty="0" smtClean="0"/>
          </a:p>
          <a:p>
            <a:pPr algn="just"/>
            <a:r>
              <a:rPr lang="ru-RU" sz="2400" dirty="0" smtClean="0"/>
              <a:t>27 </a:t>
            </a:r>
            <a:r>
              <a:rPr lang="ru-RU" sz="2400" dirty="0" smtClean="0"/>
              <a:t>региональных и 14 городских областного подчинения центров профилактики и борьбы со </a:t>
            </a:r>
            <a:r>
              <a:rPr lang="ru-RU" sz="2400" dirty="0" err="1" smtClean="0"/>
              <a:t>СПИДом</a:t>
            </a:r>
            <a:r>
              <a:rPr lang="ru-RU" sz="2400" dirty="0" smtClean="0"/>
              <a:t>; </a:t>
            </a:r>
            <a:endParaRPr lang="ru-RU" sz="2400" dirty="0" smtClean="0"/>
          </a:p>
          <a:p>
            <a:pPr algn="just"/>
            <a:endParaRPr lang="ru-RU" sz="1100" dirty="0" smtClean="0"/>
          </a:p>
          <a:p>
            <a:pPr algn="just"/>
            <a:r>
              <a:rPr lang="ru-RU" sz="2400" smtClean="0"/>
              <a:t>164 </a:t>
            </a:r>
            <a:r>
              <a:rPr lang="ru-RU" sz="2400" dirty="0" smtClean="0"/>
              <a:t>других лечебно-профилактических </a:t>
            </a:r>
            <a:r>
              <a:rPr lang="ru-RU" sz="2400" dirty="0" smtClean="0"/>
              <a:t>учреждений локального уровня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Ожидаемые результаты Оценки системы мониторинга лечения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3024" y="1772816"/>
            <a:ext cx="8893496" cy="5085184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None/>
            </a:pPr>
            <a:r>
              <a:rPr lang="ru-RU" dirty="0" smtClean="0"/>
              <a:t>         </a:t>
            </a:r>
            <a:r>
              <a:rPr lang="ru-RU" sz="3000" dirty="0" smtClean="0"/>
              <a:t>Оценить имеющиеся потоки, объемы, полноту и качество данных по вопросам мониторинга лечения на различных организационных уровнях системы здравоохранения.</a:t>
            </a:r>
          </a:p>
          <a:p>
            <a:pPr marL="624078" indent="-514350">
              <a:buNone/>
            </a:pPr>
            <a:endParaRPr lang="ru-RU" sz="3000" b="1" dirty="0" smtClean="0"/>
          </a:p>
          <a:p>
            <a:pPr marL="624078" indent="-514350">
              <a:buNone/>
            </a:pPr>
            <a:r>
              <a:rPr lang="ru-RU" sz="3000" dirty="0" smtClean="0"/>
              <a:t>        Проанализировать сильные и слабые стороны системы мониторинга лечения, установить какие факторы способствуют ее успешному развитию и/или приводят к снижению эффективности конечного результата.</a:t>
            </a:r>
            <a:r>
              <a:rPr lang="ru-RU" sz="3000" b="1" dirty="0" smtClean="0"/>
              <a:t> </a:t>
            </a:r>
            <a:endParaRPr lang="ru-RU" sz="3000" dirty="0" smtClean="0"/>
          </a:p>
          <a:p>
            <a:pPr marL="624078" indent="-514350">
              <a:buNone/>
            </a:pPr>
            <a:r>
              <a:rPr lang="ru-RU" sz="3000" dirty="0" smtClean="0"/>
              <a:t> </a:t>
            </a:r>
          </a:p>
          <a:p>
            <a:pPr marL="624078" indent="-514350">
              <a:buNone/>
            </a:pPr>
            <a:r>
              <a:rPr lang="ru-RU" sz="3000" dirty="0" smtClean="0"/>
              <a:t>         Разработать рекомендации по совершенствованию действующей нормативно-правовой базой.</a:t>
            </a:r>
            <a:r>
              <a:rPr lang="ru-RU" sz="3000" b="1" dirty="0" smtClean="0"/>
              <a:t> </a:t>
            </a:r>
            <a:endParaRPr lang="ru-RU" sz="3000" dirty="0" smtClean="0"/>
          </a:p>
          <a:p>
            <a:pPr marL="624078" indent="-514350">
              <a:buNone/>
            </a:pPr>
            <a:r>
              <a:rPr lang="ru-RU" sz="3000" dirty="0" smtClean="0"/>
              <a:t>        </a:t>
            </a:r>
          </a:p>
          <a:p>
            <a:pPr marL="624078" indent="-514350">
              <a:buNone/>
            </a:pPr>
            <a:r>
              <a:rPr lang="ru-RU" sz="3000" dirty="0" smtClean="0"/>
              <a:t>         Предоставить предложения по определению ключевых индикаторов мониторинга и оценки, реестра данных и потоков данных, их особенностей, которые будут использованы при разработке электронной системы мониторинга лечения ВИЧ-инфекции/СПИДа в Украине.</a:t>
            </a:r>
            <a:r>
              <a:rPr lang="ru-RU" sz="3000" b="1" dirty="0" smtClean="0"/>
              <a:t> 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697144" cy="80615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РЕЗУЛЬТАТИВНОСТЬ ПРОВЕДЕННЫХ ОЦЕНОК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УКРАИНЕ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680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/>
              <a:t>Способствует адекватному планированию последующих программ и проектов в любой отрасли здравоохранении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/>
              <a:t>Генерирует </a:t>
            </a:r>
            <a:r>
              <a:rPr lang="ru-RU" sz="2600" dirty="0"/>
              <a:t>знания, понимание, новое </a:t>
            </a:r>
            <a:r>
              <a:rPr lang="ru-RU" sz="2600" dirty="0" smtClean="0"/>
              <a:t>мышление, запросы на качество, исключает дублирование финансирования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/>
              <a:t>Формирует механизмы медицинского и социального партнерства, способствует развитию новых моделей управления – от руководства услугами до управления общественным здоровьем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/>
              <a:t>Способствует развитию потенциала внутренних экспертов по оценке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dirty="0" smtClean="0"/>
              <a:t>Гарантирует  эффективный ответ на эпидемию ВИЧ-инфекции в пределах всей страны</a:t>
            </a:r>
          </a:p>
          <a:p>
            <a:pPr lvl="0"/>
            <a:endParaRPr lang="en-US" dirty="0"/>
          </a:p>
          <a:p>
            <a:pPr lvl="0">
              <a:buNone/>
            </a:pPr>
            <a:endParaRPr lang="ru-RU" i="1" dirty="0" smtClean="0"/>
          </a:p>
          <a:p>
            <a:pPr lvl="0">
              <a:buNone/>
            </a:pPr>
            <a:endParaRPr lang="en-US" dirty="0"/>
          </a:p>
        </p:txBody>
      </p:sp>
      <p:pic>
        <p:nvPicPr>
          <p:cNvPr id="5" name="Picture 2" descr="C:\Documents and Settings\Admin\Рабочий стол\111\1296660780_business_woman_walking_hamster_wheel_hg_w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454352"/>
            <a:ext cx="1403648" cy="1403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4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397182" cy="785813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</a:rPr>
              <a:t>АКТУАЛЬНЫЕ ВОПРОСЫ ДАЛЬНЕЙШЕГО РАЗВИТИЯ ОЦЕНКИ В УКРАИНЕ</a:t>
            </a:r>
          </a:p>
        </p:txBody>
      </p:sp>
      <p:pic>
        <p:nvPicPr>
          <p:cNvPr id="1026" name="Picture 2" descr="File:Leaning tower of pisa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312368" cy="41956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56792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отсутствие политической воли  государства тормозит развитие </a:t>
            </a:r>
            <a:r>
              <a:rPr lang="ru-RU" dirty="0" err="1" smtClean="0"/>
              <a:t>МиО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обеспечении преемственности финансирования  проведения оценки за счет государственных средств после уменьшения объема донорских средств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отсутствие команды специалистов в области оценки программ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сложная экономическая и политическая ситуация в стране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Box 1"/>
          <p:cNvSpPr txBox="1">
            <a:spLocks noChangeArrowheads="1"/>
          </p:cNvSpPr>
          <p:nvPr/>
        </p:nvSpPr>
        <p:spPr bwMode="auto">
          <a:xfrm>
            <a:off x="250825" y="2924175"/>
            <a:ext cx="55086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altLang="uk-UA" sz="3200" b="1" dirty="0" smtClean="0">
                <a:solidFill>
                  <a:srgbClr val="002060"/>
                </a:solidFill>
                <a:latin typeface="Calibri" pitchFamily="34" charset="0"/>
              </a:rPr>
              <a:t>Спасибо за внимание</a:t>
            </a:r>
            <a:r>
              <a:rPr kumimoji="0" lang="uk-UA" sz="3200" b="1" dirty="0" smtClean="0">
                <a:solidFill>
                  <a:srgbClr val="000000"/>
                </a:solidFill>
                <a:latin typeface="Palatino Linotype" charset="0"/>
              </a:rPr>
              <a:t>!</a:t>
            </a:r>
            <a:endParaRPr kumimoji="0" lang="en-US" sz="3200" b="1" dirty="0">
              <a:solidFill>
                <a:srgbClr val="000000"/>
              </a:solidFill>
              <a:latin typeface="Palatino Linotype" charset="0"/>
            </a:endParaRPr>
          </a:p>
          <a:p>
            <a:pPr algn="ctr"/>
            <a:endParaRPr kumimoji="0" lang="en-US" sz="2800" b="1" dirty="0">
              <a:solidFill>
                <a:srgbClr val="000000"/>
              </a:solidFill>
              <a:latin typeface="Palatino Linotype" charset="0"/>
            </a:endParaRPr>
          </a:p>
          <a:p>
            <a:pPr algn="ctr"/>
            <a:endParaRPr kumimoji="0" lang="en-US" b="1" dirty="0">
              <a:solidFill>
                <a:srgbClr val="1F497D"/>
              </a:solidFill>
              <a:latin typeface="Palatino Linotype" charset="0"/>
            </a:endParaRPr>
          </a:p>
          <a:p>
            <a:pPr algn="ctr"/>
            <a:r>
              <a:rPr kumimoji="0" lang="uk-UA" sz="1800" b="1" i="1" dirty="0" smtClean="0">
                <a:solidFill>
                  <a:srgbClr val="1F497D"/>
                </a:solidFill>
                <a:latin typeface="Palatino Linotype" charset="0"/>
              </a:rPr>
              <a:t>Державна установа </a:t>
            </a:r>
            <a:r>
              <a:rPr kumimoji="0" lang="uk-UA" sz="1800" b="1" i="1" dirty="0" err="1">
                <a:solidFill>
                  <a:srgbClr val="1F497D"/>
                </a:solidFill>
                <a:latin typeface="Palatino Linotype" charset="0"/>
              </a:rPr>
              <a:t>“Український</a:t>
            </a:r>
            <a:r>
              <a:rPr kumimoji="0" lang="uk-UA" sz="1800" b="1" i="1" dirty="0">
                <a:solidFill>
                  <a:srgbClr val="1F497D"/>
                </a:solidFill>
                <a:latin typeface="Palatino Linotype" charset="0"/>
              </a:rPr>
              <a:t> центр контролю за </a:t>
            </a:r>
            <a:r>
              <a:rPr kumimoji="0" lang="uk-UA" sz="1800" b="1" i="1" dirty="0" err="1">
                <a:solidFill>
                  <a:srgbClr val="1F497D"/>
                </a:solidFill>
                <a:latin typeface="Palatino Linotype" charset="0"/>
              </a:rPr>
              <a:t>соцхворобами</a:t>
            </a:r>
            <a:r>
              <a:rPr kumimoji="0" lang="uk-UA" sz="1800" b="1" i="1" dirty="0">
                <a:solidFill>
                  <a:srgbClr val="1F497D"/>
                </a:solidFill>
                <a:latin typeface="Palatino Linotype" charset="0"/>
              </a:rPr>
              <a:t> </a:t>
            </a:r>
            <a:r>
              <a:rPr kumimoji="0" lang="uk-UA" sz="1800" b="1" i="1" dirty="0" smtClean="0">
                <a:solidFill>
                  <a:srgbClr val="1F497D"/>
                </a:solidFill>
                <a:latin typeface="Palatino Linotype" charset="0"/>
              </a:rPr>
              <a:t>Міністерства охорони здоров'я </a:t>
            </a:r>
            <a:r>
              <a:rPr kumimoji="0" lang="uk-UA" sz="1800" b="1" i="1" dirty="0" err="1" smtClean="0">
                <a:solidFill>
                  <a:srgbClr val="1F497D"/>
                </a:solidFill>
                <a:latin typeface="Palatino Linotype" charset="0"/>
              </a:rPr>
              <a:t>України</a:t>
            </a:r>
            <a:r>
              <a:rPr kumimoji="0" lang="uk-UA" sz="1800" b="1" i="1" dirty="0" err="1">
                <a:solidFill>
                  <a:srgbClr val="1F497D"/>
                </a:solidFill>
                <a:latin typeface="Palatino Linotype" charset="0"/>
              </a:rPr>
              <a:t>”</a:t>
            </a:r>
            <a:endParaRPr kumimoji="0" lang="uk-UA" sz="1800" b="1" i="1" dirty="0">
              <a:solidFill>
                <a:srgbClr val="1F497D"/>
              </a:solidFill>
              <a:latin typeface="Palatino Linotype" charset="0"/>
            </a:endParaRPr>
          </a:p>
          <a:p>
            <a:pPr algn="ctr"/>
            <a:endParaRPr kumimoji="0" lang="ru-RU" sz="800" b="1" dirty="0">
              <a:solidFill>
                <a:srgbClr val="1F497D"/>
              </a:solidFill>
              <a:latin typeface="Palatino Linotype" charset="0"/>
            </a:endParaRPr>
          </a:p>
          <a:p>
            <a:pPr algn="ctr"/>
            <a:r>
              <a:rPr kumimoji="0" lang="en-US" b="1" dirty="0">
                <a:solidFill>
                  <a:srgbClr val="1F497D"/>
                </a:solidFill>
                <a:latin typeface="Palatino Linotype" charset="0"/>
              </a:rPr>
              <a:t>http://ucdc.gov.ua</a:t>
            </a:r>
            <a:endParaRPr kumimoji="0" lang="ru-RU" b="1" dirty="0">
              <a:solidFill>
                <a:srgbClr val="1F497D"/>
              </a:solidFill>
              <a:latin typeface="Palatino Linotype" charset="0"/>
            </a:endParaRPr>
          </a:p>
          <a:p>
            <a:pPr algn="ctr"/>
            <a:endParaRPr kumimoji="0" lang="uk-UA" b="1" dirty="0">
              <a:solidFill>
                <a:srgbClr val="1F497D"/>
              </a:solidFill>
              <a:latin typeface="Palatino Linotype" charset="0"/>
            </a:endParaRPr>
          </a:p>
        </p:txBody>
      </p:sp>
      <p:sp>
        <p:nvSpPr>
          <p:cNvPr id="168962" name="Freeform 2" descr="Поле2"/>
          <p:cNvSpPr>
            <a:spLocks/>
          </p:cNvSpPr>
          <p:nvPr/>
        </p:nvSpPr>
        <p:spPr bwMode="auto">
          <a:xfrm>
            <a:off x="4356100" y="836613"/>
            <a:ext cx="4670425" cy="2971800"/>
          </a:xfrm>
          <a:custGeom>
            <a:avLst/>
            <a:gdLst>
              <a:gd name="T0" fmla="*/ 2147483647 w 4052"/>
              <a:gd name="T1" fmla="*/ 2147483647 h 2491"/>
              <a:gd name="T2" fmla="*/ 2147483647 w 4052"/>
              <a:gd name="T3" fmla="*/ 2147483647 h 2491"/>
              <a:gd name="T4" fmla="*/ 2147483647 w 4052"/>
              <a:gd name="T5" fmla="*/ 2147483647 h 2491"/>
              <a:gd name="T6" fmla="*/ 2147483647 w 4052"/>
              <a:gd name="T7" fmla="*/ 2147483647 h 2491"/>
              <a:gd name="T8" fmla="*/ 2147483647 w 4052"/>
              <a:gd name="T9" fmla="*/ 2147483647 h 2491"/>
              <a:gd name="T10" fmla="*/ 2147483647 w 4052"/>
              <a:gd name="T11" fmla="*/ 2147483647 h 2491"/>
              <a:gd name="T12" fmla="*/ 2147483647 w 4052"/>
              <a:gd name="T13" fmla="*/ 2147483647 h 2491"/>
              <a:gd name="T14" fmla="*/ 2147483647 w 4052"/>
              <a:gd name="T15" fmla="*/ 2147483647 h 2491"/>
              <a:gd name="T16" fmla="*/ 2147483647 w 4052"/>
              <a:gd name="T17" fmla="*/ 2147483647 h 2491"/>
              <a:gd name="T18" fmla="*/ 2147483647 w 4052"/>
              <a:gd name="T19" fmla="*/ 2147483647 h 2491"/>
              <a:gd name="T20" fmla="*/ 2147483647 w 4052"/>
              <a:gd name="T21" fmla="*/ 2147483647 h 2491"/>
              <a:gd name="T22" fmla="*/ 2147483647 w 4052"/>
              <a:gd name="T23" fmla="*/ 2147483647 h 2491"/>
              <a:gd name="T24" fmla="*/ 2147483647 w 4052"/>
              <a:gd name="T25" fmla="*/ 2147483647 h 2491"/>
              <a:gd name="T26" fmla="*/ 2147483647 w 4052"/>
              <a:gd name="T27" fmla="*/ 2147483647 h 2491"/>
              <a:gd name="T28" fmla="*/ 2147483647 w 4052"/>
              <a:gd name="T29" fmla="*/ 2147483647 h 2491"/>
              <a:gd name="T30" fmla="*/ 2147483647 w 4052"/>
              <a:gd name="T31" fmla="*/ 2147483647 h 2491"/>
              <a:gd name="T32" fmla="*/ 2147483647 w 4052"/>
              <a:gd name="T33" fmla="*/ 2147483647 h 2491"/>
              <a:gd name="T34" fmla="*/ 2147483647 w 4052"/>
              <a:gd name="T35" fmla="*/ 2147483647 h 2491"/>
              <a:gd name="T36" fmla="*/ 2147483647 w 4052"/>
              <a:gd name="T37" fmla="*/ 2147483647 h 2491"/>
              <a:gd name="T38" fmla="*/ 2147483647 w 4052"/>
              <a:gd name="T39" fmla="*/ 2147483647 h 2491"/>
              <a:gd name="T40" fmla="*/ 2147483647 w 4052"/>
              <a:gd name="T41" fmla="*/ 2147483647 h 2491"/>
              <a:gd name="T42" fmla="*/ 2147483647 w 4052"/>
              <a:gd name="T43" fmla="*/ 2147483647 h 2491"/>
              <a:gd name="T44" fmla="*/ 2147483647 w 4052"/>
              <a:gd name="T45" fmla="*/ 2147483647 h 2491"/>
              <a:gd name="T46" fmla="*/ 2147483647 w 4052"/>
              <a:gd name="T47" fmla="*/ 2147483647 h 2491"/>
              <a:gd name="T48" fmla="*/ 2147483647 w 4052"/>
              <a:gd name="T49" fmla="*/ 2147483647 h 2491"/>
              <a:gd name="T50" fmla="*/ 2147483647 w 4052"/>
              <a:gd name="T51" fmla="*/ 2147483647 h 2491"/>
              <a:gd name="T52" fmla="*/ 2147483647 w 4052"/>
              <a:gd name="T53" fmla="*/ 2147483647 h 2491"/>
              <a:gd name="T54" fmla="*/ 2147483647 w 4052"/>
              <a:gd name="T55" fmla="*/ 2147483647 h 2491"/>
              <a:gd name="T56" fmla="*/ 2147483647 w 4052"/>
              <a:gd name="T57" fmla="*/ 2147483647 h 2491"/>
              <a:gd name="T58" fmla="*/ 2147483647 w 4052"/>
              <a:gd name="T59" fmla="*/ 2147483647 h 2491"/>
              <a:gd name="T60" fmla="*/ 2147483647 w 4052"/>
              <a:gd name="T61" fmla="*/ 2147483647 h 2491"/>
              <a:gd name="T62" fmla="*/ 2147483647 w 4052"/>
              <a:gd name="T63" fmla="*/ 2147483647 h 2491"/>
              <a:gd name="T64" fmla="*/ 2147483647 w 4052"/>
              <a:gd name="T65" fmla="*/ 2147483647 h 2491"/>
              <a:gd name="T66" fmla="*/ 2147483647 w 4052"/>
              <a:gd name="T67" fmla="*/ 2147483647 h 2491"/>
              <a:gd name="T68" fmla="*/ 2147483647 w 4052"/>
              <a:gd name="T69" fmla="*/ 2147483647 h 2491"/>
              <a:gd name="T70" fmla="*/ 2147483647 w 4052"/>
              <a:gd name="T71" fmla="*/ 2147483647 h 2491"/>
              <a:gd name="T72" fmla="*/ 2147483647 w 4052"/>
              <a:gd name="T73" fmla="*/ 2147483647 h 2491"/>
              <a:gd name="T74" fmla="*/ 2147483647 w 4052"/>
              <a:gd name="T75" fmla="*/ 2147483647 h 2491"/>
              <a:gd name="T76" fmla="*/ 2147483647 w 4052"/>
              <a:gd name="T77" fmla="*/ 2147483647 h 2491"/>
              <a:gd name="T78" fmla="*/ 2147483647 w 4052"/>
              <a:gd name="T79" fmla="*/ 2147483647 h 2491"/>
              <a:gd name="T80" fmla="*/ 2147483647 w 4052"/>
              <a:gd name="T81" fmla="*/ 2147483647 h 2491"/>
              <a:gd name="T82" fmla="*/ 2147483647 w 4052"/>
              <a:gd name="T83" fmla="*/ 2147483647 h 2491"/>
              <a:gd name="T84" fmla="*/ 2147483647 w 4052"/>
              <a:gd name="T85" fmla="*/ 2147483647 h 2491"/>
              <a:gd name="T86" fmla="*/ 2147483647 w 4052"/>
              <a:gd name="T87" fmla="*/ 2147483647 h 2491"/>
              <a:gd name="T88" fmla="*/ 2147483647 w 4052"/>
              <a:gd name="T89" fmla="*/ 2147483647 h 2491"/>
              <a:gd name="T90" fmla="*/ 2147483647 w 4052"/>
              <a:gd name="T91" fmla="*/ 2147483647 h 2491"/>
              <a:gd name="T92" fmla="*/ 2147483647 w 4052"/>
              <a:gd name="T93" fmla="*/ 2147483647 h 2491"/>
              <a:gd name="T94" fmla="*/ 2147483647 w 4052"/>
              <a:gd name="T95" fmla="*/ 2147483647 h 2491"/>
              <a:gd name="T96" fmla="*/ 2147483647 w 4052"/>
              <a:gd name="T97" fmla="*/ 2147483647 h 2491"/>
              <a:gd name="T98" fmla="*/ 2147483647 w 4052"/>
              <a:gd name="T99" fmla="*/ 2147483647 h 2491"/>
              <a:gd name="T100" fmla="*/ 2147483647 w 4052"/>
              <a:gd name="T101" fmla="*/ 2147483647 h 2491"/>
              <a:gd name="T102" fmla="*/ 2147483647 w 4052"/>
              <a:gd name="T103" fmla="*/ 2147483647 h 2491"/>
              <a:gd name="T104" fmla="*/ 2147483647 w 4052"/>
              <a:gd name="T105" fmla="*/ 2147483647 h 2491"/>
              <a:gd name="T106" fmla="*/ 2147483647 w 4052"/>
              <a:gd name="T107" fmla="*/ 2147483647 h 2491"/>
              <a:gd name="T108" fmla="*/ 2147483647 w 4052"/>
              <a:gd name="T109" fmla="*/ 2147483647 h 2491"/>
              <a:gd name="T110" fmla="*/ 2147483647 w 4052"/>
              <a:gd name="T111" fmla="*/ 2147483647 h 24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052"/>
              <a:gd name="T169" fmla="*/ 0 h 2491"/>
              <a:gd name="T170" fmla="*/ 4052 w 4052"/>
              <a:gd name="T171" fmla="*/ 2491 h 24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052" h="2491">
                <a:moveTo>
                  <a:pt x="2077" y="81"/>
                </a:moveTo>
                <a:lnTo>
                  <a:pt x="2043" y="81"/>
                </a:lnTo>
                <a:lnTo>
                  <a:pt x="2011" y="92"/>
                </a:lnTo>
                <a:lnTo>
                  <a:pt x="1939" y="155"/>
                </a:lnTo>
                <a:lnTo>
                  <a:pt x="1926" y="184"/>
                </a:lnTo>
                <a:lnTo>
                  <a:pt x="1926" y="216"/>
                </a:lnTo>
                <a:lnTo>
                  <a:pt x="1917" y="245"/>
                </a:lnTo>
                <a:lnTo>
                  <a:pt x="1926" y="303"/>
                </a:lnTo>
                <a:lnTo>
                  <a:pt x="1910" y="333"/>
                </a:lnTo>
                <a:lnTo>
                  <a:pt x="1876" y="337"/>
                </a:lnTo>
                <a:lnTo>
                  <a:pt x="1856" y="315"/>
                </a:lnTo>
                <a:lnTo>
                  <a:pt x="1825" y="301"/>
                </a:lnTo>
                <a:lnTo>
                  <a:pt x="1791" y="301"/>
                </a:lnTo>
                <a:lnTo>
                  <a:pt x="1726" y="312"/>
                </a:lnTo>
                <a:lnTo>
                  <a:pt x="1690" y="310"/>
                </a:lnTo>
                <a:lnTo>
                  <a:pt x="1660" y="328"/>
                </a:lnTo>
                <a:lnTo>
                  <a:pt x="1636" y="308"/>
                </a:lnTo>
                <a:lnTo>
                  <a:pt x="1624" y="279"/>
                </a:lnTo>
                <a:lnTo>
                  <a:pt x="1568" y="245"/>
                </a:lnTo>
                <a:lnTo>
                  <a:pt x="1501" y="310"/>
                </a:lnTo>
                <a:lnTo>
                  <a:pt x="1474" y="292"/>
                </a:lnTo>
                <a:lnTo>
                  <a:pt x="1453" y="270"/>
                </a:lnTo>
                <a:lnTo>
                  <a:pt x="1420" y="276"/>
                </a:lnTo>
                <a:lnTo>
                  <a:pt x="1388" y="267"/>
                </a:lnTo>
                <a:lnTo>
                  <a:pt x="1361" y="247"/>
                </a:lnTo>
                <a:lnTo>
                  <a:pt x="1336" y="272"/>
                </a:lnTo>
                <a:lnTo>
                  <a:pt x="1300" y="272"/>
                </a:lnTo>
                <a:lnTo>
                  <a:pt x="1271" y="281"/>
                </a:lnTo>
                <a:lnTo>
                  <a:pt x="1244" y="301"/>
                </a:lnTo>
                <a:lnTo>
                  <a:pt x="1217" y="281"/>
                </a:lnTo>
                <a:lnTo>
                  <a:pt x="1212" y="252"/>
                </a:lnTo>
                <a:lnTo>
                  <a:pt x="1147" y="256"/>
                </a:lnTo>
                <a:lnTo>
                  <a:pt x="1122" y="236"/>
                </a:lnTo>
                <a:lnTo>
                  <a:pt x="1113" y="207"/>
                </a:lnTo>
                <a:lnTo>
                  <a:pt x="1084" y="193"/>
                </a:lnTo>
                <a:lnTo>
                  <a:pt x="1050" y="186"/>
                </a:lnTo>
                <a:lnTo>
                  <a:pt x="1023" y="171"/>
                </a:lnTo>
                <a:lnTo>
                  <a:pt x="990" y="175"/>
                </a:lnTo>
                <a:lnTo>
                  <a:pt x="956" y="173"/>
                </a:lnTo>
                <a:lnTo>
                  <a:pt x="893" y="155"/>
                </a:lnTo>
                <a:lnTo>
                  <a:pt x="832" y="126"/>
                </a:lnTo>
                <a:lnTo>
                  <a:pt x="798" y="130"/>
                </a:lnTo>
                <a:lnTo>
                  <a:pt x="731" y="130"/>
                </a:lnTo>
                <a:lnTo>
                  <a:pt x="697" y="121"/>
                </a:lnTo>
                <a:lnTo>
                  <a:pt x="531" y="141"/>
                </a:lnTo>
                <a:lnTo>
                  <a:pt x="499" y="153"/>
                </a:lnTo>
                <a:lnTo>
                  <a:pt x="490" y="182"/>
                </a:lnTo>
                <a:lnTo>
                  <a:pt x="465" y="202"/>
                </a:lnTo>
                <a:lnTo>
                  <a:pt x="402" y="227"/>
                </a:lnTo>
                <a:lnTo>
                  <a:pt x="369" y="222"/>
                </a:lnTo>
                <a:lnTo>
                  <a:pt x="333" y="227"/>
                </a:lnTo>
                <a:lnTo>
                  <a:pt x="308" y="247"/>
                </a:lnTo>
                <a:lnTo>
                  <a:pt x="333" y="292"/>
                </a:lnTo>
                <a:lnTo>
                  <a:pt x="339" y="337"/>
                </a:lnTo>
                <a:lnTo>
                  <a:pt x="369" y="402"/>
                </a:lnTo>
                <a:lnTo>
                  <a:pt x="375" y="416"/>
                </a:lnTo>
                <a:lnTo>
                  <a:pt x="418" y="459"/>
                </a:lnTo>
                <a:lnTo>
                  <a:pt x="414" y="499"/>
                </a:lnTo>
                <a:lnTo>
                  <a:pt x="438" y="553"/>
                </a:lnTo>
                <a:lnTo>
                  <a:pt x="418" y="605"/>
                </a:lnTo>
                <a:lnTo>
                  <a:pt x="344" y="661"/>
                </a:lnTo>
                <a:lnTo>
                  <a:pt x="265" y="706"/>
                </a:lnTo>
                <a:lnTo>
                  <a:pt x="202" y="776"/>
                </a:lnTo>
                <a:lnTo>
                  <a:pt x="132" y="918"/>
                </a:lnTo>
                <a:lnTo>
                  <a:pt x="123" y="972"/>
                </a:lnTo>
                <a:lnTo>
                  <a:pt x="135" y="1019"/>
                </a:lnTo>
                <a:lnTo>
                  <a:pt x="92" y="1026"/>
                </a:lnTo>
                <a:lnTo>
                  <a:pt x="72" y="1022"/>
                </a:lnTo>
                <a:lnTo>
                  <a:pt x="72" y="1046"/>
                </a:lnTo>
                <a:lnTo>
                  <a:pt x="24" y="1157"/>
                </a:lnTo>
                <a:lnTo>
                  <a:pt x="0" y="1247"/>
                </a:lnTo>
                <a:lnTo>
                  <a:pt x="60" y="1276"/>
                </a:lnTo>
                <a:lnTo>
                  <a:pt x="105" y="1310"/>
                </a:lnTo>
                <a:lnTo>
                  <a:pt x="141" y="1341"/>
                </a:lnTo>
                <a:lnTo>
                  <a:pt x="159" y="1382"/>
                </a:lnTo>
                <a:lnTo>
                  <a:pt x="189" y="1373"/>
                </a:lnTo>
                <a:lnTo>
                  <a:pt x="258" y="1373"/>
                </a:lnTo>
                <a:lnTo>
                  <a:pt x="333" y="1382"/>
                </a:lnTo>
                <a:lnTo>
                  <a:pt x="429" y="1391"/>
                </a:lnTo>
                <a:lnTo>
                  <a:pt x="492" y="1375"/>
                </a:lnTo>
                <a:lnTo>
                  <a:pt x="553" y="1373"/>
                </a:lnTo>
                <a:lnTo>
                  <a:pt x="600" y="1406"/>
                </a:lnTo>
                <a:lnTo>
                  <a:pt x="641" y="1427"/>
                </a:lnTo>
                <a:lnTo>
                  <a:pt x="706" y="1386"/>
                </a:lnTo>
                <a:lnTo>
                  <a:pt x="771" y="1368"/>
                </a:lnTo>
                <a:lnTo>
                  <a:pt x="843" y="1366"/>
                </a:lnTo>
                <a:lnTo>
                  <a:pt x="983" y="1289"/>
                </a:lnTo>
                <a:lnTo>
                  <a:pt x="1012" y="1292"/>
                </a:lnTo>
                <a:lnTo>
                  <a:pt x="1035" y="1251"/>
                </a:lnTo>
                <a:lnTo>
                  <a:pt x="1064" y="1233"/>
                </a:lnTo>
                <a:lnTo>
                  <a:pt x="1095" y="1240"/>
                </a:lnTo>
                <a:lnTo>
                  <a:pt x="1129" y="1235"/>
                </a:lnTo>
                <a:lnTo>
                  <a:pt x="1194" y="1215"/>
                </a:lnTo>
                <a:lnTo>
                  <a:pt x="1262" y="1235"/>
                </a:lnTo>
                <a:lnTo>
                  <a:pt x="1291" y="1251"/>
                </a:lnTo>
                <a:lnTo>
                  <a:pt x="1368" y="1312"/>
                </a:lnTo>
                <a:lnTo>
                  <a:pt x="1397" y="1319"/>
                </a:lnTo>
                <a:lnTo>
                  <a:pt x="1462" y="1307"/>
                </a:lnTo>
                <a:lnTo>
                  <a:pt x="1496" y="1316"/>
                </a:lnTo>
                <a:lnTo>
                  <a:pt x="1543" y="1361"/>
                </a:lnTo>
                <a:lnTo>
                  <a:pt x="1575" y="1352"/>
                </a:lnTo>
                <a:lnTo>
                  <a:pt x="1593" y="1382"/>
                </a:lnTo>
                <a:lnTo>
                  <a:pt x="1593" y="1411"/>
                </a:lnTo>
                <a:lnTo>
                  <a:pt x="1593" y="1440"/>
                </a:lnTo>
                <a:lnTo>
                  <a:pt x="1579" y="1503"/>
                </a:lnTo>
                <a:lnTo>
                  <a:pt x="1604" y="1524"/>
                </a:lnTo>
                <a:lnTo>
                  <a:pt x="1620" y="1553"/>
                </a:lnTo>
                <a:lnTo>
                  <a:pt x="1654" y="1557"/>
                </a:lnTo>
                <a:lnTo>
                  <a:pt x="1665" y="1587"/>
                </a:lnTo>
                <a:lnTo>
                  <a:pt x="1656" y="1618"/>
                </a:lnTo>
                <a:lnTo>
                  <a:pt x="1685" y="1674"/>
                </a:lnTo>
                <a:lnTo>
                  <a:pt x="1744" y="1706"/>
                </a:lnTo>
                <a:lnTo>
                  <a:pt x="1759" y="1733"/>
                </a:lnTo>
                <a:lnTo>
                  <a:pt x="1766" y="1762"/>
                </a:lnTo>
                <a:lnTo>
                  <a:pt x="1757" y="1794"/>
                </a:lnTo>
                <a:lnTo>
                  <a:pt x="1771" y="1825"/>
                </a:lnTo>
                <a:lnTo>
                  <a:pt x="1757" y="1854"/>
                </a:lnTo>
                <a:lnTo>
                  <a:pt x="1730" y="1872"/>
                </a:lnTo>
                <a:lnTo>
                  <a:pt x="1633" y="1848"/>
                </a:lnTo>
                <a:lnTo>
                  <a:pt x="1606" y="1863"/>
                </a:lnTo>
                <a:lnTo>
                  <a:pt x="1588" y="1836"/>
                </a:lnTo>
                <a:lnTo>
                  <a:pt x="1559" y="1852"/>
                </a:lnTo>
                <a:lnTo>
                  <a:pt x="1543" y="1881"/>
                </a:lnTo>
                <a:lnTo>
                  <a:pt x="1532" y="1978"/>
                </a:lnTo>
                <a:lnTo>
                  <a:pt x="1503" y="1992"/>
                </a:lnTo>
                <a:lnTo>
                  <a:pt x="1480" y="2017"/>
                </a:lnTo>
                <a:lnTo>
                  <a:pt x="1476" y="2048"/>
                </a:lnTo>
                <a:lnTo>
                  <a:pt x="1444" y="2064"/>
                </a:lnTo>
                <a:lnTo>
                  <a:pt x="1433" y="2095"/>
                </a:lnTo>
                <a:lnTo>
                  <a:pt x="1429" y="2127"/>
                </a:lnTo>
                <a:lnTo>
                  <a:pt x="1408" y="2149"/>
                </a:lnTo>
                <a:lnTo>
                  <a:pt x="1368" y="2149"/>
                </a:lnTo>
                <a:lnTo>
                  <a:pt x="1368" y="2165"/>
                </a:lnTo>
                <a:lnTo>
                  <a:pt x="1402" y="2158"/>
                </a:lnTo>
                <a:lnTo>
                  <a:pt x="1453" y="2228"/>
                </a:lnTo>
                <a:lnTo>
                  <a:pt x="1498" y="2224"/>
                </a:lnTo>
                <a:lnTo>
                  <a:pt x="1539" y="2194"/>
                </a:lnTo>
                <a:lnTo>
                  <a:pt x="1602" y="2185"/>
                </a:lnTo>
                <a:lnTo>
                  <a:pt x="1638" y="2170"/>
                </a:lnTo>
                <a:lnTo>
                  <a:pt x="1674" y="2172"/>
                </a:lnTo>
                <a:lnTo>
                  <a:pt x="1694" y="2185"/>
                </a:lnTo>
                <a:lnTo>
                  <a:pt x="1708" y="2179"/>
                </a:lnTo>
                <a:lnTo>
                  <a:pt x="1699" y="2118"/>
                </a:lnTo>
                <a:lnTo>
                  <a:pt x="1699" y="2041"/>
                </a:lnTo>
                <a:lnTo>
                  <a:pt x="1708" y="2057"/>
                </a:lnTo>
                <a:lnTo>
                  <a:pt x="1712" y="2098"/>
                </a:lnTo>
                <a:lnTo>
                  <a:pt x="1732" y="2107"/>
                </a:lnTo>
                <a:lnTo>
                  <a:pt x="1735" y="2077"/>
                </a:lnTo>
                <a:lnTo>
                  <a:pt x="1759" y="2066"/>
                </a:lnTo>
                <a:lnTo>
                  <a:pt x="1768" y="2046"/>
                </a:lnTo>
                <a:lnTo>
                  <a:pt x="1827" y="2044"/>
                </a:lnTo>
                <a:lnTo>
                  <a:pt x="1845" y="2023"/>
                </a:lnTo>
                <a:lnTo>
                  <a:pt x="1870" y="1978"/>
                </a:lnTo>
                <a:lnTo>
                  <a:pt x="1861" y="1935"/>
                </a:lnTo>
                <a:lnTo>
                  <a:pt x="1827" y="1904"/>
                </a:lnTo>
                <a:lnTo>
                  <a:pt x="1816" y="1877"/>
                </a:lnTo>
                <a:lnTo>
                  <a:pt x="1831" y="1895"/>
                </a:lnTo>
                <a:lnTo>
                  <a:pt x="1865" y="1902"/>
                </a:lnTo>
                <a:lnTo>
                  <a:pt x="1881" y="1933"/>
                </a:lnTo>
                <a:lnTo>
                  <a:pt x="1894" y="1938"/>
                </a:lnTo>
                <a:lnTo>
                  <a:pt x="1942" y="1868"/>
                </a:lnTo>
                <a:lnTo>
                  <a:pt x="1946" y="1836"/>
                </a:lnTo>
                <a:lnTo>
                  <a:pt x="1975" y="1827"/>
                </a:lnTo>
                <a:lnTo>
                  <a:pt x="2002" y="1814"/>
                </a:lnTo>
                <a:lnTo>
                  <a:pt x="2068" y="1803"/>
                </a:lnTo>
                <a:lnTo>
                  <a:pt x="2117" y="1778"/>
                </a:lnTo>
                <a:lnTo>
                  <a:pt x="2140" y="1760"/>
                </a:lnTo>
                <a:lnTo>
                  <a:pt x="2133" y="1800"/>
                </a:lnTo>
                <a:lnTo>
                  <a:pt x="2171" y="1787"/>
                </a:lnTo>
                <a:lnTo>
                  <a:pt x="2203" y="1773"/>
                </a:lnTo>
                <a:lnTo>
                  <a:pt x="2214" y="1744"/>
                </a:lnTo>
                <a:lnTo>
                  <a:pt x="2232" y="1782"/>
                </a:lnTo>
                <a:lnTo>
                  <a:pt x="2259" y="1816"/>
                </a:lnTo>
                <a:lnTo>
                  <a:pt x="2284" y="1823"/>
                </a:lnTo>
                <a:lnTo>
                  <a:pt x="2284" y="1841"/>
                </a:lnTo>
                <a:lnTo>
                  <a:pt x="2182" y="1827"/>
                </a:lnTo>
                <a:lnTo>
                  <a:pt x="2151" y="1841"/>
                </a:lnTo>
                <a:lnTo>
                  <a:pt x="2173" y="1852"/>
                </a:lnTo>
                <a:lnTo>
                  <a:pt x="2236" y="1859"/>
                </a:lnTo>
                <a:lnTo>
                  <a:pt x="2245" y="1872"/>
                </a:lnTo>
                <a:lnTo>
                  <a:pt x="2189" y="1911"/>
                </a:lnTo>
                <a:lnTo>
                  <a:pt x="2196" y="1926"/>
                </a:lnTo>
                <a:lnTo>
                  <a:pt x="2243" y="1922"/>
                </a:lnTo>
                <a:lnTo>
                  <a:pt x="2266" y="1929"/>
                </a:lnTo>
                <a:lnTo>
                  <a:pt x="2290" y="1953"/>
                </a:lnTo>
                <a:lnTo>
                  <a:pt x="2358" y="1978"/>
                </a:lnTo>
                <a:lnTo>
                  <a:pt x="2450" y="1958"/>
                </a:lnTo>
                <a:lnTo>
                  <a:pt x="2477" y="1958"/>
                </a:lnTo>
                <a:lnTo>
                  <a:pt x="2482" y="1947"/>
                </a:lnTo>
                <a:lnTo>
                  <a:pt x="2518" y="1935"/>
                </a:lnTo>
                <a:lnTo>
                  <a:pt x="2520" y="1951"/>
                </a:lnTo>
                <a:lnTo>
                  <a:pt x="2560" y="1974"/>
                </a:lnTo>
                <a:lnTo>
                  <a:pt x="2583" y="1947"/>
                </a:lnTo>
                <a:lnTo>
                  <a:pt x="2608" y="1971"/>
                </a:lnTo>
                <a:lnTo>
                  <a:pt x="2612" y="2003"/>
                </a:lnTo>
                <a:lnTo>
                  <a:pt x="2628" y="2012"/>
                </a:lnTo>
                <a:lnTo>
                  <a:pt x="2612" y="2023"/>
                </a:lnTo>
                <a:lnTo>
                  <a:pt x="2497" y="2055"/>
                </a:lnTo>
                <a:lnTo>
                  <a:pt x="2461" y="2084"/>
                </a:lnTo>
                <a:lnTo>
                  <a:pt x="2410" y="2134"/>
                </a:lnTo>
                <a:lnTo>
                  <a:pt x="2371" y="2154"/>
                </a:lnTo>
                <a:lnTo>
                  <a:pt x="2356" y="2181"/>
                </a:lnTo>
                <a:lnTo>
                  <a:pt x="2358" y="2190"/>
                </a:lnTo>
                <a:lnTo>
                  <a:pt x="2425" y="2190"/>
                </a:lnTo>
                <a:lnTo>
                  <a:pt x="2470" y="2219"/>
                </a:lnTo>
                <a:lnTo>
                  <a:pt x="2502" y="2251"/>
                </a:lnTo>
                <a:lnTo>
                  <a:pt x="2531" y="2248"/>
                </a:lnTo>
                <a:lnTo>
                  <a:pt x="2556" y="2255"/>
                </a:lnTo>
                <a:lnTo>
                  <a:pt x="2576" y="2300"/>
                </a:lnTo>
                <a:lnTo>
                  <a:pt x="2583" y="2341"/>
                </a:lnTo>
                <a:lnTo>
                  <a:pt x="2576" y="2370"/>
                </a:lnTo>
                <a:lnTo>
                  <a:pt x="2576" y="2413"/>
                </a:lnTo>
                <a:lnTo>
                  <a:pt x="2556" y="2442"/>
                </a:lnTo>
                <a:lnTo>
                  <a:pt x="2605" y="2482"/>
                </a:lnTo>
                <a:lnTo>
                  <a:pt x="2617" y="2487"/>
                </a:lnTo>
                <a:lnTo>
                  <a:pt x="2684" y="2491"/>
                </a:lnTo>
                <a:lnTo>
                  <a:pt x="2729" y="2462"/>
                </a:lnTo>
                <a:lnTo>
                  <a:pt x="2759" y="2458"/>
                </a:lnTo>
                <a:lnTo>
                  <a:pt x="2770" y="2446"/>
                </a:lnTo>
                <a:lnTo>
                  <a:pt x="2774" y="2426"/>
                </a:lnTo>
                <a:lnTo>
                  <a:pt x="2795" y="2397"/>
                </a:lnTo>
                <a:lnTo>
                  <a:pt x="2822" y="2390"/>
                </a:lnTo>
                <a:lnTo>
                  <a:pt x="2799" y="2379"/>
                </a:lnTo>
                <a:lnTo>
                  <a:pt x="2858" y="2361"/>
                </a:lnTo>
                <a:lnTo>
                  <a:pt x="2907" y="2370"/>
                </a:lnTo>
                <a:lnTo>
                  <a:pt x="2943" y="2332"/>
                </a:lnTo>
                <a:lnTo>
                  <a:pt x="3015" y="2264"/>
                </a:lnTo>
                <a:lnTo>
                  <a:pt x="3143" y="2302"/>
                </a:lnTo>
                <a:lnTo>
                  <a:pt x="3157" y="2289"/>
                </a:lnTo>
                <a:lnTo>
                  <a:pt x="3233" y="2284"/>
                </a:lnTo>
                <a:lnTo>
                  <a:pt x="3233" y="2242"/>
                </a:lnTo>
                <a:lnTo>
                  <a:pt x="3238" y="2210"/>
                </a:lnTo>
                <a:lnTo>
                  <a:pt x="3254" y="2194"/>
                </a:lnTo>
                <a:lnTo>
                  <a:pt x="3260" y="2163"/>
                </a:lnTo>
                <a:lnTo>
                  <a:pt x="3213" y="2156"/>
                </a:lnTo>
                <a:lnTo>
                  <a:pt x="3161" y="2170"/>
                </a:lnTo>
                <a:lnTo>
                  <a:pt x="3128" y="2185"/>
                </a:lnTo>
                <a:lnTo>
                  <a:pt x="3119" y="2165"/>
                </a:lnTo>
                <a:lnTo>
                  <a:pt x="3101" y="2167"/>
                </a:lnTo>
                <a:lnTo>
                  <a:pt x="3056" y="2219"/>
                </a:lnTo>
                <a:lnTo>
                  <a:pt x="3011" y="2185"/>
                </a:lnTo>
                <a:lnTo>
                  <a:pt x="3006" y="2210"/>
                </a:lnTo>
                <a:lnTo>
                  <a:pt x="2932" y="2190"/>
                </a:lnTo>
                <a:lnTo>
                  <a:pt x="2921" y="2208"/>
                </a:lnTo>
                <a:lnTo>
                  <a:pt x="2909" y="2172"/>
                </a:lnTo>
                <a:lnTo>
                  <a:pt x="2907" y="2125"/>
                </a:lnTo>
                <a:lnTo>
                  <a:pt x="2882" y="2091"/>
                </a:lnTo>
                <a:lnTo>
                  <a:pt x="2831" y="2098"/>
                </a:lnTo>
                <a:lnTo>
                  <a:pt x="2840" y="2064"/>
                </a:lnTo>
                <a:lnTo>
                  <a:pt x="2828" y="2055"/>
                </a:lnTo>
                <a:lnTo>
                  <a:pt x="2801" y="2068"/>
                </a:lnTo>
                <a:lnTo>
                  <a:pt x="2792" y="2062"/>
                </a:lnTo>
                <a:lnTo>
                  <a:pt x="2810" y="2012"/>
                </a:lnTo>
                <a:lnTo>
                  <a:pt x="2790" y="2012"/>
                </a:lnTo>
                <a:lnTo>
                  <a:pt x="2770" y="1998"/>
                </a:lnTo>
                <a:lnTo>
                  <a:pt x="2729" y="1989"/>
                </a:lnTo>
                <a:lnTo>
                  <a:pt x="2729" y="2017"/>
                </a:lnTo>
                <a:lnTo>
                  <a:pt x="2718" y="2028"/>
                </a:lnTo>
                <a:lnTo>
                  <a:pt x="2702" y="2010"/>
                </a:lnTo>
                <a:lnTo>
                  <a:pt x="2700" y="1987"/>
                </a:lnTo>
                <a:lnTo>
                  <a:pt x="2691" y="1965"/>
                </a:lnTo>
                <a:lnTo>
                  <a:pt x="2677" y="1958"/>
                </a:lnTo>
                <a:lnTo>
                  <a:pt x="2662" y="1962"/>
                </a:lnTo>
                <a:lnTo>
                  <a:pt x="2641" y="1938"/>
                </a:lnTo>
                <a:lnTo>
                  <a:pt x="2623" y="1922"/>
                </a:lnTo>
                <a:lnTo>
                  <a:pt x="2695" y="1947"/>
                </a:lnTo>
                <a:lnTo>
                  <a:pt x="2704" y="1940"/>
                </a:lnTo>
                <a:lnTo>
                  <a:pt x="2714" y="1886"/>
                </a:lnTo>
                <a:lnTo>
                  <a:pt x="2729" y="1904"/>
                </a:lnTo>
                <a:lnTo>
                  <a:pt x="2729" y="1938"/>
                </a:lnTo>
                <a:lnTo>
                  <a:pt x="2736" y="1947"/>
                </a:lnTo>
                <a:lnTo>
                  <a:pt x="2790" y="1947"/>
                </a:lnTo>
                <a:lnTo>
                  <a:pt x="2799" y="1962"/>
                </a:lnTo>
                <a:lnTo>
                  <a:pt x="2790" y="1987"/>
                </a:lnTo>
                <a:lnTo>
                  <a:pt x="2797" y="1992"/>
                </a:lnTo>
                <a:lnTo>
                  <a:pt x="2815" y="1967"/>
                </a:lnTo>
                <a:lnTo>
                  <a:pt x="2842" y="1947"/>
                </a:lnTo>
                <a:lnTo>
                  <a:pt x="2851" y="1965"/>
                </a:lnTo>
                <a:lnTo>
                  <a:pt x="2846" y="1978"/>
                </a:lnTo>
                <a:lnTo>
                  <a:pt x="2869" y="2023"/>
                </a:lnTo>
                <a:lnTo>
                  <a:pt x="2869" y="2039"/>
                </a:lnTo>
                <a:lnTo>
                  <a:pt x="2889" y="2039"/>
                </a:lnTo>
                <a:lnTo>
                  <a:pt x="2889" y="2003"/>
                </a:lnTo>
                <a:lnTo>
                  <a:pt x="2878" y="1947"/>
                </a:lnTo>
                <a:lnTo>
                  <a:pt x="2918" y="1904"/>
                </a:lnTo>
                <a:lnTo>
                  <a:pt x="2939" y="1845"/>
                </a:lnTo>
                <a:lnTo>
                  <a:pt x="2957" y="1845"/>
                </a:lnTo>
                <a:lnTo>
                  <a:pt x="2975" y="1904"/>
                </a:lnTo>
                <a:lnTo>
                  <a:pt x="2957" y="1922"/>
                </a:lnTo>
                <a:lnTo>
                  <a:pt x="2930" y="1938"/>
                </a:lnTo>
                <a:lnTo>
                  <a:pt x="2921" y="1958"/>
                </a:lnTo>
                <a:lnTo>
                  <a:pt x="2950" y="1947"/>
                </a:lnTo>
                <a:lnTo>
                  <a:pt x="2981" y="1902"/>
                </a:lnTo>
                <a:lnTo>
                  <a:pt x="3004" y="1859"/>
                </a:lnTo>
                <a:lnTo>
                  <a:pt x="3020" y="1857"/>
                </a:lnTo>
                <a:lnTo>
                  <a:pt x="3083" y="1800"/>
                </a:lnTo>
                <a:lnTo>
                  <a:pt x="3114" y="1796"/>
                </a:lnTo>
                <a:lnTo>
                  <a:pt x="3157" y="1782"/>
                </a:lnTo>
                <a:lnTo>
                  <a:pt x="3161" y="1803"/>
                </a:lnTo>
                <a:lnTo>
                  <a:pt x="3175" y="1785"/>
                </a:lnTo>
                <a:lnTo>
                  <a:pt x="3267" y="1740"/>
                </a:lnTo>
                <a:lnTo>
                  <a:pt x="3314" y="1769"/>
                </a:lnTo>
                <a:lnTo>
                  <a:pt x="3328" y="1724"/>
                </a:lnTo>
                <a:lnTo>
                  <a:pt x="3404" y="1692"/>
                </a:lnTo>
                <a:lnTo>
                  <a:pt x="3434" y="1695"/>
                </a:lnTo>
                <a:lnTo>
                  <a:pt x="3474" y="1656"/>
                </a:lnTo>
                <a:lnTo>
                  <a:pt x="3528" y="1643"/>
                </a:lnTo>
                <a:lnTo>
                  <a:pt x="3623" y="1629"/>
                </a:lnTo>
                <a:lnTo>
                  <a:pt x="3620" y="1573"/>
                </a:lnTo>
                <a:lnTo>
                  <a:pt x="3618" y="1539"/>
                </a:lnTo>
                <a:lnTo>
                  <a:pt x="3647" y="1485"/>
                </a:lnTo>
                <a:lnTo>
                  <a:pt x="3710" y="1463"/>
                </a:lnTo>
                <a:lnTo>
                  <a:pt x="3746" y="1406"/>
                </a:lnTo>
                <a:lnTo>
                  <a:pt x="3771" y="1388"/>
                </a:lnTo>
                <a:lnTo>
                  <a:pt x="3830" y="1418"/>
                </a:lnTo>
                <a:lnTo>
                  <a:pt x="3863" y="1413"/>
                </a:lnTo>
                <a:lnTo>
                  <a:pt x="3924" y="1427"/>
                </a:lnTo>
                <a:lnTo>
                  <a:pt x="3956" y="1413"/>
                </a:lnTo>
                <a:lnTo>
                  <a:pt x="3983" y="1325"/>
                </a:lnTo>
                <a:lnTo>
                  <a:pt x="3996" y="1265"/>
                </a:lnTo>
                <a:lnTo>
                  <a:pt x="3969" y="1249"/>
                </a:lnTo>
                <a:lnTo>
                  <a:pt x="3976" y="1220"/>
                </a:lnTo>
                <a:lnTo>
                  <a:pt x="3965" y="1190"/>
                </a:lnTo>
                <a:lnTo>
                  <a:pt x="3944" y="1166"/>
                </a:lnTo>
                <a:lnTo>
                  <a:pt x="3949" y="1134"/>
                </a:lnTo>
                <a:lnTo>
                  <a:pt x="3962" y="1109"/>
                </a:lnTo>
                <a:lnTo>
                  <a:pt x="4028" y="1091"/>
                </a:lnTo>
                <a:lnTo>
                  <a:pt x="4007" y="1067"/>
                </a:lnTo>
                <a:lnTo>
                  <a:pt x="3974" y="1060"/>
                </a:lnTo>
                <a:lnTo>
                  <a:pt x="3956" y="1035"/>
                </a:lnTo>
                <a:lnTo>
                  <a:pt x="4019" y="1024"/>
                </a:lnTo>
                <a:lnTo>
                  <a:pt x="4052" y="967"/>
                </a:lnTo>
                <a:lnTo>
                  <a:pt x="4019" y="880"/>
                </a:lnTo>
                <a:lnTo>
                  <a:pt x="4050" y="866"/>
                </a:lnTo>
                <a:lnTo>
                  <a:pt x="4023" y="848"/>
                </a:lnTo>
                <a:lnTo>
                  <a:pt x="3989" y="850"/>
                </a:lnTo>
                <a:lnTo>
                  <a:pt x="3956" y="844"/>
                </a:lnTo>
                <a:lnTo>
                  <a:pt x="3906" y="805"/>
                </a:lnTo>
                <a:lnTo>
                  <a:pt x="3872" y="805"/>
                </a:lnTo>
                <a:lnTo>
                  <a:pt x="3818" y="772"/>
                </a:lnTo>
                <a:lnTo>
                  <a:pt x="3753" y="776"/>
                </a:lnTo>
                <a:lnTo>
                  <a:pt x="3731" y="754"/>
                </a:lnTo>
                <a:lnTo>
                  <a:pt x="3699" y="740"/>
                </a:lnTo>
                <a:lnTo>
                  <a:pt x="3665" y="736"/>
                </a:lnTo>
                <a:lnTo>
                  <a:pt x="3647" y="713"/>
                </a:lnTo>
                <a:lnTo>
                  <a:pt x="3614" y="711"/>
                </a:lnTo>
                <a:lnTo>
                  <a:pt x="3600" y="740"/>
                </a:lnTo>
                <a:lnTo>
                  <a:pt x="3566" y="740"/>
                </a:lnTo>
                <a:lnTo>
                  <a:pt x="3524" y="695"/>
                </a:lnTo>
                <a:lnTo>
                  <a:pt x="3479" y="614"/>
                </a:lnTo>
                <a:lnTo>
                  <a:pt x="3458" y="589"/>
                </a:lnTo>
                <a:lnTo>
                  <a:pt x="3427" y="580"/>
                </a:lnTo>
                <a:lnTo>
                  <a:pt x="3368" y="610"/>
                </a:lnTo>
                <a:lnTo>
                  <a:pt x="3267" y="634"/>
                </a:lnTo>
                <a:lnTo>
                  <a:pt x="3236" y="623"/>
                </a:lnTo>
                <a:lnTo>
                  <a:pt x="3202" y="632"/>
                </a:lnTo>
                <a:lnTo>
                  <a:pt x="3157" y="592"/>
                </a:lnTo>
                <a:lnTo>
                  <a:pt x="3123" y="585"/>
                </a:lnTo>
                <a:lnTo>
                  <a:pt x="3092" y="592"/>
                </a:lnTo>
                <a:lnTo>
                  <a:pt x="3062" y="605"/>
                </a:lnTo>
                <a:lnTo>
                  <a:pt x="3035" y="589"/>
                </a:lnTo>
                <a:lnTo>
                  <a:pt x="3008" y="569"/>
                </a:lnTo>
                <a:lnTo>
                  <a:pt x="2997" y="542"/>
                </a:lnTo>
                <a:lnTo>
                  <a:pt x="3008" y="515"/>
                </a:lnTo>
                <a:lnTo>
                  <a:pt x="2977" y="414"/>
                </a:lnTo>
                <a:lnTo>
                  <a:pt x="2936" y="371"/>
                </a:lnTo>
                <a:lnTo>
                  <a:pt x="2923" y="344"/>
                </a:lnTo>
                <a:lnTo>
                  <a:pt x="2889" y="344"/>
                </a:lnTo>
                <a:lnTo>
                  <a:pt x="2860" y="355"/>
                </a:lnTo>
                <a:lnTo>
                  <a:pt x="2795" y="342"/>
                </a:lnTo>
                <a:lnTo>
                  <a:pt x="2763" y="328"/>
                </a:lnTo>
                <a:lnTo>
                  <a:pt x="2736" y="310"/>
                </a:lnTo>
                <a:lnTo>
                  <a:pt x="2718" y="256"/>
                </a:lnTo>
                <a:lnTo>
                  <a:pt x="2718" y="227"/>
                </a:lnTo>
                <a:lnTo>
                  <a:pt x="2702" y="202"/>
                </a:lnTo>
                <a:lnTo>
                  <a:pt x="2736" y="200"/>
                </a:lnTo>
                <a:lnTo>
                  <a:pt x="2770" y="184"/>
                </a:lnTo>
                <a:lnTo>
                  <a:pt x="2770" y="150"/>
                </a:lnTo>
                <a:lnTo>
                  <a:pt x="2750" y="128"/>
                </a:lnTo>
                <a:lnTo>
                  <a:pt x="2698" y="90"/>
                </a:lnTo>
                <a:lnTo>
                  <a:pt x="2698" y="60"/>
                </a:lnTo>
                <a:lnTo>
                  <a:pt x="2680" y="36"/>
                </a:lnTo>
                <a:lnTo>
                  <a:pt x="2628" y="0"/>
                </a:lnTo>
                <a:lnTo>
                  <a:pt x="2565" y="11"/>
                </a:lnTo>
                <a:lnTo>
                  <a:pt x="2500" y="4"/>
                </a:lnTo>
                <a:lnTo>
                  <a:pt x="2434" y="20"/>
                </a:lnTo>
                <a:lnTo>
                  <a:pt x="2401" y="20"/>
                </a:lnTo>
                <a:lnTo>
                  <a:pt x="2331" y="9"/>
                </a:lnTo>
                <a:lnTo>
                  <a:pt x="2304" y="24"/>
                </a:lnTo>
                <a:lnTo>
                  <a:pt x="2295" y="54"/>
                </a:lnTo>
                <a:lnTo>
                  <a:pt x="2275" y="76"/>
                </a:lnTo>
                <a:lnTo>
                  <a:pt x="2245" y="90"/>
                </a:lnTo>
                <a:lnTo>
                  <a:pt x="2214" y="81"/>
                </a:lnTo>
                <a:lnTo>
                  <a:pt x="2189" y="63"/>
                </a:lnTo>
                <a:lnTo>
                  <a:pt x="2108" y="65"/>
                </a:lnTo>
                <a:lnTo>
                  <a:pt x="2077" y="81"/>
                </a:lnTo>
                <a:close/>
              </a:path>
            </a:pathLst>
          </a:custGeom>
          <a:blipFill dpi="0" rotWithShape="0">
            <a:blip r:embed="rId2" cstate="print"/>
            <a:srcRect/>
            <a:stretch>
              <a:fillRect/>
            </a:stretch>
          </a:blipFill>
          <a:ln w="38100">
            <a:solidFill>
              <a:srgbClr val="66CCFF"/>
            </a:solidFill>
            <a:round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0"/>
            <a:ext cx="7581900" cy="6477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3400" dirty="0" smtClean="0">
                <a:solidFill>
                  <a:srgbClr val="376092"/>
                </a:solidFill>
                <a:effectLst/>
              </a:rPr>
              <a:t/>
            </a:r>
            <a:br>
              <a:rPr lang="ru-RU" sz="3400" dirty="0" smtClean="0">
                <a:solidFill>
                  <a:srgbClr val="376092"/>
                </a:solidFill>
                <a:effectLst/>
              </a:rPr>
            </a:br>
            <a:r>
              <a:rPr lang="ru-RU" sz="4000" b="1" dirty="0" smtClean="0"/>
              <a:t>Эпидемия ВИЧ-инфекции в </a:t>
            </a:r>
            <a:r>
              <a:rPr lang="ru-RU" sz="4000" b="1" dirty="0"/>
              <a:t>Украине</a:t>
            </a:r>
          </a:p>
        </p:txBody>
      </p:sp>
      <p:graphicFrame>
        <p:nvGraphicFramePr>
          <p:cNvPr id="16387" name="Объект 3"/>
          <p:cNvGraphicFramePr>
            <a:graphicFrameLocks noGrp="1"/>
          </p:cNvGraphicFramePr>
          <p:nvPr/>
        </p:nvGraphicFramePr>
        <p:xfrm>
          <a:off x="155575" y="1230313"/>
          <a:ext cx="8520881" cy="2486719"/>
        </p:xfrm>
        <a:graphic>
          <a:graphicData uri="http://schemas.openxmlformats.org/presentationml/2006/ole">
            <p:oleObj spid="_x0000_s207874" name="Лист" r:id="rId4" imgW="8296363" imgH="3533700" progId="Excel.Sheet.8">
              <p:embed/>
            </p:oleObj>
          </a:graphicData>
        </a:graphic>
      </p:graphicFrame>
      <p:grpSp>
        <p:nvGrpSpPr>
          <p:cNvPr id="5" name="Group 151"/>
          <p:cNvGrpSpPr>
            <a:grpSpLocks noGrp="1"/>
          </p:cNvGrpSpPr>
          <p:nvPr/>
        </p:nvGrpSpPr>
        <p:grpSpPr bwMode="auto">
          <a:xfrm>
            <a:off x="5076056" y="4005064"/>
            <a:ext cx="3418855" cy="2573710"/>
            <a:chOff x="888" y="888"/>
            <a:chExt cx="4498" cy="3034"/>
          </a:xfrm>
        </p:grpSpPr>
        <p:grpSp>
          <p:nvGrpSpPr>
            <p:cNvPr id="6" name="Group 109"/>
            <p:cNvGrpSpPr>
              <a:grpSpLocks/>
            </p:cNvGrpSpPr>
            <p:nvPr/>
          </p:nvGrpSpPr>
          <p:grpSpPr bwMode="auto">
            <a:xfrm>
              <a:off x="2988" y="890"/>
              <a:ext cx="697" cy="772"/>
              <a:chOff x="2988" y="890"/>
              <a:chExt cx="697" cy="772"/>
            </a:xfrm>
          </p:grpSpPr>
          <p:sp>
            <p:nvSpPr>
              <p:cNvPr id="82" name="Freeform 40"/>
              <p:cNvSpPr>
                <a:spLocks/>
              </p:cNvSpPr>
              <p:nvPr/>
            </p:nvSpPr>
            <p:spPr bwMode="auto">
              <a:xfrm>
                <a:off x="2988" y="890"/>
                <a:ext cx="697" cy="772"/>
              </a:xfrm>
              <a:custGeom>
                <a:avLst/>
                <a:gdLst>
                  <a:gd name="T0" fmla="*/ 0 w 697"/>
                  <a:gd name="T1" fmla="*/ 308 h 772"/>
                  <a:gd name="T2" fmla="*/ 48 w 697"/>
                  <a:gd name="T3" fmla="*/ 202 h 772"/>
                  <a:gd name="T4" fmla="*/ 116 w 697"/>
                  <a:gd name="T5" fmla="*/ 124 h 772"/>
                  <a:gd name="T6" fmla="*/ 180 w 697"/>
                  <a:gd name="T7" fmla="*/ 132 h 772"/>
                  <a:gd name="T8" fmla="*/ 204 w 697"/>
                  <a:gd name="T9" fmla="*/ 102 h 772"/>
                  <a:gd name="T10" fmla="*/ 326 w 697"/>
                  <a:gd name="T11" fmla="*/ 112 h 772"/>
                  <a:gd name="T12" fmla="*/ 330 w 697"/>
                  <a:gd name="T13" fmla="*/ 136 h 772"/>
                  <a:gd name="T14" fmla="*/ 392 w 697"/>
                  <a:gd name="T15" fmla="*/ 128 h 772"/>
                  <a:gd name="T16" fmla="*/ 428 w 697"/>
                  <a:gd name="T17" fmla="*/ 94 h 772"/>
                  <a:gd name="T18" fmla="*/ 430 w 697"/>
                  <a:gd name="T19" fmla="*/ 24 h 772"/>
                  <a:gd name="T20" fmla="*/ 478 w 697"/>
                  <a:gd name="T21" fmla="*/ 18 h 772"/>
                  <a:gd name="T22" fmla="*/ 518 w 697"/>
                  <a:gd name="T23" fmla="*/ 52 h 772"/>
                  <a:gd name="T24" fmla="*/ 570 w 697"/>
                  <a:gd name="T25" fmla="*/ 50 h 772"/>
                  <a:gd name="T26" fmla="*/ 630 w 697"/>
                  <a:gd name="T27" fmla="*/ 0 h 772"/>
                  <a:gd name="T28" fmla="*/ 673 w 697"/>
                  <a:gd name="T29" fmla="*/ 6 h 772"/>
                  <a:gd name="T30" fmla="*/ 653 w 697"/>
                  <a:gd name="T31" fmla="*/ 72 h 772"/>
                  <a:gd name="T32" fmla="*/ 697 w 697"/>
                  <a:gd name="T33" fmla="*/ 110 h 772"/>
                  <a:gd name="T34" fmla="*/ 667 w 697"/>
                  <a:gd name="T35" fmla="*/ 126 h 772"/>
                  <a:gd name="T36" fmla="*/ 673 w 697"/>
                  <a:gd name="T37" fmla="*/ 156 h 772"/>
                  <a:gd name="T38" fmla="*/ 625 w 697"/>
                  <a:gd name="T39" fmla="*/ 174 h 772"/>
                  <a:gd name="T40" fmla="*/ 601 w 697"/>
                  <a:gd name="T41" fmla="*/ 210 h 772"/>
                  <a:gd name="T42" fmla="*/ 603 w 697"/>
                  <a:gd name="T43" fmla="*/ 246 h 772"/>
                  <a:gd name="T44" fmla="*/ 625 w 697"/>
                  <a:gd name="T45" fmla="*/ 258 h 772"/>
                  <a:gd name="T46" fmla="*/ 625 w 697"/>
                  <a:gd name="T47" fmla="*/ 352 h 772"/>
                  <a:gd name="T48" fmla="*/ 595 w 697"/>
                  <a:gd name="T49" fmla="*/ 374 h 772"/>
                  <a:gd name="T50" fmla="*/ 613 w 697"/>
                  <a:gd name="T51" fmla="*/ 406 h 772"/>
                  <a:gd name="T52" fmla="*/ 581 w 697"/>
                  <a:gd name="T53" fmla="*/ 466 h 772"/>
                  <a:gd name="T54" fmla="*/ 623 w 697"/>
                  <a:gd name="T55" fmla="*/ 512 h 772"/>
                  <a:gd name="T56" fmla="*/ 639 w 697"/>
                  <a:gd name="T57" fmla="*/ 516 h 772"/>
                  <a:gd name="T58" fmla="*/ 633 w 697"/>
                  <a:gd name="T59" fmla="*/ 586 h 772"/>
                  <a:gd name="T60" fmla="*/ 641 w 697"/>
                  <a:gd name="T61" fmla="*/ 618 h 772"/>
                  <a:gd name="T62" fmla="*/ 605 w 697"/>
                  <a:gd name="T63" fmla="*/ 634 h 772"/>
                  <a:gd name="T64" fmla="*/ 629 w 697"/>
                  <a:gd name="T65" fmla="*/ 664 h 772"/>
                  <a:gd name="T66" fmla="*/ 619 w 697"/>
                  <a:gd name="T67" fmla="*/ 696 h 772"/>
                  <a:gd name="T68" fmla="*/ 604 w 697"/>
                  <a:gd name="T69" fmla="*/ 726 h 772"/>
                  <a:gd name="T70" fmla="*/ 536 w 697"/>
                  <a:gd name="T71" fmla="*/ 760 h 772"/>
                  <a:gd name="T72" fmla="*/ 454 w 697"/>
                  <a:gd name="T73" fmla="*/ 744 h 772"/>
                  <a:gd name="T74" fmla="*/ 424 w 697"/>
                  <a:gd name="T75" fmla="*/ 772 h 772"/>
                  <a:gd name="T76" fmla="*/ 390 w 697"/>
                  <a:gd name="T77" fmla="*/ 772 h 772"/>
                  <a:gd name="T78" fmla="*/ 356 w 697"/>
                  <a:gd name="T79" fmla="*/ 724 h 772"/>
                  <a:gd name="T80" fmla="*/ 376 w 697"/>
                  <a:gd name="T81" fmla="*/ 706 h 772"/>
                  <a:gd name="T82" fmla="*/ 332 w 697"/>
                  <a:gd name="T83" fmla="*/ 674 h 772"/>
                  <a:gd name="T84" fmla="*/ 274 w 697"/>
                  <a:gd name="T85" fmla="*/ 710 h 772"/>
                  <a:gd name="T86" fmla="*/ 198 w 697"/>
                  <a:gd name="T87" fmla="*/ 716 h 772"/>
                  <a:gd name="T88" fmla="*/ 146 w 697"/>
                  <a:gd name="T89" fmla="*/ 624 h 772"/>
                  <a:gd name="T90" fmla="*/ 66 w 697"/>
                  <a:gd name="T91" fmla="*/ 628 h 772"/>
                  <a:gd name="T92" fmla="*/ 72 w 697"/>
                  <a:gd name="T93" fmla="*/ 586 h 772"/>
                  <a:gd name="T94" fmla="*/ 30 w 697"/>
                  <a:gd name="T95" fmla="*/ 564 h 772"/>
                  <a:gd name="T96" fmla="*/ 6 w 697"/>
                  <a:gd name="T97" fmla="*/ 532 h 772"/>
                  <a:gd name="T98" fmla="*/ 6 w 697"/>
                  <a:gd name="T99" fmla="*/ 428 h 772"/>
                  <a:gd name="T100" fmla="*/ 34 w 697"/>
                  <a:gd name="T101" fmla="*/ 396 h 772"/>
                  <a:gd name="T102" fmla="*/ 0 w 697"/>
                  <a:gd name="T103" fmla="*/ 308 h 7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7"/>
                  <a:gd name="T157" fmla="*/ 0 h 772"/>
                  <a:gd name="T158" fmla="*/ 697 w 697"/>
                  <a:gd name="T159" fmla="*/ 772 h 7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7" h="772">
                    <a:moveTo>
                      <a:pt x="0" y="308"/>
                    </a:moveTo>
                    <a:lnTo>
                      <a:pt x="48" y="202"/>
                    </a:lnTo>
                    <a:lnTo>
                      <a:pt x="116" y="124"/>
                    </a:lnTo>
                    <a:lnTo>
                      <a:pt x="180" y="132"/>
                    </a:lnTo>
                    <a:lnTo>
                      <a:pt x="204" y="102"/>
                    </a:lnTo>
                    <a:lnTo>
                      <a:pt x="326" y="112"/>
                    </a:lnTo>
                    <a:lnTo>
                      <a:pt x="330" y="136"/>
                    </a:lnTo>
                    <a:lnTo>
                      <a:pt x="392" y="128"/>
                    </a:lnTo>
                    <a:lnTo>
                      <a:pt x="428" y="94"/>
                    </a:lnTo>
                    <a:lnTo>
                      <a:pt x="430" y="24"/>
                    </a:lnTo>
                    <a:lnTo>
                      <a:pt x="478" y="18"/>
                    </a:lnTo>
                    <a:lnTo>
                      <a:pt x="518" y="52"/>
                    </a:lnTo>
                    <a:lnTo>
                      <a:pt x="570" y="50"/>
                    </a:lnTo>
                    <a:lnTo>
                      <a:pt x="630" y="0"/>
                    </a:lnTo>
                    <a:lnTo>
                      <a:pt x="673" y="6"/>
                    </a:lnTo>
                    <a:lnTo>
                      <a:pt x="653" y="72"/>
                    </a:lnTo>
                    <a:lnTo>
                      <a:pt x="697" y="110"/>
                    </a:lnTo>
                    <a:lnTo>
                      <a:pt x="667" y="126"/>
                    </a:lnTo>
                    <a:lnTo>
                      <a:pt x="673" y="156"/>
                    </a:lnTo>
                    <a:lnTo>
                      <a:pt x="625" y="174"/>
                    </a:lnTo>
                    <a:lnTo>
                      <a:pt x="601" y="210"/>
                    </a:lnTo>
                    <a:lnTo>
                      <a:pt x="603" y="246"/>
                    </a:lnTo>
                    <a:lnTo>
                      <a:pt x="625" y="258"/>
                    </a:lnTo>
                    <a:lnTo>
                      <a:pt x="625" y="352"/>
                    </a:lnTo>
                    <a:lnTo>
                      <a:pt x="595" y="374"/>
                    </a:lnTo>
                    <a:lnTo>
                      <a:pt x="613" y="406"/>
                    </a:lnTo>
                    <a:lnTo>
                      <a:pt x="581" y="466"/>
                    </a:lnTo>
                    <a:lnTo>
                      <a:pt x="623" y="512"/>
                    </a:lnTo>
                    <a:lnTo>
                      <a:pt x="639" y="516"/>
                    </a:lnTo>
                    <a:lnTo>
                      <a:pt x="633" y="586"/>
                    </a:lnTo>
                    <a:lnTo>
                      <a:pt x="641" y="618"/>
                    </a:lnTo>
                    <a:lnTo>
                      <a:pt x="605" y="634"/>
                    </a:lnTo>
                    <a:lnTo>
                      <a:pt x="629" y="664"/>
                    </a:lnTo>
                    <a:lnTo>
                      <a:pt x="619" y="696"/>
                    </a:lnTo>
                    <a:lnTo>
                      <a:pt x="604" y="726"/>
                    </a:lnTo>
                    <a:lnTo>
                      <a:pt x="536" y="760"/>
                    </a:lnTo>
                    <a:lnTo>
                      <a:pt x="454" y="744"/>
                    </a:lnTo>
                    <a:lnTo>
                      <a:pt x="424" y="772"/>
                    </a:lnTo>
                    <a:lnTo>
                      <a:pt x="390" y="772"/>
                    </a:lnTo>
                    <a:lnTo>
                      <a:pt x="356" y="724"/>
                    </a:lnTo>
                    <a:lnTo>
                      <a:pt x="376" y="706"/>
                    </a:lnTo>
                    <a:lnTo>
                      <a:pt x="332" y="674"/>
                    </a:lnTo>
                    <a:lnTo>
                      <a:pt x="274" y="710"/>
                    </a:lnTo>
                    <a:lnTo>
                      <a:pt x="198" y="716"/>
                    </a:lnTo>
                    <a:lnTo>
                      <a:pt x="146" y="624"/>
                    </a:lnTo>
                    <a:lnTo>
                      <a:pt x="66" y="628"/>
                    </a:lnTo>
                    <a:lnTo>
                      <a:pt x="72" y="586"/>
                    </a:lnTo>
                    <a:lnTo>
                      <a:pt x="30" y="564"/>
                    </a:lnTo>
                    <a:lnTo>
                      <a:pt x="6" y="532"/>
                    </a:lnTo>
                    <a:lnTo>
                      <a:pt x="6" y="428"/>
                    </a:lnTo>
                    <a:lnTo>
                      <a:pt x="34" y="396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Oval 62"/>
              <p:cNvSpPr>
                <a:spLocks noChangeArrowheads="1"/>
              </p:cNvSpPr>
              <p:nvPr/>
            </p:nvSpPr>
            <p:spPr bwMode="auto">
              <a:xfrm>
                <a:off x="3153" y="1200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  <p:sp>
            <p:nvSpPr>
              <p:cNvPr id="84" name="Text Box 78"/>
              <p:cNvSpPr txBox="1">
                <a:spLocks noChangeArrowheads="1"/>
              </p:cNvSpPr>
              <p:nvPr/>
            </p:nvSpPr>
            <p:spPr bwMode="auto">
              <a:xfrm>
                <a:off x="3000" y="1282"/>
                <a:ext cx="137" cy="26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kumimoji="1" lang="uk-UA" altLang="uk-UA" sz="1400" b="1"/>
              </a:p>
            </p:txBody>
          </p:sp>
        </p:grpSp>
        <p:grpSp>
          <p:nvGrpSpPr>
            <p:cNvPr id="7" name="Group 108"/>
            <p:cNvGrpSpPr>
              <a:grpSpLocks/>
            </p:cNvGrpSpPr>
            <p:nvPr/>
          </p:nvGrpSpPr>
          <p:grpSpPr bwMode="auto">
            <a:xfrm>
              <a:off x="3570" y="888"/>
              <a:ext cx="672" cy="840"/>
              <a:chOff x="3570" y="888"/>
              <a:chExt cx="672" cy="840"/>
            </a:xfrm>
          </p:grpSpPr>
          <p:sp>
            <p:nvSpPr>
              <p:cNvPr id="80" name="Freeform 39"/>
              <p:cNvSpPr>
                <a:spLocks/>
              </p:cNvSpPr>
              <p:nvPr/>
            </p:nvSpPr>
            <p:spPr bwMode="auto">
              <a:xfrm>
                <a:off x="3570" y="888"/>
                <a:ext cx="672" cy="840"/>
              </a:xfrm>
              <a:custGeom>
                <a:avLst/>
                <a:gdLst>
                  <a:gd name="T0" fmla="*/ 634 w 672"/>
                  <a:gd name="T1" fmla="*/ 692 h 840"/>
                  <a:gd name="T2" fmla="*/ 594 w 672"/>
                  <a:gd name="T3" fmla="*/ 624 h 840"/>
                  <a:gd name="T4" fmla="*/ 564 w 672"/>
                  <a:gd name="T5" fmla="*/ 500 h 840"/>
                  <a:gd name="T6" fmla="*/ 564 w 672"/>
                  <a:gd name="T7" fmla="*/ 466 h 840"/>
                  <a:gd name="T8" fmla="*/ 516 w 672"/>
                  <a:gd name="T9" fmla="*/ 424 h 840"/>
                  <a:gd name="T10" fmla="*/ 440 w 672"/>
                  <a:gd name="T11" fmla="*/ 440 h 840"/>
                  <a:gd name="T12" fmla="*/ 400 w 672"/>
                  <a:gd name="T13" fmla="*/ 414 h 840"/>
                  <a:gd name="T14" fmla="*/ 300 w 672"/>
                  <a:gd name="T15" fmla="*/ 416 h 840"/>
                  <a:gd name="T16" fmla="*/ 288 w 672"/>
                  <a:gd name="T17" fmla="*/ 358 h 840"/>
                  <a:gd name="T18" fmla="*/ 262 w 672"/>
                  <a:gd name="T19" fmla="*/ 260 h 840"/>
                  <a:gd name="T20" fmla="*/ 338 w 672"/>
                  <a:gd name="T21" fmla="*/ 208 h 840"/>
                  <a:gd name="T22" fmla="*/ 256 w 672"/>
                  <a:gd name="T23" fmla="*/ 74 h 840"/>
                  <a:gd name="T24" fmla="*/ 192 w 672"/>
                  <a:gd name="T25" fmla="*/ 0 h 840"/>
                  <a:gd name="T26" fmla="*/ 116 w 672"/>
                  <a:gd name="T27" fmla="*/ 6 h 840"/>
                  <a:gd name="T28" fmla="*/ 72 w 672"/>
                  <a:gd name="T29" fmla="*/ 74 h 840"/>
                  <a:gd name="T30" fmla="*/ 86 w 672"/>
                  <a:gd name="T31" fmla="*/ 128 h 840"/>
                  <a:gd name="T32" fmla="*/ 44 w 672"/>
                  <a:gd name="T33" fmla="*/ 176 h 840"/>
                  <a:gd name="T34" fmla="*/ 22 w 672"/>
                  <a:gd name="T35" fmla="*/ 248 h 840"/>
                  <a:gd name="T36" fmla="*/ 44 w 672"/>
                  <a:gd name="T37" fmla="*/ 354 h 840"/>
                  <a:gd name="T38" fmla="*/ 32 w 672"/>
                  <a:gd name="T39" fmla="*/ 408 h 840"/>
                  <a:gd name="T40" fmla="*/ 42 w 672"/>
                  <a:gd name="T41" fmla="*/ 514 h 840"/>
                  <a:gd name="T42" fmla="*/ 52 w 672"/>
                  <a:gd name="T43" fmla="*/ 588 h 840"/>
                  <a:gd name="T44" fmla="*/ 24 w 672"/>
                  <a:gd name="T45" fmla="*/ 636 h 840"/>
                  <a:gd name="T46" fmla="*/ 38 w 672"/>
                  <a:gd name="T47" fmla="*/ 698 h 840"/>
                  <a:gd name="T48" fmla="*/ 132 w 672"/>
                  <a:gd name="T49" fmla="*/ 710 h 840"/>
                  <a:gd name="T50" fmla="*/ 236 w 672"/>
                  <a:gd name="T51" fmla="*/ 688 h 840"/>
                  <a:gd name="T52" fmla="*/ 316 w 672"/>
                  <a:gd name="T53" fmla="*/ 678 h 840"/>
                  <a:gd name="T54" fmla="*/ 390 w 672"/>
                  <a:gd name="T55" fmla="*/ 814 h 840"/>
                  <a:gd name="T56" fmla="*/ 422 w 672"/>
                  <a:gd name="T57" fmla="*/ 840 h 840"/>
                  <a:gd name="T58" fmla="*/ 492 w 672"/>
                  <a:gd name="T59" fmla="*/ 824 h 840"/>
                  <a:gd name="T60" fmla="*/ 562 w 672"/>
                  <a:gd name="T61" fmla="*/ 792 h 840"/>
                  <a:gd name="T62" fmla="*/ 630 w 672"/>
                  <a:gd name="T63" fmla="*/ 756 h 8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72"/>
                  <a:gd name="T97" fmla="*/ 0 h 840"/>
                  <a:gd name="T98" fmla="*/ 672 w 672"/>
                  <a:gd name="T99" fmla="*/ 840 h 8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72" h="840">
                    <a:moveTo>
                      <a:pt x="672" y="742"/>
                    </a:moveTo>
                    <a:lnTo>
                      <a:pt x="634" y="692"/>
                    </a:lnTo>
                    <a:lnTo>
                      <a:pt x="610" y="690"/>
                    </a:lnTo>
                    <a:lnTo>
                      <a:pt x="594" y="624"/>
                    </a:lnTo>
                    <a:lnTo>
                      <a:pt x="614" y="614"/>
                    </a:lnTo>
                    <a:lnTo>
                      <a:pt x="564" y="500"/>
                    </a:lnTo>
                    <a:lnTo>
                      <a:pt x="584" y="480"/>
                    </a:lnTo>
                    <a:lnTo>
                      <a:pt x="564" y="466"/>
                    </a:lnTo>
                    <a:lnTo>
                      <a:pt x="528" y="476"/>
                    </a:lnTo>
                    <a:lnTo>
                      <a:pt x="516" y="424"/>
                    </a:lnTo>
                    <a:lnTo>
                      <a:pt x="476" y="420"/>
                    </a:lnTo>
                    <a:lnTo>
                      <a:pt x="440" y="440"/>
                    </a:lnTo>
                    <a:lnTo>
                      <a:pt x="408" y="438"/>
                    </a:lnTo>
                    <a:lnTo>
                      <a:pt x="400" y="414"/>
                    </a:lnTo>
                    <a:lnTo>
                      <a:pt x="336" y="410"/>
                    </a:lnTo>
                    <a:lnTo>
                      <a:pt x="300" y="416"/>
                    </a:lnTo>
                    <a:lnTo>
                      <a:pt x="320" y="370"/>
                    </a:lnTo>
                    <a:lnTo>
                      <a:pt x="288" y="358"/>
                    </a:lnTo>
                    <a:lnTo>
                      <a:pt x="302" y="314"/>
                    </a:lnTo>
                    <a:lnTo>
                      <a:pt x="262" y="260"/>
                    </a:lnTo>
                    <a:lnTo>
                      <a:pt x="334" y="238"/>
                    </a:lnTo>
                    <a:lnTo>
                      <a:pt x="338" y="208"/>
                    </a:lnTo>
                    <a:lnTo>
                      <a:pt x="250" y="116"/>
                    </a:lnTo>
                    <a:lnTo>
                      <a:pt x="256" y="74"/>
                    </a:lnTo>
                    <a:lnTo>
                      <a:pt x="220" y="42"/>
                    </a:lnTo>
                    <a:lnTo>
                      <a:pt x="192" y="0"/>
                    </a:lnTo>
                    <a:lnTo>
                      <a:pt x="118" y="28"/>
                    </a:lnTo>
                    <a:lnTo>
                      <a:pt x="116" y="6"/>
                    </a:lnTo>
                    <a:lnTo>
                      <a:pt x="92" y="8"/>
                    </a:lnTo>
                    <a:lnTo>
                      <a:pt x="72" y="74"/>
                    </a:lnTo>
                    <a:lnTo>
                      <a:pt x="116" y="112"/>
                    </a:lnTo>
                    <a:lnTo>
                      <a:pt x="86" y="128"/>
                    </a:lnTo>
                    <a:lnTo>
                      <a:pt x="92" y="158"/>
                    </a:lnTo>
                    <a:lnTo>
                      <a:pt x="44" y="176"/>
                    </a:lnTo>
                    <a:lnTo>
                      <a:pt x="20" y="212"/>
                    </a:lnTo>
                    <a:lnTo>
                      <a:pt x="22" y="248"/>
                    </a:lnTo>
                    <a:lnTo>
                      <a:pt x="44" y="260"/>
                    </a:lnTo>
                    <a:lnTo>
                      <a:pt x="44" y="354"/>
                    </a:lnTo>
                    <a:lnTo>
                      <a:pt x="14" y="376"/>
                    </a:lnTo>
                    <a:lnTo>
                      <a:pt x="32" y="408"/>
                    </a:lnTo>
                    <a:lnTo>
                      <a:pt x="0" y="468"/>
                    </a:lnTo>
                    <a:lnTo>
                      <a:pt x="42" y="514"/>
                    </a:lnTo>
                    <a:lnTo>
                      <a:pt x="58" y="518"/>
                    </a:lnTo>
                    <a:lnTo>
                      <a:pt x="52" y="588"/>
                    </a:lnTo>
                    <a:lnTo>
                      <a:pt x="60" y="620"/>
                    </a:lnTo>
                    <a:lnTo>
                      <a:pt x="24" y="636"/>
                    </a:lnTo>
                    <a:lnTo>
                      <a:pt x="48" y="666"/>
                    </a:lnTo>
                    <a:lnTo>
                      <a:pt x="38" y="698"/>
                    </a:lnTo>
                    <a:lnTo>
                      <a:pt x="90" y="692"/>
                    </a:lnTo>
                    <a:lnTo>
                      <a:pt x="132" y="710"/>
                    </a:lnTo>
                    <a:lnTo>
                      <a:pt x="198" y="716"/>
                    </a:lnTo>
                    <a:lnTo>
                      <a:pt x="236" y="688"/>
                    </a:lnTo>
                    <a:lnTo>
                      <a:pt x="276" y="712"/>
                    </a:lnTo>
                    <a:lnTo>
                      <a:pt x="316" y="678"/>
                    </a:lnTo>
                    <a:lnTo>
                      <a:pt x="328" y="724"/>
                    </a:lnTo>
                    <a:lnTo>
                      <a:pt x="390" y="814"/>
                    </a:lnTo>
                    <a:lnTo>
                      <a:pt x="382" y="838"/>
                    </a:lnTo>
                    <a:lnTo>
                      <a:pt x="422" y="840"/>
                    </a:lnTo>
                    <a:lnTo>
                      <a:pt x="462" y="818"/>
                    </a:lnTo>
                    <a:lnTo>
                      <a:pt x="492" y="824"/>
                    </a:lnTo>
                    <a:lnTo>
                      <a:pt x="546" y="780"/>
                    </a:lnTo>
                    <a:lnTo>
                      <a:pt x="562" y="792"/>
                    </a:lnTo>
                    <a:lnTo>
                      <a:pt x="606" y="744"/>
                    </a:lnTo>
                    <a:lnTo>
                      <a:pt x="630" y="756"/>
                    </a:lnTo>
                    <a:lnTo>
                      <a:pt x="672" y="74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Oval 63"/>
              <p:cNvSpPr>
                <a:spLocks noChangeArrowheads="1"/>
              </p:cNvSpPr>
              <p:nvPr/>
            </p:nvSpPr>
            <p:spPr bwMode="auto">
              <a:xfrm>
                <a:off x="3993" y="1401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8" name="Group 120"/>
            <p:cNvGrpSpPr>
              <a:grpSpLocks/>
            </p:cNvGrpSpPr>
            <p:nvPr/>
          </p:nvGrpSpPr>
          <p:grpSpPr bwMode="auto">
            <a:xfrm>
              <a:off x="3369" y="1566"/>
              <a:ext cx="845" cy="681"/>
              <a:chOff x="3369" y="1566"/>
              <a:chExt cx="845" cy="681"/>
            </a:xfrm>
          </p:grpSpPr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3369" y="1566"/>
                <a:ext cx="845" cy="681"/>
              </a:xfrm>
              <a:custGeom>
                <a:avLst/>
                <a:gdLst>
                  <a:gd name="T0" fmla="*/ 0 w 845"/>
                  <a:gd name="T1" fmla="*/ 132 h 681"/>
                  <a:gd name="T2" fmla="*/ 10 w 845"/>
                  <a:gd name="T3" fmla="*/ 95 h 681"/>
                  <a:gd name="T4" fmla="*/ 45 w 845"/>
                  <a:gd name="T5" fmla="*/ 96 h 681"/>
                  <a:gd name="T6" fmla="*/ 69 w 845"/>
                  <a:gd name="T7" fmla="*/ 68 h 681"/>
                  <a:gd name="T8" fmla="*/ 101 w 845"/>
                  <a:gd name="T9" fmla="*/ 74 h 681"/>
                  <a:gd name="T10" fmla="*/ 155 w 845"/>
                  <a:gd name="T11" fmla="*/ 86 h 681"/>
                  <a:gd name="T12" fmla="*/ 219 w 845"/>
                  <a:gd name="T13" fmla="*/ 50 h 681"/>
                  <a:gd name="T14" fmla="*/ 240 w 845"/>
                  <a:gd name="T15" fmla="*/ 20 h 681"/>
                  <a:gd name="T16" fmla="*/ 291 w 845"/>
                  <a:gd name="T17" fmla="*/ 15 h 681"/>
                  <a:gd name="T18" fmla="*/ 332 w 845"/>
                  <a:gd name="T19" fmla="*/ 32 h 681"/>
                  <a:gd name="T20" fmla="*/ 398 w 845"/>
                  <a:gd name="T21" fmla="*/ 38 h 681"/>
                  <a:gd name="T22" fmla="*/ 438 w 845"/>
                  <a:gd name="T23" fmla="*/ 11 h 681"/>
                  <a:gd name="T24" fmla="*/ 474 w 845"/>
                  <a:gd name="T25" fmla="*/ 32 h 681"/>
                  <a:gd name="T26" fmla="*/ 519 w 845"/>
                  <a:gd name="T27" fmla="*/ 0 h 681"/>
                  <a:gd name="T28" fmla="*/ 530 w 845"/>
                  <a:gd name="T29" fmla="*/ 45 h 681"/>
                  <a:gd name="T30" fmla="*/ 591 w 845"/>
                  <a:gd name="T31" fmla="*/ 135 h 681"/>
                  <a:gd name="T32" fmla="*/ 585 w 845"/>
                  <a:gd name="T33" fmla="*/ 159 h 681"/>
                  <a:gd name="T34" fmla="*/ 626 w 845"/>
                  <a:gd name="T35" fmla="*/ 162 h 681"/>
                  <a:gd name="T36" fmla="*/ 665 w 845"/>
                  <a:gd name="T37" fmla="*/ 137 h 681"/>
                  <a:gd name="T38" fmla="*/ 693 w 845"/>
                  <a:gd name="T39" fmla="*/ 149 h 681"/>
                  <a:gd name="T40" fmla="*/ 695 w 845"/>
                  <a:gd name="T41" fmla="*/ 179 h 681"/>
                  <a:gd name="T42" fmla="*/ 674 w 845"/>
                  <a:gd name="T43" fmla="*/ 201 h 681"/>
                  <a:gd name="T44" fmla="*/ 692 w 845"/>
                  <a:gd name="T45" fmla="*/ 233 h 681"/>
                  <a:gd name="T46" fmla="*/ 764 w 845"/>
                  <a:gd name="T47" fmla="*/ 257 h 681"/>
                  <a:gd name="T48" fmla="*/ 770 w 845"/>
                  <a:gd name="T49" fmla="*/ 287 h 681"/>
                  <a:gd name="T50" fmla="*/ 797 w 845"/>
                  <a:gd name="T51" fmla="*/ 321 h 681"/>
                  <a:gd name="T52" fmla="*/ 824 w 845"/>
                  <a:gd name="T53" fmla="*/ 311 h 681"/>
                  <a:gd name="T54" fmla="*/ 845 w 845"/>
                  <a:gd name="T55" fmla="*/ 356 h 681"/>
                  <a:gd name="T56" fmla="*/ 843 w 845"/>
                  <a:gd name="T57" fmla="*/ 381 h 681"/>
                  <a:gd name="T58" fmla="*/ 810 w 845"/>
                  <a:gd name="T59" fmla="*/ 392 h 681"/>
                  <a:gd name="T60" fmla="*/ 824 w 845"/>
                  <a:gd name="T61" fmla="*/ 419 h 681"/>
                  <a:gd name="T62" fmla="*/ 798 w 845"/>
                  <a:gd name="T63" fmla="*/ 459 h 681"/>
                  <a:gd name="T64" fmla="*/ 765 w 845"/>
                  <a:gd name="T65" fmla="*/ 470 h 681"/>
                  <a:gd name="T66" fmla="*/ 735 w 845"/>
                  <a:gd name="T67" fmla="*/ 455 h 681"/>
                  <a:gd name="T68" fmla="*/ 735 w 845"/>
                  <a:gd name="T69" fmla="*/ 482 h 681"/>
                  <a:gd name="T70" fmla="*/ 737 w 845"/>
                  <a:gd name="T71" fmla="*/ 519 h 681"/>
                  <a:gd name="T72" fmla="*/ 686 w 845"/>
                  <a:gd name="T73" fmla="*/ 513 h 681"/>
                  <a:gd name="T74" fmla="*/ 605 w 845"/>
                  <a:gd name="T75" fmla="*/ 555 h 681"/>
                  <a:gd name="T76" fmla="*/ 558 w 845"/>
                  <a:gd name="T77" fmla="*/ 624 h 681"/>
                  <a:gd name="T78" fmla="*/ 576 w 845"/>
                  <a:gd name="T79" fmla="*/ 645 h 681"/>
                  <a:gd name="T80" fmla="*/ 569 w 845"/>
                  <a:gd name="T81" fmla="*/ 681 h 681"/>
                  <a:gd name="T82" fmla="*/ 459 w 845"/>
                  <a:gd name="T83" fmla="*/ 636 h 681"/>
                  <a:gd name="T84" fmla="*/ 362 w 845"/>
                  <a:gd name="T85" fmla="*/ 632 h 681"/>
                  <a:gd name="T86" fmla="*/ 315 w 845"/>
                  <a:gd name="T87" fmla="*/ 596 h 681"/>
                  <a:gd name="T88" fmla="*/ 330 w 845"/>
                  <a:gd name="T89" fmla="*/ 585 h 681"/>
                  <a:gd name="T90" fmla="*/ 162 w 845"/>
                  <a:gd name="T91" fmla="*/ 410 h 681"/>
                  <a:gd name="T92" fmla="*/ 180 w 845"/>
                  <a:gd name="T93" fmla="*/ 383 h 681"/>
                  <a:gd name="T94" fmla="*/ 137 w 845"/>
                  <a:gd name="T95" fmla="*/ 345 h 681"/>
                  <a:gd name="T96" fmla="*/ 126 w 845"/>
                  <a:gd name="T97" fmla="*/ 305 h 681"/>
                  <a:gd name="T98" fmla="*/ 78 w 845"/>
                  <a:gd name="T99" fmla="*/ 278 h 681"/>
                  <a:gd name="T100" fmla="*/ 89 w 845"/>
                  <a:gd name="T101" fmla="*/ 246 h 681"/>
                  <a:gd name="T102" fmla="*/ 51 w 845"/>
                  <a:gd name="T103" fmla="*/ 209 h 681"/>
                  <a:gd name="T104" fmla="*/ 39 w 845"/>
                  <a:gd name="T105" fmla="*/ 170 h 681"/>
                  <a:gd name="T106" fmla="*/ 0 w 845"/>
                  <a:gd name="T107" fmla="*/ 132 h 6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5"/>
                  <a:gd name="T163" fmla="*/ 0 h 681"/>
                  <a:gd name="T164" fmla="*/ 845 w 845"/>
                  <a:gd name="T165" fmla="*/ 681 h 6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5" h="681">
                    <a:moveTo>
                      <a:pt x="0" y="132"/>
                    </a:moveTo>
                    <a:lnTo>
                      <a:pt x="10" y="95"/>
                    </a:lnTo>
                    <a:lnTo>
                      <a:pt x="45" y="96"/>
                    </a:lnTo>
                    <a:lnTo>
                      <a:pt x="69" y="68"/>
                    </a:lnTo>
                    <a:lnTo>
                      <a:pt x="101" y="74"/>
                    </a:lnTo>
                    <a:lnTo>
                      <a:pt x="155" y="86"/>
                    </a:lnTo>
                    <a:lnTo>
                      <a:pt x="219" y="50"/>
                    </a:lnTo>
                    <a:lnTo>
                      <a:pt x="240" y="20"/>
                    </a:lnTo>
                    <a:lnTo>
                      <a:pt x="291" y="15"/>
                    </a:lnTo>
                    <a:lnTo>
                      <a:pt x="332" y="32"/>
                    </a:lnTo>
                    <a:lnTo>
                      <a:pt x="398" y="38"/>
                    </a:lnTo>
                    <a:lnTo>
                      <a:pt x="438" y="11"/>
                    </a:lnTo>
                    <a:lnTo>
                      <a:pt x="474" y="32"/>
                    </a:lnTo>
                    <a:lnTo>
                      <a:pt x="519" y="0"/>
                    </a:lnTo>
                    <a:lnTo>
                      <a:pt x="530" y="45"/>
                    </a:lnTo>
                    <a:lnTo>
                      <a:pt x="591" y="135"/>
                    </a:lnTo>
                    <a:lnTo>
                      <a:pt x="585" y="159"/>
                    </a:lnTo>
                    <a:lnTo>
                      <a:pt x="626" y="162"/>
                    </a:lnTo>
                    <a:lnTo>
                      <a:pt x="665" y="137"/>
                    </a:lnTo>
                    <a:lnTo>
                      <a:pt x="693" y="149"/>
                    </a:lnTo>
                    <a:lnTo>
                      <a:pt x="695" y="179"/>
                    </a:lnTo>
                    <a:lnTo>
                      <a:pt x="674" y="201"/>
                    </a:lnTo>
                    <a:lnTo>
                      <a:pt x="692" y="233"/>
                    </a:lnTo>
                    <a:lnTo>
                      <a:pt x="764" y="257"/>
                    </a:lnTo>
                    <a:lnTo>
                      <a:pt x="770" y="287"/>
                    </a:lnTo>
                    <a:lnTo>
                      <a:pt x="797" y="321"/>
                    </a:lnTo>
                    <a:lnTo>
                      <a:pt x="824" y="311"/>
                    </a:lnTo>
                    <a:lnTo>
                      <a:pt x="845" y="356"/>
                    </a:lnTo>
                    <a:lnTo>
                      <a:pt x="843" y="381"/>
                    </a:lnTo>
                    <a:lnTo>
                      <a:pt x="810" y="392"/>
                    </a:lnTo>
                    <a:lnTo>
                      <a:pt x="824" y="419"/>
                    </a:lnTo>
                    <a:lnTo>
                      <a:pt x="798" y="459"/>
                    </a:lnTo>
                    <a:lnTo>
                      <a:pt x="765" y="470"/>
                    </a:lnTo>
                    <a:lnTo>
                      <a:pt x="735" y="455"/>
                    </a:lnTo>
                    <a:lnTo>
                      <a:pt x="735" y="482"/>
                    </a:lnTo>
                    <a:lnTo>
                      <a:pt x="737" y="519"/>
                    </a:lnTo>
                    <a:lnTo>
                      <a:pt x="686" y="513"/>
                    </a:lnTo>
                    <a:lnTo>
                      <a:pt x="605" y="555"/>
                    </a:lnTo>
                    <a:lnTo>
                      <a:pt x="558" y="624"/>
                    </a:lnTo>
                    <a:lnTo>
                      <a:pt x="576" y="645"/>
                    </a:lnTo>
                    <a:lnTo>
                      <a:pt x="569" y="681"/>
                    </a:lnTo>
                    <a:lnTo>
                      <a:pt x="459" y="636"/>
                    </a:lnTo>
                    <a:lnTo>
                      <a:pt x="362" y="632"/>
                    </a:lnTo>
                    <a:lnTo>
                      <a:pt x="315" y="596"/>
                    </a:lnTo>
                    <a:lnTo>
                      <a:pt x="330" y="585"/>
                    </a:lnTo>
                    <a:lnTo>
                      <a:pt x="162" y="410"/>
                    </a:lnTo>
                    <a:lnTo>
                      <a:pt x="180" y="383"/>
                    </a:lnTo>
                    <a:lnTo>
                      <a:pt x="137" y="345"/>
                    </a:lnTo>
                    <a:lnTo>
                      <a:pt x="126" y="305"/>
                    </a:lnTo>
                    <a:lnTo>
                      <a:pt x="78" y="278"/>
                    </a:lnTo>
                    <a:lnTo>
                      <a:pt x="89" y="246"/>
                    </a:lnTo>
                    <a:lnTo>
                      <a:pt x="51" y="209"/>
                    </a:lnTo>
                    <a:lnTo>
                      <a:pt x="39" y="17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Oval 64"/>
              <p:cNvSpPr>
                <a:spLocks noChangeArrowheads="1"/>
              </p:cNvSpPr>
              <p:nvPr/>
            </p:nvSpPr>
            <p:spPr bwMode="auto">
              <a:xfrm>
                <a:off x="3960" y="1902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4044" y="1556"/>
              <a:ext cx="826" cy="736"/>
              <a:chOff x="4044" y="1556"/>
              <a:chExt cx="826" cy="736"/>
            </a:xfrm>
          </p:grpSpPr>
          <p:sp>
            <p:nvSpPr>
              <p:cNvPr id="76" name="Freeform 38"/>
              <p:cNvSpPr>
                <a:spLocks/>
              </p:cNvSpPr>
              <p:nvPr/>
            </p:nvSpPr>
            <p:spPr bwMode="auto">
              <a:xfrm>
                <a:off x="4044" y="1554"/>
                <a:ext cx="826" cy="738"/>
              </a:xfrm>
              <a:custGeom>
                <a:avLst/>
                <a:gdLst>
                  <a:gd name="T0" fmla="*/ 782 w 826"/>
                  <a:gd name="T1" fmla="*/ 180 h 736"/>
                  <a:gd name="T2" fmla="*/ 786 w 826"/>
                  <a:gd name="T3" fmla="*/ 218 h 736"/>
                  <a:gd name="T4" fmla="*/ 770 w 826"/>
                  <a:gd name="T5" fmla="*/ 242 h 736"/>
                  <a:gd name="T6" fmla="*/ 784 w 826"/>
                  <a:gd name="T7" fmla="*/ 324 h 736"/>
                  <a:gd name="T8" fmla="*/ 758 w 826"/>
                  <a:gd name="T9" fmla="*/ 366 h 736"/>
                  <a:gd name="T10" fmla="*/ 778 w 826"/>
                  <a:gd name="T11" fmla="*/ 426 h 736"/>
                  <a:gd name="T12" fmla="*/ 818 w 826"/>
                  <a:gd name="T13" fmla="*/ 472 h 736"/>
                  <a:gd name="T14" fmla="*/ 826 w 826"/>
                  <a:gd name="T15" fmla="*/ 516 h 736"/>
                  <a:gd name="T16" fmla="*/ 802 w 826"/>
                  <a:gd name="T17" fmla="*/ 532 h 736"/>
                  <a:gd name="T18" fmla="*/ 826 w 826"/>
                  <a:gd name="T19" fmla="*/ 544 h 736"/>
                  <a:gd name="T20" fmla="*/ 762 w 826"/>
                  <a:gd name="T21" fmla="*/ 576 h 736"/>
                  <a:gd name="T22" fmla="*/ 666 w 826"/>
                  <a:gd name="T23" fmla="*/ 504 h 736"/>
                  <a:gd name="T24" fmla="*/ 632 w 826"/>
                  <a:gd name="T25" fmla="*/ 544 h 736"/>
                  <a:gd name="T26" fmla="*/ 636 w 826"/>
                  <a:gd name="T27" fmla="*/ 566 h 736"/>
                  <a:gd name="T28" fmla="*/ 566 w 826"/>
                  <a:gd name="T29" fmla="*/ 630 h 736"/>
                  <a:gd name="T30" fmla="*/ 492 w 826"/>
                  <a:gd name="T31" fmla="*/ 630 h 736"/>
                  <a:gd name="T32" fmla="*/ 506 w 826"/>
                  <a:gd name="T33" fmla="*/ 704 h 736"/>
                  <a:gd name="T34" fmla="*/ 446 w 826"/>
                  <a:gd name="T35" fmla="*/ 696 h 736"/>
                  <a:gd name="T36" fmla="*/ 410 w 826"/>
                  <a:gd name="T37" fmla="*/ 736 h 736"/>
                  <a:gd name="T38" fmla="*/ 298 w 826"/>
                  <a:gd name="T39" fmla="*/ 578 h 736"/>
                  <a:gd name="T40" fmla="*/ 264 w 826"/>
                  <a:gd name="T41" fmla="*/ 606 h 736"/>
                  <a:gd name="T42" fmla="*/ 208 w 826"/>
                  <a:gd name="T43" fmla="*/ 584 h 736"/>
                  <a:gd name="T44" fmla="*/ 176 w 826"/>
                  <a:gd name="T45" fmla="*/ 590 h 736"/>
                  <a:gd name="T46" fmla="*/ 104 w 826"/>
                  <a:gd name="T47" fmla="*/ 526 h 736"/>
                  <a:gd name="T48" fmla="*/ 60 w 826"/>
                  <a:gd name="T49" fmla="*/ 526 h 736"/>
                  <a:gd name="T50" fmla="*/ 58 w 826"/>
                  <a:gd name="T51" fmla="*/ 464 h 736"/>
                  <a:gd name="T52" fmla="*/ 90 w 826"/>
                  <a:gd name="T53" fmla="*/ 480 h 736"/>
                  <a:gd name="T54" fmla="*/ 120 w 826"/>
                  <a:gd name="T55" fmla="*/ 468 h 736"/>
                  <a:gd name="T56" fmla="*/ 148 w 826"/>
                  <a:gd name="T57" fmla="*/ 428 h 736"/>
                  <a:gd name="T58" fmla="*/ 134 w 826"/>
                  <a:gd name="T59" fmla="*/ 400 h 736"/>
                  <a:gd name="T60" fmla="*/ 168 w 826"/>
                  <a:gd name="T61" fmla="*/ 394 h 736"/>
                  <a:gd name="T62" fmla="*/ 168 w 826"/>
                  <a:gd name="T63" fmla="*/ 366 h 736"/>
                  <a:gd name="T64" fmla="*/ 148 w 826"/>
                  <a:gd name="T65" fmla="*/ 318 h 736"/>
                  <a:gd name="T66" fmla="*/ 120 w 826"/>
                  <a:gd name="T67" fmla="*/ 332 h 736"/>
                  <a:gd name="T68" fmla="*/ 92 w 826"/>
                  <a:gd name="T69" fmla="*/ 298 h 736"/>
                  <a:gd name="T70" fmla="*/ 88 w 826"/>
                  <a:gd name="T71" fmla="*/ 264 h 736"/>
                  <a:gd name="T72" fmla="*/ 14 w 826"/>
                  <a:gd name="T73" fmla="*/ 242 h 736"/>
                  <a:gd name="T74" fmla="*/ 0 w 826"/>
                  <a:gd name="T75" fmla="*/ 212 h 736"/>
                  <a:gd name="T76" fmla="*/ 20 w 826"/>
                  <a:gd name="T77" fmla="*/ 188 h 736"/>
                  <a:gd name="T78" fmla="*/ 16 w 826"/>
                  <a:gd name="T79" fmla="*/ 156 h 736"/>
                  <a:gd name="T80" fmla="*/ 72 w 826"/>
                  <a:gd name="T81" fmla="*/ 114 h 736"/>
                  <a:gd name="T82" fmla="*/ 88 w 826"/>
                  <a:gd name="T83" fmla="*/ 124 h 736"/>
                  <a:gd name="T84" fmla="*/ 134 w 826"/>
                  <a:gd name="T85" fmla="*/ 76 h 736"/>
                  <a:gd name="T86" fmla="*/ 152 w 826"/>
                  <a:gd name="T87" fmla="*/ 88 h 736"/>
                  <a:gd name="T88" fmla="*/ 198 w 826"/>
                  <a:gd name="T89" fmla="*/ 74 h 736"/>
                  <a:gd name="T90" fmla="*/ 238 w 826"/>
                  <a:gd name="T91" fmla="*/ 28 h 736"/>
                  <a:gd name="T92" fmla="*/ 316 w 826"/>
                  <a:gd name="T93" fmla="*/ 30 h 736"/>
                  <a:gd name="T94" fmla="*/ 346 w 826"/>
                  <a:gd name="T95" fmla="*/ 86 h 736"/>
                  <a:gd name="T96" fmla="*/ 376 w 826"/>
                  <a:gd name="T97" fmla="*/ 64 h 736"/>
                  <a:gd name="T98" fmla="*/ 410 w 826"/>
                  <a:gd name="T99" fmla="*/ 80 h 736"/>
                  <a:gd name="T100" fmla="*/ 430 w 826"/>
                  <a:gd name="T101" fmla="*/ 102 h 736"/>
                  <a:gd name="T102" fmla="*/ 462 w 826"/>
                  <a:gd name="T103" fmla="*/ 60 h 736"/>
                  <a:gd name="T104" fmla="*/ 506 w 826"/>
                  <a:gd name="T105" fmla="*/ 38 h 736"/>
                  <a:gd name="T106" fmla="*/ 564 w 826"/>
                  <a:gd name="T107" fmla="*/ 34 h 736"/>
                  <a:gd name="T108" fmla="*/ 586 w 826"/>
                  <a:gd name="T109" fmla="*/ 0 h 736"/>
                  <a:gd name="T110" fmla="*/ 626 w 826"/>
                  <a:gd name="T111" fmla="*/ 0 h 736"/>
                  <a:gd name="T112" fmla="*/ 640 w 826"/>
                  <a:gd name="T113" fmla="*/ 42 h 736"/>
                  <a:gd name="T114" fmla="*/ 672 w 826"/>
                  <a:gd name="T115" fmla="*/ 40 h 736"/>
                  <a:gd name="T116" fmla="*/ 672 w 826"/>
                  <a:gd name="T117" fmla="*/ 84 h 736"/>
                  <a:gd name="T118" fmla="*/ 704 w 826"/>
                  <a:gd name="T119" fmla="*/ 128 h 736"/>
                  <a:gd name="T120" fmla="*/ 750 w 826"/>
                  <a:gd name="T121" fmla="*/ 142 h 736"/>
                  <a:gd name="T122" fmla="*/ 782 w 826"/>
                  <a:gd name="T123" fmla="*/ 180 h 7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6"/>
                  <a:gd name="T187" fmla="*/ 0 h 736"/>
                  <a:gd name="T188" fmla="*/ 826 w 826"/>
                  <a:gd name="T189" fmla="*/ 736 h 7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6" h="736">
                    <a:moveTo>
                      <a:pt x="782" y="180"/>
                    </a:moveTo>
                    <a:lnTo>
                      <a:pt x="786" y="218"/>
                    </a:lnTo>
                    <a:lnTo>
                      <a:pt x="770" y="242"/>
                    </a:lnTo>
                    <a:lnTo>
                      <a:pt x="784" y="324"/>
                    </a:lnTo>
                    <a:lnTo>
                      <a:pt x="758" y="366"/>
                    </a:lnTo>
                    <a:lnTo>
                      <a:pt x="778" y="426"/>
                    </a:lnTo>
                    <a:lnTo>
                      <a:pt x="818" y="472"/>
                    </a:lnTo>
                    <a:lnTo>
                      <a:pt x="826" y="516"/>
                    </a:lnTo>
                    <a:lnTo>
                      <a:pt x="802" y="532"/>
                    </a:lnTo>
                    <a:lnTo>
                      <a:pt x="826" y="544"/>
                    </a:lnTo>
                    <a:lnTo>
                      <a:pt x="762" y="576"/>
                    </a:lnTo>
                    <a:lnTo>
                      <a:pt x="666" y="504"/>
                    </a:lnTo>
                    <a:lnTo>
                      <a:pt x="632" y="544"/>
                    </a:lnTo>
                    <a:lnTo>
                      <a:pt x="636" y="566"/>
                    </a:lnTo>
                    <a:lnTo>
                      <a:pt x="566" y="630"/>
                    </a:lnTo>
                    <a:lnTo>
                      <a:pt x="492" y="630"/>
                    </a:lnTo>
                    <a:lnTo>
                      <a:pt x="506" y="704"/>
                    </a:lnTo>
                    <a:lnTo>
                      <a:pt x="446" y="696"/>
                    </a:lnTo>
                    <a:lnTo>
                      <a:pt x="410" y="736"/>
                    </a:lnTo>
                    <a:lnTo>
                      <a:pt x="298" y="578"/>
                    </a:lnTo>
                    <a:lnTo>
                      <a:pt x="264" y="606"/>
                    </a:lnTo>
                    <a:lnTo>
                      <a:pt x="208" y="584"/>
                    </a:lnTo>
                    <a:lnTo>
                      <a:pt x="176" y="590"/>
                    </a:lnTo>
                    <a:lnTo>
                      <a:pt x="104" y="526"/>
                    </a:lnTo>
                    <a:lnTo>
                      <a:pt x="60" y="526"/>
                    </a:lnTo>
                    <a:lnTo>
                      <a:pt x="58" y="464"/>
                    </a:lnTo>
                    <a:lnTo>
                      <a:pt x="90" y="480"/>
                    </a:lnTo>
                    <a:lnTo>
                      <a:pt x="120" y="468"/>
                    </a:lnTo>
                    <a:lnTo>
                      <a:pt x="148" y="428"/>
                    </a:lnTo>
                    <a:lnTo>
                      <a:pt x="134" y="400"/>
                    </a:lnTo>
                    <a:lnTo>
                      <a:pt x="168" y="394"/>
                    </a:lnTo>
                    <a:lnTo>
                      <a:pt x="168" y="366"/>
                    </a:lnTo>
                    <a:lnTo>
                      <a:pt x="148" y="318"/>
                    </a:lnTo>
                    <a:lnTo>
                      <a:pt x="120" y="332"/>
                    </a:lnTo>
                    <a:lnTo>
                      <a:pt x="92" y="298"/>
                    </a:lnTo>
                    <a:lnTo>
                      <a:pt x="88" y="264"/>
                    </a:lnTo>
                    <a:lnTo>
                      <a:pt x="14" y="242"/>
                    </a:lnTo>
                    <a:lnTo>
                      <a:pt x="0" y="212"/>
                    </a:lnTo>
                    <a:lnTo>
                      <a:pt x="20" y="188"/>
                    </a:lnTo>
                    <a:lnTo>
                      <a:pt x="16" y="156"/>
                    </a:lnTo>
                    <a:lnTo>
                      <a:pt x="72" y="114"/>
                    </a:lnTo>
                    <a:lnTo>
                      <a:pt x="88" y="124"/>
                    </a:lnTo>
                    <a:lnTo>
                      <a:pt x="134" y="76"/>
                    </a:lnTo>
                    <a:lnTo>
                      <a:pt x="152" y="88"/>
                    </a:lnTo>
                    <a:lnTo>
                      <a:pt x="198" y="74"/>
                    </a:lnTo>
                    <a:lnTo>
                      <a:pt x="238" y="28"/>
                    </a:lnTo>
                    <a:lnTo>
                      <a:pt x="316" y="30"/>
                    </a:lnTo>
                    <a:lnTo>
                      <a:pt x="346" y="86"/>
                    </a:lnTo>
                    <a:lnTo>
                      <a:pt x="376" y="64"/>
                    </a:lnTo>
                    <a:lnTo>
                      <a:pt x="410" y="80"/>
                    </a:lnTo>
                    <a:lnTo>
                      <a:pt x="430" y="102"/>
                    </a:lnTo>
                    <a:lnTo>
                      <a:pt x="462" y="60"/>
                    </a:lnTo>
                    <a:lnTo>
                      <a:pt x="506" y="38"/>
                    </a:lnTo>
                    <a:lnTo>
                      <a:pt x="564" y="34"/>
                    </a:lnTo>
                    <a:lnTo>
                      <a:pt x="586" y="0"/>
                    </a:lnTo>
                    <a:lnTo>
                      <a:pt x="626" y="0"/>
                    </a:lnTo>
                    <a:lnTo>
                      <a:pt x="640" y="42"/>
                    </a:lnTo>
                    <a:lnTo>
                      <a:pt x="672" y="40"/>
                    </a:lnTo>
                    <a:lnTo>
                      <a:pt x="672" y="84"/>
                    </a:lnTo>
                    <a:lnTo>
                      <a:pt x="704" y="128"/>
                    </a:lnTo>
                    <a:lnTo>
                      <a:pt x="750" y="142"/>
                    </a:lnTo>
                    <a:lnTo>
                      <a:pt x="782" y="18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Oval 65"/>
              <p:cNvSpPr>
                <a:spLocks noChangeArrowheads="1"/>
              </p:cNvSpPr>
              <p:nvPr/>
            </p:nvSpPr>
            <p:spPr bwMode="auto">
              <a:xfrm>
                <a:off x="4374" y="1707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4802" y="1666"/>
              <a:ext cx="584" cy="832"/>
              <a:chOff x="4802" y="1666"/>
              <a:chExt cx="584" cy="832"/>
            </a:xfrm>
          </p:grpSpPr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4802" y="1666"/>
                <a:ext cx="584" cy="832"/>
              </a:xfrm>
              <a:custGeom>
                <a:avLst/>
                <a:gdLst>
                  <a:gd name="T0" fmla="*/ 70 w 584"/>
                  <a:gd name="T1" fmla="*/ 434 h 832"/>
                  <a:gd name="T2" fmla="*/ 48 w 584"/>
                  <a:gd name="T3" fmla="*/ 424 h 832"/>
                  <a:gd name="T4" fmla="*/ 68 w 584"/>
                  <a:gd name="T5" fmla="*/ 406 h 832"/>
                  <a:gd name="T6" fmla="*/ 62 w 584"/>
                  <a:gd name="T7" fmla="*/ 366 h 832"/>
                  <a:gd name="T8" fmla="*/ 18 w 584"/>
                  <a:gd name="T9" fmla="*/ 312 h 832"/>
                  <a:gd name="T10" fmla="*/ 0 w 584"/>
                  <a:gd name="T11" fmla="*/ 258 h 832"/>
                  <a:gd name="T12" fmla="*/ 26 w 584"/>
                  <a:gd name="T13" fmla="*/ 212 h 832"/>
                  <a:gd name="T14" fmla="*/ 12 w 584"/>
                  <a:gd name="T15" fmla="*/ 134 h 832"/>
                  <a:gd name="T16" fmla="*/ 28 w 584"/>
                  <a:gd name="T17" fmla="*/ 108 h 832"/>
                  <a:gd name="T18" fmla="*/ 26 w 584"/>
                  <a:gd name="T19" fmla="*/ 72 h 832"/>
                  <a:gd name="T20" fmla="*/ 64 w 584"/>
                  <a:gd name="T21" fmla="*/ 48 h 832"/>
                  <a:gd name="T22" fmla="*/ 58 w 584"/>
                  <a:gd name="T23" fmla="*/ 12 h 832"/>
                  <a:gd name="T24" fmla="*/ 84 w 584"/>
                  <a:gd name="T25" fmla="*/ 0 h 832"/>
                  <a:gd name="T26" fmla="*/ 108 w 584"/>
                  <a:gd name="T27" fmla="*/ 36 h 832"/>
                  <a:gd name="T28" fmla="*/ 146 w 584"/>
                  <a:gd name="T29" fmla="*/ 44 h 832"/>
                  <a:gd name="T30" fmla="*/ 176 w 584"/>
                  <a:gd name="T31" fmla="*/ 34 h 832"/>
                  <a:gd name="T32" fmla="*/ 252 w 584"/>
                  <a:gd name="T33" fmla="*/ 84 h 832"/>
                  <a:gd name="T34" fmla="*/ 306 w 584"/>
                  <a:gd name="T35" fmla="*/ 50 h 832"/>
                  <a:gd name="T36" fmla="*/ 352 w 584"/>
                  <a:gd name="T37" fmla="*/ 104 h 832"/>
                  <a:gd name="T38" fmla="*/ 376 w 584"/>
                  <a:gd name="T39" fmla="*/ 84 h 832"/>
                  <a:gd name="T40" fmla="*/ 418 w 584"/>
                  <a:gd name="T41" fmla="*/ 102 h 832"/>
                  <a:gd name="T42" fmla="*/ 428 w 584"/>
                  <a:gd name="T43" fmla="*/ 142 h 832"/>
                  <a:gd name="T44" fmla="*/ 492 w 584"/>
                  <a:gd name="T45" fmla="*/ 158 h 832"/>
                  <a:gd name="T46" fmla="*/ 524 w 584"/>
                  <a:gd name="T47" fmla="*/ 122 h 832"/>
                  <a:gd name="T48" fmla="*/ 554 w 584"/>
                  <a:gd name="T49" fmla="*/ 128 h 832"/>
                  <a:gd name="T50" fmla="*/ 536 w 584"/>
                  <a:gd name="T51" fmla="*/ 162 h 832"/>
                  <a:gd name="T52" fmla="*/ 578 w 584"/>
                  <a:gd name="T53" fmla="*/ 238 h 832"/>
                  <a:gd name="T54" fmla="*/ 524 w 584"/>
                  <a:gd name="T55" fmla="*/ 338 h 832"/>
                  <a:gd name="T56" fmla="*/ 470 w 584"/>
                  <a:gd name="T57" fmla="*/ 354 h 832"/>
                  <a:gd name="T58" fmla="*/ 472 w 584"/>
                  <a:gd name="T59" fmla="*/ 380 h 832"/>
                  <a:gd name="T60" fmla="*/ 504 w 584"/>
                  <a:gd name="T61" fmla="*/ 404 h 832"/>
                  <a:gd name="T62" fmla="*/ 574 w 584"/>
                  <a:gd name="T63" fmla="*/ 396 h 832"/>
                  <a:gd name="T64" fmla="*/ 552 w 584"/>
                  <a:gd name="T65" fmla="*/ 440 h 832"/>
                  <a:gd name="T66" fmla="*/ 506 w 584"/>
                  <a:gd name="T67" fmla="*/ 430 h 832"/>
                  <a:gd name="T68" fmla="*/ 484 w 584"/>
                  <a:gd name="T69" fmla="*/ 466 h 832"/>
                  <a:gd name="T70" fmla="*/ 484 w 584"/>
                  <a:gd name="T71" fmla="*/ 530 h 832"/>
                  <a:gd name="T72" fmla="*/ 530 w 584"/>
                  <a:gd name="T73" fmla="*/ 520 h 832"/>
                  <a:gd name="T74" fmla="*/ 560 w 584"/>
                  <a:gd name="T75" fmla="*/ 594 h 832"/>
                  <a:gd name="T76" fmla="*/ 542 w 584"/>
                  <a:gd name="T77" fmla="*/ 620 h 832"/>
                  <a:gd name="T78" fmla="*/ 560 w 584"/>
                  <a:gd name="T79" fmla="*/ 638 h 832"/>
                  <a:gd name="T80" fmla="*/ 580 w 584"/>
                  <a:gd name="T81" fmla="*/ 622 h 832"/>
                  <a:gd name="T82" fmla="*/ 584 w 584"/>
                  <a:gd name="T83" fmla="*/ 646 h 832"/>
                  <a:gd name="T84" fmla="*/ 558 w 584"/>
                  <a:gd name="T85" fmla="*/ 690 h 832"/>
                  <a:gd name="T86" fmla="*/ 558 w 584"/>
                  <a:gd name="T87" fmla="*/ 726 h 832"/>
                  <a:gd name="T88" fmla="*/ 540 w 584"/>
                  <a:gd name="T89" fmla="*/ 736 h 832"/>
                  <a:gd name="T90" fmla="*/ 556 w 584"/>
                  <a:gd name="T91" fmla="*/ 794 h 832"/>
                  <a:gd name="T92" fmla="*/ 532 w 584"/>
                  <a:gd name="T93" fmla="*/ 810 h 832"/>
                  <a:gd name="T94" fmla="*/ 454 w 584"/>
                  <a:gd name="T95" fmla="*/ 822 h 832"/>
                  <a:gd name="T96" fmla="*/ 434 w 584"/>
                  <a:gd name="T97" fmla="*/ 808 h 832"/>
                  <a:gd name="T98" fmla="*/ 382 w 584"/>
                  <a:gd name="T99" fmla="*/ 832 h 832"/>
                  <a:gd name="T100" fmla="*/ 364 w 584"/>
                  <a:gd name="T101" fmla="*/ 814 h 832"/>
                  <a:gd name="T102" fmla="*/ 346 w 584"/>
                  <a:gd name="T103" fmla="*/ 758 h 832"/>
                  <a:gd name="T104" fmla="*/ 302 w 584"/>
                  <a:gd name="T105" fmla="*/ 760 h 832"/>
                  <a:gd name="T106" fmla="*/ 224 w 584"/>
                  <a:gd name="T107" fmla="*/ 672 h 832"/>
                  <a:gd name="T108" fmla="*/ 186 w 584"/>
                  <a:gd name="T109" fmla="*/ 672 h 832"/>
                  <a:gd name="T110" fmla="*/ 198 w 584"/>
                  <a:gd name="T111" fmla="*/ 642 h 832"/>
                  <a:gd name="T112" fmla="*/ 146 w 584"/>
                  <a:gd name="T113" fmla="*/ 594 h 832"/>
                  <a:gd name="T114" fmla="*/ 124 w 584"/>
                  <a:gd name="T115" fmla="*/ 536 h 832"/>
                  <a:gd name="T116" fmla="*/ 138 w 584"/>
                  <a:gd name="T117" fmla="*/ 510 h 832"/>
                  <a:gd name="T118" fmla="*/ 106 w 584"/>
                  <a:gd name="T119" fmla="*/ 436 h 832"/>
                  <a:gd name="T120" fmla="*/ 70 w 584"/>
                  <a:gd name="T121" fmla="*/ 434 h 8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84"/>
                  <a:gd name="T184" fmla="*/ 0 h 832"/>
                  <a:gd name="T185" fmla="*/ 584 w 584"/>
                  <a:gd name="T186" fmla="*/ 832 h 8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84" h="832">
                    <a:moveTo>
                      <a:pt x="70" y="434"/>
                    </a:moveTo>
                    <a:lnTo>
                      <a:pt x="48" y="424"/>
                    </a:lnTo>
                    <a:lnTo>
                      <a:pt x="68" y="406"/>
                    </a:lnTo>
                    <a:lnTo>
                      <a:pt x="62" y="366"/>
                    </a:lnTo>
                    <a:lnTo>
                      <a:pt x="18" y="312"/>
                    </a:lnTo>
                    <a:lnTo>
                      <a:pt x="0" y="258"/>
                    </a:lnTo>
                    <a:lnTo>
                      <a:pt x="26" y="212"/>
                    </a:lnTo>
                    <a:lnTo>
                      <a:pt x="12" y="134"/>
                    </a:lnTo>
                    <a:lnTo>
                      <a:pt x="28" y="108"/>
                    </a:lnTo>
                    <a:lnTo>
                      <a:pt x="26" y="72"/>
                    </a:lnTo>
                    <a:lnTo>
                      <a:pt x="64" y="48"/>
                    </a:lnTo>
                    <a:lnTo>
                      <a:pt x="58" y="12"/>
                    </a:lnTo>
                    <a:lnTo>
                      <a:pt x="84" y="0"/>
                    </a:lnTo>
                    <a:lnTo>
                      <a:pt x="108" y="36"/>
                    </a:lnTo>
                    <a:lnTo>
                      <a:pt x="146" y="44"/>
                    </a:lnTo>
                    <a:lnTo>
                      <a:pt x="176" y="34"/>
                    </a:lnTo>
                    <a:lnTo>
                      <a:pt x="252" y="84"/>
                    </a:lnTo>
                    <a:lnTo>
                      <a:pt x="306" y="50"/>
                    </a:lnTo>
                    <a:lnTo>
                      <a:pt x="352" y="104"/>
                    </a:lnTo>
                    <a:lnTo>
                      <a:pt x="376" y="84"/>
                    </a:lnTo>
                    <a:lnTo>
                      <a:pt x="418" y="102"/>
                    </a:lnTo>
                    <a:lnTo>
                      <a:pt x="428" y="142"/>
                    </a:lnTo>
                    <a:lnTo>
                      <a:pt x="492" y="158"/>
                    </a:lnTo>
                    <a:lnTo>
                      <a:pt x="524" y="122"/>
                    </a:lnTo>
                    <a:lnTo>
                      <a:pt x="554" y="128"/>
                    </a:lnTo>
                    <a:lnTo>
                      <a:pt x="536" y="162"/>
                    </a:lnTo>
                    <a:lnTo>
                      <a:pt x="578" y="238"/>
                    </a:lnTo>
                    <a:lnTo>
                      <a:pt x="524" y="338"/>
                    </a:lnTo>
                    <a:lnTo>
                      <a:pt x="470" y="354"/>
                    </a:lnTo>
                    <a:lnTo>
                      <a:pt x="472" y="380"/>
                    </a:lnTo>
                    <a:lnTo>
                      <a:pt x="504" y="404"/>
                    </a:lnTo>
                    <a:lnTo>
                      <a:pt x="574" y="396"/>
                    </a:lnTo>
                    <a:lnTo>
                      <a:pt x="552" y="440"/>
                    </a:lnTo>
                    <a:lnTo>
                      <a:pt x="506" y="430"/>
                    </a:lnTo>
                    <a:lnTo>
                      <a:pt x="484" y="466"/>
                    </a:lnTo>
                    <a:lnTo>
                      <a:pt x="484" y="530"/>
                    </a:lnTo>
                    <a:lnTo>
                      <a:pt x="530" y="520"/>
                    </a:lnTo>
                    <a:lnTo>
                      <a:pt x="560" y="594"/>
                    </a:lnTo>
                    <a:lnTo>
                      <a:pt x="542" y="620"/>
                    </a:lnTo>
                    <a:lnTo>
                      <a:pt x="560" y="638"/>
                    </a:lnTo>
                    <a:lnTo>
                      <a:pt x="580" y="622"/>
                    </a:lnTo>
                    <a:lnTo>
                      <a:pt x="584" y="646"/>
                    </a:lnTo>
                    <a:lnTo>
                      <a:pt x="558" y="690"/>
                    </a:lnTo>
                    <a:lnTo>
                      <a:pt x="558" y="726"/>
                    </a:lnTo>
                    <a:lnTo>
                      <a:pt x="540" y="736"/>
                    </a:lnTo>
                    <a:lnTo>
                      <a:pt x="556" y="794"/>
                    </a:lnTo>
                    <a:lnTo>
                      <a:pt x="532" y="810"/>
                    </a:lnTo>
                    <a:lnTo>
                      <a:pt x="454" y="822"/>
                    </a:lnTo>
                    <a:lnTo>
                      <a:pt x="434" y="808"/>
                    </a:lnTo>
                    <a:lnTo>
                      <a:pt x="382" y="832"/>
                    </a:lnTo>
                    <a:lnTo>
                      <a:pt x="364" y="814"/>
                    </a:lnTo>
                    <a:lnTo>
                      <a:pt x="346" y="758"/>
                    </a:lnTo>
                    <a:lnTo>
                      <a:pt x="302" y="760"/>
                    </a:lnTo>
                    <a:lnTo>
                      <a:pt x="224" y="672"/>
                    </a:lnTo>
                    <a:lnTo>
                      <a:pt x="186" y="672"/>
                    </a:lnTo>
                    <a:lnTo>
                      <a:pt x="198" y="642"/>
                    </a:lnTo>
                    <a:lnTo>
                      <a:pt x="146" y="594"/>
                    </a:lnTo>
                    <a:lnTo>
                      <a:pt x="124" y="536"/>
                    </a:lnTo>
                    <a:lnTo>
                      <a:pt x="138" y="510"/>
                    </a:lnTo>
                    <a:lnTo>
                      <a:pt x="106" y="436"/>
                    </a:lnTo>
                    <a:lnTo>
                      <a:pt x="70" y="434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5184" y="2178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1" name="Group 113"/>
            <p:cNvGrpSpPr>
              <a:grpSpLocks/>
            </p:cNvGrpSpPr>
            <p:nvPr/>
          </p:nvGrpSpPr>
          <p:grpSpPr bwMode="auto">
            <a:xfrm>
              <a:off x="4528" y="2060"/>
              <a:ext cx="640" cy="852"/>
              <a:chOff x="4528" y="2060"/>
              <a:chExt cx="640" cy="852"/>
            </a:xfrm>
          </p:grpSpPr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4528" y="2060"/>
                <a:ext cx="640" cy="852"/>
              </a:xfrm>
              <a:custGeom>
                <a:avLst/>
                <a:gdLst>
                  <a:gd name="T0" fmla="*/ 22 w 640"/>
                  <a:gd name="T1" fmla="*/ 200 h 852"/>
                  <a:gd name="T2" fmla="*/ 8 w 640"/>
                  <a:gd name="T3" fmla="*/ 128 h 852"/>
                  <a:gd name="T4" fmla="*/ 82 w 640"/>
                  <a:gd name="T5" fmla="*/ 128 h 852"/>
                  <a:gd name="T6" fmla="*/ 154 w 640"/>
                  <a:gd name="T7" fmla="*/ 62 h 852"/>
                  <a:gd name="T8" fmla="*/ 150 w 640"/>
                  <a:gd name="T9" fmla="*/ 40 h 852"/>
                  <a:gd name="T10" fmla="*/ 182 w 640"/>
                  <a:gd name="T11" fmla="*/ 0 h 852"/>
                  <a:gd name="T12" fmla="*/ 280 w 640"/>
                  <a:gd name="T13" fmla="*/ 72 h 852"/>
                  <a:gd name="T14" fmla="*/ 340 w 640"/>
                  <a:gd name="T15" fmla="*/ 40 h 852"/>
                  <a:gd name="T16" fmla="*/ 380 w 640"/>
                  <a:gd name="T17" fmla="*/ 42 h 852"/>
                  <a:gd name="T18" fmla="*/ 412 w 640"/>
                  <a:gd name="T19" fmla="*/ 118 h 852"/>
                  <a:gd name="T20" fmla="*/ 398 w 640"/>
                  <a:gd name="T21" fmla="*/ 140 h 852"/>
                  <a:gd name="T22" fmla="*/ 418 w 640"/>
                  <a:gd name="T23" fmla="*/ 196 h 852"/>
                  <a:gd name="T24" fmla="*/ 472 w 640"/>
                  <a:gd name="T25" fmla="*/ 248 h 852"/>
                  <a:gd name="T26" fmla="*/ 462 w 640"/>
                  <a:gd name="T27" fmla="*/ 280 h 852"/>
                  <a:gd name="T28" fmla="*/ 496 w 640"/>
                  <a:gd name="T29" fmla="*/ 278 h 852"/>
                  <a:gd name="T30" fmla="*/ 576 w 640"/>
                  <a:gd name="T31" fmla="*/ 366 h 852"/>
                  <a:gd name="T32" fmla="*/ 620 w 640"/>
                  <a:gd name="T33" fmla="*/ 366 h 852"/>
                  <a:gd name="T34" fmla="*/ 640 w 640"/>
                  <a:gd name="T35" fmla="*/ 422 h 852"/>
                  <a:gd name="T36" fmla="*/ 590 w 640"/>
                  <a:gd name="T37" fmla="*/ 426 h 852"/>
                  <a:gd name="T38" fmla="*/ 572 w 640"/>
                  <a:gd name="T39" fmla="*/ 498 h 852"/>
                  <a:gd name="T40" fmla="*/ 518 w 640"/>
                  <a:gd name="T41" fmla="*/ 528 h 852"/>
                  <a:gd name="T42" fmla="*/ 468 w 640"/>
                  <a:gd name="T43" fmla="*/ 544 h 852"/>
                  <a:gd name="T44" fmla="*/ 464 w 640"/>
                  <a:gd name="T45" fmla="*/ 620 h 852"/>
                  <a:gd name="T46" fmla="*/ 442 w 640"/>
                  <a:gd name="T47" fmla="*/ 654 h 852"/>
                  <a:gd name="T48" fmla="*/ 478 w 640"/>
                  <a:gd name="T49" fmla="*/ 660 h 852"/>
                  <a:gd name="T50" fmla="*/ 452 w 640"/>
                  <a:gd name="T51" fmla="*/ 706 h 852"/>
                  <a:gd name="T52" fmla="*/ 464 w 640"/>
                  <a:gd name="T53" fmla="*/ 726 h 852"/>
                  <a:gd name="T54" fmla="*/ 440 w 640"/>
                  <a:gd name="T55" fmla="*/ 756 h 852"/>
                  <a:gd name="T56" fmla="*/ 362 w 640"/>
                  <a:gd name="T57" fmla="*/ 744 h 852"/>
                  <a:gd name="T58" fmla="*/ 336 w 640"/>
                  <a:gd name="T59" fmla="*/ 764 h 852"/>
                  <a:gd name="T60" fmla="*/ 286 w 640"/>
                  <a:gd name="T61" fmla="*/ 754 h 852"/>
                  <a:gd name="T62" fmla="*/ 240 w 640"/>
                  <a:gd name="T63" fmla="*/ 836 h 852"/>
                  <a:gd name="T64" fmla="*/ 216 w 640"/>
                  <a:gd name="T65" fmla="*/ 820 h 852"/>
                  <a:gd name="T66" fmla="*/ 162 w 640"/>
                  <a:gd name="T67" fmla="*/ 852 h 852"/>
                  <a:gd name="T68" fmla="*/ 174 w 640"/>
                  <a:gd name="T69" fmla="*/ 798 h 852"/>
                  <a:gd name="T70" fmla="*/ 108 w 640"/>
                  <a:gd name="T71" fmla="*/ 728 h 852"/>
                  <a:gd name="T72" fmla="*/ 148 w 640"/>
                  <a:gd name="T73" fmla="*/ 688 h 852"/>
                  <a:gd name="T74" fmla="*/ 186 w 640"/>
                  <a:gd name="T75" fmla="*/ 632 h 852"/>
                  <a:gd name="T76" fmla="*/ 116 w 640"/>
                  <a:gd name="T77" fmla="*/ 584 h 852"/>
                  <a:gd name="T78" fmla="*/ 86 w 640"/>
                  <a:gd name="T79" fmla="*/ 596 h 852"/>
                  <a:gd name="T80" fmla="*/ 0 w 640"/>
                  <a:gd name="T81" fmla="*/ 488 h 852"/>
                  <a:gd name="T82" fmla="*/ 22 w 640"/>
                  <a:gd name="T83" fmla="*/ 458 h 852"/>
                  <a:gd name="T84" fmla="*/ 6 w 640"/>
                  <a:gd name="T85" fmla="*/ 402 h 852"/>
                  <a:gd name="T86" fmla="*/ 78 w 640"/>
                  <a:gd name="T87" fmla="*/ 410 h 852"/>
                  <a:gd name="T88" fmla="*/ 92 w 640"/>
                  <a:gd name="T89" fmla="*/ 338 h 852"/>
                  <a:gd name="T90" fmla="*/ 54 w 640"/>
                  <a:gd name="T91" fmla="*/ 290 h 852"/>
                  <a:gd name="T92" fmla="*/ 70 w 640"/>
                  <a:gd name="T93" fmla="*/ 214 h 852"/>
                  <a:gd name="T94" fmla="*/ 22 w 640"/>
                  <a:gd name="T95" fmla="*/ 200 h 8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0"/>
                  <a:gd name="T145" fmla="*/ 0 h 852"/>
                  <a:gd name="T146" fmla="*/ 640 w 640"/>
                  <a:gd name="T147" fmla="*/ 852 h 8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0" h="852">
                    <a:moveTo>
                      <a:pt x="22" y="200"/>
                    </a:moveTo>
                    <a:lnTo>
                      <a:pt x="8" y="128"/>
                    </a:lnTo>
                    <a:lnTo>
                      <a:pt x="82" y="128"/>
                    </a:lnTo>
                    <a:lnTo>
                      <a:pt x="154" y="62"/>
                    </a:lnTo>
                    <a:lnTo>
                      <a:pt x="150" y="40"/>
                    </a:lnTo>
                    <a:lnTo>
                      <a:pt x="182" y="0"/>
                    </a:lnTo>
                    <a:lnTo>
                      <a:pt x="280" y="72"/>
                    </a:lnTo>
                    <a:lnTo>
                      <a:pt x="340" y="40"/>
                    </a:lnTo>
                    <a:lnTo>
                      <a:pt x="380" y="42"/>
                    </a:lnTo>
                    <a:lnTo>
                      <a:pt x="412" y="118"/>
                    </a:lnTo>
                    <a:lnTo>
                      <a:pt x="398" y="140"/>
                    </a:lnTo>
                    <a:lnTo>
                      <a:pt x="418" y="196"/>
                    </a:lnTo>
                    <a:lnTo>
                      <a:pt x="472" y="248"/>
                    </a:lnTo>
                    <a:lnTo>
                      <a:pt x="462" y="280"/>
                    </a:lnTo>
                    <a:lnTo>
                      <a:pt x="496" y="278"/>
                    </a:lnTo>
                    <a:lnTo>
                      <a:pt x="576" y="366"/>
                    </a:lnTo>
                    <a:lnTo>
                      <a:pt x="620" y="366"/>
                    </a:lnTo>
                    <a:lnTo>
                      <a:pt x="640" y="422"/>
                    </a:lnTo>
                    <a:lnTo>
                      <a:pt x="590" y="426"/>
                    </a:lnTo>
                    <a:lnTo>
                      <a:pt x="572" y="498"/>
                    </a:lnTo>
                    <a:lnTo>
                      <a:pt x="518" y="528"/>
                    </a:lnTo>
                    <a:lnTo>
                      <a:pt x="468" y="544"/>
                    </a:lnTo>
                    <a:lnTo>
                      <a:pt x="464" y="620"/>
                    </a:lnTo>
                    <a:lnTo>
                      <a:pt x="442" y="654"/>
                    </a:lnTo>
                    <a:lnTo>
                      <a:pt x="478" y="660"/>
                    </a:lnTo>
                    <a:lnTo>
                      <a:pt x="452" y="706"/>
                    </a:lnTo>
                    <a:lnTo>
                      <a:pt x="464" y="726"/>
                    </a:lnTo>
                    <a:lnTo>
                      <a:pt x="440" y="756"/>
                    </a:lnTo>
                    <a:lnTo>
                      <a:pt x="362" y="744"/>
                    </a:lnTo>
                    <a:lnTo>
                      <a:pt x="336" y="764"/>
                    </a:lnTo>
                    <a:lnTo>
                      <a:pt x="286" y="754"/>
                    </a:lnTo>
                    <a:lnTo>
                      <a:pt x="240" y="836"/>
                    </a:lnTo>
                    <a:lnTo>
                      <a:pt x="216" y="820"/>
                    </a:lnTo>
                    <a:lnTo>
                      <a:pt x="162" y="852"/>
                    </a:lnTo>
                    <a:lnTo>
                      <a:pt x="174" y="798"/>
                    </a:lnTo>
                    <a:lnTo>
                      <a:pt x="108" y="728"/>
                    </a:lnTo>
                    <a:lnTo>
                      <a:pt x="148" y="688"/>
                    </a:lnTo>
                    <a:lnTo>
                      <a:pt x="186" y="632"/>
                    </a:lnTo>
                    <a:lnTo>
                      <a:pt x="116" y="584"/>
                    </a:lnTo>
                    <a:lnTo>
                      <a:pt x="86" y="596"/>
                    </a:lnTo>
                    <a:lnTo>
                      <a:pt x="0" y="488"/>
                    </a:lnTo>
                    <a:lnTo>
                      <a:pt x="22" y="458"/>
                    </a:lnTo>
                    <a:lnTo>
                      <a:pt x="6" y="402"/>
                    </a:lnTo>
                    <a:lnTo>
                      <a:pt x="78" y="410"/>
                    </a:lnTo>
                    <a:lnTo>
                      <a:pt x="92" y="338"/>
                    </a:lnTo>
                    <a:lnTo>
                      <a:pt x="54" y="290"/>
                    </a:lnTo>
                    <a:lnTo>
                      <a:pt x="70" y="214"/>
                    </a:lnTo>
                    <a:lnTo>
                      <a:pt x="22" y="20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 anchorCtr="1"/>
              <a:lstStyle/>
              <a:p>
                <a:endParaRPr lang="ru-RU"/>
              </a:p>
            </p:txBody>
          </p:sp>
          <p:sp>
            <p:nvSpPr>
              <p:cNvPr id="73" name="Oval 73"/>
              <p:cNvSpPr>
                <a:spLocks noChangeArrowheads="1"/>
              </p:cNvSpPr>
              <p:nvPr/>
            </p:nvSpPr>
            <p:spPr bwMode="auto">
              <a:xfrm>
                <a:off x="4818" y="2436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2" name="Group 114"/>
            <p:cNvGrpSpPr>
              <a:grpSpLocks/>
            </p:cNvGrpSpPr>
            <p:nvPr/>
          </p:nvGrpSpPr>
          <p:grpSpPr bwMode="auto">
            <a:xfrm>
              <a:off x="3951" y="2468"/>
              <a:ext cx="763" cy="704"/>
              <a:chOff x="3951" y="2468"/>
              <a:chExt cx="763" cy="704"/>
            </a:xfrm>
          </p:grpSpPr>
          <p:sp>
            <p:nvSpPr>
              <p:cNvPr id="70" name="Freeform 34"/>
              <p:cNvSpPr>
                <a:spLocks/>
              </p:cNvSpPr>
              <p:nvPr/>
            </p:nvSpPr>
            <p:spPr bwMode="auto">
              <a:xfrm>
                <a:off x="3951" y="2468"/>
                <a:ext cx="763" cy="704"/>
              </a:xfrm>
              <a:custGeom>
                <a:avLst/>
                <a:gdLst>
                  <a:gd name="T0" fmla="*/ 0 w 763"/>
                  <a:gd name="T1" fmla="*/ 258 h 704"/>
                  <a:gd name="T2" fmla="*/ 22 w 763"/>
                  <a:gd name="T3" fmla="*/ 336 h 704"/>
                  <a:gd name="T4" fmla="*/ 62 w 763"/>
                  <a:gd name="T5" fmla="*/ 326 h 704"/>
                  <a:gd name="T6" fmla="*/ 100 w 763"/>
                  <a:gd name="T7" fmla="*/ 456 h 704"/>
                  <a:gd name="T8" fmla="*/ 156 w 763"/>
                  <a:gd name="T9" fmla="*/ 494 h 704"/>
                  <a:gd name="T10" fmla="*/ 120 w 763"/>
                  <a:gd name="T11" fmla="*/ 558 h 704"/>
                  <a:gd name="T12" fmla="*/ 160 w 763"/>
                  <a:gd name="T13" fmla="*/ 608 h 704"/>
                  <a:gd name="T14" fmla="*/ 226 w 763"/>
                  <a:gd name="T15" fmla="*/ 642 h 704"/>
                  <a:gd name="T16" fmla="*/ 248 w 763"/>
                  <a:gd name="T17" fmla="*/ 704 h 704"/>
                  <a:gd name="T18" fmla="*/ 307 w 763"/>
                  <a:gd name="T19" fmla="*/ 682 h 704"/>
                  <a:gd name="T20" fmla="*/ 463 w 763"/>
                  <a:gd name="T21" fmla="*/ 546 h 704"/>
                  <a:gd name="T22" fmla="*/ 549 w 763"/>
                  <a:gd name="T23" fmla="*/ 554 h 704"/>
                  <a:gd name="T24" fmla="*/ 641 w 763"/>
                  <a:gd name="T25" fmla="*/ 490 h 704"/>
                  <a:gd name="T26" fmla="*/ 691 w 763"/>
                  <a:gd name="T27" fmla="*/ 506 h 704"/>
                  <a:gd name="T28" fmla="*/ 741 w 763"/>
                  <a:gd name="T29" fmla="*/ 442 h 704"/>
                  <a:gd name="T30" fmla="*/ 751 w 763"/>
                  <a:gd name="T31" fmla="*/ 390 h 704"/>
                  <a:gd name="T32" fmla="*/ 685 w 763"/>
                  <a:gd name="T33" fmla="*/ 320 h 704"/>
                  <a:gd name="T34" fmla="*/ 725 w 763"/>
                  <a:gd name="T35" fmla="*/ 282 h 704"/>
                  <a:gd name="T36" fmla="*/ 763 w 763"/>
                  <a:gd name="T37" fmla="*/ 222 h 704"/>
                  <a:gd name="T38" fmla="*/ 695 w 763"/>
                  <a:gd name="T39" fmla="*/ 178 h 704"/>
                  <a:gd name="T40" fmla="*/ 663 w 763"/>
                  <a:gd name="T41" fmla="*/ 186 h 704"/>
                  <a:gd name="T42" fmla="*/ 577 w 763"/>
                  <a:gd name="T43" fmla="*/ 80 h 704"/>
                  <a:gd name="T44" fmla="*/ 549 w 763"/>
                  <a:gd name="T45" fmla="*/ 88 h 704"/>
                  <a:gd name="T46" fmla="*/ 511 w 763"/>
                  <a:gd name="T47" fmla="*/ 102 h 704"/>
                  <a:gd name="T48" fmla="*/ 501 w 763"/>
                  <a:gd name="T49" fmla="*/ 82 h 704"/>
                  <a:gd name="T50" fmla="*/ 465 w 763"/>
                  <a:gd name="T51" fmla="*/ 94 h 704"/>
                  <a:gd name="T52" fmla="*/ 451 w 763"/>
                  <a:gd name="T53" fmla="*/ 34 h 704"/>
                  <a:gd name="T54" fmla="*/ 417 w 763"/>
                  <a:gd name="T55" fmla="*/ 0 h 704"/>
                  <a:gd name="T56" fmla="*/ 313 w 763"/>
                  <a:gd name="T57" fmla="*/ 14 h 704"/>
                  <a:gd name="T58" fmla="*/ 249 w 763"/>
                  <a:gd name="T59" fmla="*/ 0 h 704"/>
                  <a:gd name="T60" fmla="*/ 143 w 763"/>
                  <a:gd name="T61" fmla="*/ 14 h 704"/>
                  <a:gd name="T62" fmla="*/ 137 w 763"/>
                  <a:gd name="T63" fmla="*/ 56 h 704"/>
                  <a:gd name="T64" fmla="*/ 161 w 763"/>
                  <a:gd name="T65" fmla="*/ 76 h 704"/>
                  <a:gd name="T66" fmla="*/ 139 w 763"/>
                  <a:gd name="T67" fmla="*/ 104 h 704"/>
                  <a:gd name="T68" fmla="*/ 173 w 763"/>
                  <a:gd name="T69" fmla="*/ 150 h 704"/>
                  <a:gd name="T70" fmla="*/ 175 w 763"/>
                  <a:gd name="T71" fmla="*/ 222 h 704"/>
                  <a:gd name="T72" fmla="*/ 0 w 763"/>
                  <a:gd name="T73" fmla="*/ 258 h 7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3"/>
                  <a:gd name="T112" fmla="*/ 0 h 704"/>
                  <a:gd name="T113" fmla="*/ 763 w 763"/>
                  <a:gd name="T114" fmla="*/ 704 h 7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3" h="704">
                    <a:moveTo>
                      <a:pt x="0" y="258"/>
                    </a:moveTo>
                    <a:lnTo>
                      <a:pt x="22" y="336"/>
                    </a:lnTo>
                    <a:lnTo>
                      <a:pt x="62" y="326"/>
                    </a:lnTo>
                    <a:lnTo>
                      <a:pt x="100" y="456"/>
                    </a:lnTo>
                    <a:lnTo>
                      <a:pt x="156" y="494"/>
                    </a:lnTo>
                    <a:lnTo>
                      <a:pt x="120" y="558"/>
                    </a:lnTo>
                    <a:lnTo>
                      <a:pt x="160" y="608"/>
                    </a:lnTo>
                    <a:lnTo>
                      <a:pt x="226" y="642"/>
                    </a:lnTo>
                    <a:lnTo>
                      <a:pt x="248" y="704"/>
                    </a:lnTo>
                    <a:lnTo>
                      <a:pt x="307" y="682"/>
                    </a:lnTo>
                    <a:lnTo>
                      <a:pt x="463" y="546"/>
                    </a:lnTo>
                    <a:lnTo>
                      <a:pt x="549" y="554"/>
                    </a:lnTo>
                    <a:lnTo>
                      <a:pt x="641" y="490"/>
                    </a:lnTo>
                    <a:lnTo>
                      <a:pt x="691" y="506"/>
                    </a:lnTo>
                    <a:lnTo>
                      <a:pt x="741" y="442"/>
                    </a:lnTo>
                    <a:lnTo>
                      <a:pt x="751" y="390"/>
                    </a:lnTo>
                    <a:lnTo>
                      <a:pt x="685" y="320"/>
                    </a:lnTo>
                    <a:lnTo>
                      <a:pt x="725" y="282"/>
                    </a:lnTo>
                    <a:lnTo>
                      <a:pt x="763" y="222"/>
                    </a:lnTo>
                    <a:lnTo>
                      <a:pt x="695" y="178"/>
                    </a:lnTo>
                    <a:lnTo>
                      <a:pt x="663" y="186"/>
                    </a:lnTo>
                    <a:lnTo>
                      <a:pt x="577" y="80"/>
                    </a:lnTo>
                    <a:lnTo>
                      <a:pt x="549" y="88"/>
                    </a:lnTo>
                    <a:lnTo>
                      <a:pt x="511" y="102"/>
                    </a:lnTo>
                    <a:lnTo>
                      <a:pt x="501" y="82"/>
                    </a:lnTo>
                    <a:lnTo>
                      <a:pt x="465" y="94"/>
                    </a:lnTo>
                    <a:lnTo>
                      <a:pt x="451" y="34"/>
                    </a:lnTo>
                    <a:lnTo>
                      <a:pt x="417" y="0"/>
                    </a:lnTo>
                    <a:lnTo>
                      <a:pt x="313" y="14"/>
                    </a:lnTo>
                    <a:lnTo>
                      <a:pt x="249" y="0"/>
                    </a:lnTo>
                    <a:lnTo>
                      <a:pt x="143" y="14"/>
                    </a:lnTo>
                    <a:lnTo>
                      <a:pt x="137" y="56"/>
                    </a:lnTo>
                    <a:lnTo>
                      <a:pt x="161" y="76"/>
                    </a:lnTo>
                    <a:lnTo>
                      <a:pt x="139" y="104"/>
                    </a:lnTo>
                    <a:lnTo>
                      <a:pt x="173" y="150"/>
                    </a:lnTo>
                    <a:lnTo>
                      <a:pt x="175" y="2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71"/>
              <p:cNvSpPr>
                <a:spLocks noChangeArrowheads="1"/>
              </p:cNvSpPr>
              <p:nvPr/>
            </p:nvSpPr>
            <p:spPr bwMode="auto">
              <a:xfrm>
                <a:off x="4158" y="2565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>
              <a:off x="3347" y="2702"/>
              <a:ext cx="853" cy="586"/>
              <a:chOff x="3347" y="2702"/>
              <a:chExt cx="853" cy="586"/>
            </a:xfrm>
          </p:grpSpPr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3347" y="2702"/>
                <a:ext cx="853" cy="586"/>
              </a:xfrm>
              <a:custGeom>
                <a:avLst/>
                <a:gdLst>
                  <a:gd name="T0" fmla="*/ 65 w 853"/>
                  <a:gd name="T1" fmla="*/ 464 h 586"/>
                  <a:gd name="T2" fmla="*/ 0 w 853"/>
                  <a:gd name="T3" fmla="*/ 422 h 586"/>
                  <a:gd name="T4" fmla="*/ 20 w 853"/>
                  <a:gd name="T5" fmla="*/ 342 h 586"/>
                  <a:gd name="T6" fmla="*/ 78 w 853"/>
                  <a:gd name="T7" fmla="*/ 332 h 586"/>
                  <a:gd name="T8" fmla="*/ 152 w 853"/>
                  <a:gd name="T9" fmla="*/ 288 h 586"/>
                  <a:gd name="T10" fmla="*/ 240 w 853"/>
                  <a:gd name="T11" fmla="*/ 294 h 586"/>
                  <a:gd name="T12" fmla="*/ 306 w 853"/>
                  <a:gd name="T13" fmla="*/ 218 h 586"/>
                  <a:gd name="T14" fmla="*/ 258 w 853"/>
                  <a:gd name="T15" fmla="*/ 190 h 586"/>
                  <a:gd name="T16" fmla="*/ 324 w 853"/>
                  <a:gd name="T17" fmla="*/ 140 h 586"/>
                  <a:gd name="T18" fmla="*/ 304 w 853"/>
                  <a:gd name="T19" fmla="*/ 6 h 586"/>
                  <a:gd name="T20" fmla="*/ 377 w 853"/>
                  <a:gd name="T21" fmla="*/ 32 h 586"/>
                  <a:gd name="T22" fmla="*/ 425 w 853"/>
                  <a:gd name="T23" fmla="*/ 0 h 586"/>
                  <a:gd name="T24" fmla="*/ 455 w 853"/>
                  <a:gd name="T25" fmla="*/ 32 h 586"/>
                  <a:gd name="T26" fmla="*/ 605 w 853"/>
                  <a:gd name="T27" fmla="*/ 24 h 586"/>
                  <a:gd name="T28" fmla="*/ 627 w 853"/>
                  <a:gd name="T29" fmla="*/ 102 h 586"/>
                  <a:gd name="T30" fmla="*/ 667 w 853"/>
                  <a:gd name="T31" fmla="*/ 92 h 586"/>
                  <a:gd name="T32" fmla="*/ 705 w 853"/>
                  <a:gd name="T33" fmla="*/ 222 h 586"/>
                  <a:gd name="T34" fmla="*/ 761 w 853"/>
                  <a:gd name="T35" fmla="*/ 260 h 586"/>
                  <a:gd name="T36" fmla="*/ 725 w 853"/>
                  <a:gd name="T37" fmla="*/ 324 h 586"/>
                  <a:gd name="T38" fmla="*/ 765 w 853"/>
                  <a:gd name="T39" fmla="*/ 374 h 586"/>
                  <a:gd name="T40" fmla="*/ 831 w 853"/>
                  <a:gd name="T41" fmla="*/ 408 h 586"/>
                  <a:gd name="T42" fmla="*/ 853 w 853"/>
                  <a:gd name="T43" fmla="*/ 470 h 586"/>
                  <a:gd name="T44" fmla="*/ 727 w 853"/>
                  <a:gd name="T45" fmla="*/ 536 h 586"/>
                  <a:gd name="T46" fmla="*/ 615 w 853"/>
                  <a:gd name="T47" fmla="*/ 498 h 586"/>
                  <a:gd name="T48" fmla="*/ 495 w 853"/>
                  <a:gd name="T49" fmla="*/ 514 h 586"/>
                  <a:gd name="T50" fmla="*/ 431 w 853"/>
                  <a:gd name="T51" fmla="*/ 578 h 586"/>
                  <a:gd name="T52" fmla="*/ 363 w 853"/>
                  <a:gd name="T53" fmla="*/ 542 h 586"/>
                  <a:gd name="T54" fmla="*/ 171 w 853"/>
                  <a:gd name="T55" fmla="*/ 586 h 586"/>
                  <a:gd name="T56" fmla="*/ 25 w 853"/>
                  <a:gd name="T57" fmla="*/ 498 h 586"/>
                  <a:gd name="T58" fmla="*/ 65 w 853"/>
                  <a:gd name="T59" fmla="*/ 464 h 5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3"/>
                  <a:gd name="T91" fmla="*/ 0 h 586"/>
                  <a:gd name="T92" fmla="*/ 853 w 853"/>
                  <a:gd name="T93" fmla="*/ 586 h 58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3" h="586">
                    <a:moveTo>
                      <a:pt x="65" y="464"/>
                    </a:moveTo>
                    <a:lnTo>
                      <a:pt x="0" y="422"/>
                    </a:lnTo>
                    <a:lnTo>
                      <a:pt x="20" y="342"/>
                    </a:lnTo>
                    <a:lnTo>
                      <a:pt x="78" y="332"/>
                    </a:lnTo>
                    <a:lnTo>
                      <a:pt x="152" y="288"/>
                    </a:lnTo>
                    <a:lnTo>
                      <a:pt x="240" y="294"/>
                    </a:lnTo>
                    <a:lnTo>
                      <a:pt x="306" y="218"/>
                    </a:lnTo>
                    <a:lnTo>
                      <a:pt x="258" y="190"/>
                    </a:lnTo>
                    <a:lnTo>
                      <a:pt x="324" y="140"/>
                    </a:lnTo>
                    <a:lnTo>
                      <a:pt x="304" y="6"/>
                    </a:lnTo>
                    <a:lnTo>
                      <a:pt x="377" y="32"/>
                    </a:lnTo>
                    <a:lnTo>
                      <a:pt x="425" y="0"/>
                    </a:lnTo>
                    <a:lnTo>
                      <a:pt x="455" y="32"/>
                    </a:lnTo>
                    <a:lnTo>
                      <a:pt x="605" y="24"/>
                    </a:lnTo>
                    <a:lnTo>
                      <a:pt x="627" y="102"/>
                    </a:lnTo>
                    <a:lnTo>
                      <a:pt x="667" y="92"/>
                    </a:lnTo>
                    <a:lnTo>
                      <a:pt x="705" y="222"/>
                    </a:lnTo>
                    <a:lnTo>
                      <a:pt x="761" y="260"/>
                    </a:lnTo>
                    <a:lnTo>
                      <a:pt x="725" y="324"/>
                    </a:lnTo>
                    <a:lnTo>
                      <a:pt x="765" y="374"/>
                    </a:lnTo>
                    <a:lnTo>
                      <a:pt x="831" y="408"/>
                    </a:lnTo>
                    <a:lnTo>
                      <a:pt x="853" y="470"/>
                    </a:lnTo>
                    <a:lnTo>
                      <a:pt x="727" y="536"/>
                    </a:lnTo>
                    <a:lnTo>
                      <a:pt x="615" y="498"/>
                    </a:lnTo>
                    <a:lnTo>
                      <a:pt x="495" y="514"/>
                    </a:lnTo>
                    <a:lnTo>
                      <a:pt x="431" y="578"/>
                    </a:lnTo>
                    <a:lnTo>
                      <a:pt x="363" y="542"/>
                    </a:lnTo>
                    <a:lnTo>
                      <a:pt x="171" y="586"/>
                    </a:lnTo>
                    <a:lnTo>
                      <a:pt x="25" y="498"/>
                    </a:lnTo>
                    <a:lnTo>
                      <a:pt x="65" y="46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Oval 70"/>
              <p:cNvSpPr>
                <a:spLocks noChangeArrowheads="1"/>
              </p:cNvSpPr>
              <p:nvPr/>
            </p:nvSpPr>
            <p:spPr bwMode="auto">
              <a:xfrm>
                <a:off x="3510" y="3033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4" name="Group 119"/>
            <p:cNvGrpSpPr>
              <a:grpSpLocks/>
            </p:cNvGrpSpPr>
            <p:nvPr/>
          </p:nvGrpSpPr>
          <p:grpSpPr bwMode="auto">
            <a:xfrm>
              <a:off x="3622" y="2080"/>
              <a:ext cx="998" cy="654"/>
              <a:chOff x="3622" y="2080"/>
              <a:chExt cx="998" cy="654"/>
            </a:xfrm>
          </p:grpSpPr>
          <p:sp>
            <p:nvSpPr>
              <p:cNvPr id="66" name="Freeform 35"/>
              <p:cNvSpPr>
                <a:spLocks/>
              </p:cNvSpPr>
              <p:nvPr/>
            </p:nvSpPr>
            <p:spPr bwMode="auto">
              <a:xfrm>
                <a:off x="3622" y="2080"/>
                <a:ext cx="998" cy="654"/>
              </a:xfrm>
              <a:custGeom>
                <a:avLst/>
                <a:gdLst>
                  <a:gd name="T0" fmla="*/ 328 w 998"/>
                  <a:gd name="T1" fmla="*/ 646 h 654"/>
                  <a:gd name="T2" fmla="*/ 184 w 998"/>
                  <a:gd name="T3" fmla="*/ 654 h 654"/>
                  <a:gd name="T4" fmla="*/ 148 w 998"/>
                  <a:gd name="T5" fmla="*/ 626 h 654"/>
                  <a:gd name="T6" fmla="*/ 100 w 998"/>
                  <a:gd name="T7" fmla="*/ 654 h 654"/>
                  <a:gd name="T8" fmla="*/ 30 w 998"/>
                  <a:gd name="T9" fmla="*/ 628 h 654"/>
                  <a:gd name="T10" fmla="*/ 0 w 998"/>
                  <a:gd name="T11" fmla="*/ 598 h 654"/>
                  <a:gd name="T12" fmla="*/ 20 w 998"/>
                  <a:gd name="T13" fmla="*/ 552 h 654"/>
                  <a:gd name="T14" fmla="*/ 30 w 998"/>
                  <a:gd name="T15" fmla="*/ 444 h 654"/>
                  <a:gd name="T16" fmla="*/ 136 w 998"/>
                  <a:gd name="T17" fmla="*/ 360 h 654"/>
                  <a:gd name="T18" fmla="*/ 108 w 998"/>
                  <a:gd name="T19" fmla="*/ 260 h 654"/>
                  <a:gd name="T20" fmla="*/ 212 w 998"/>
                  <a:gd name="T21" fmla="*/ 216 h 654"/>
                  <a:gd name="T22" fmla="*/ 118 w 998"/>
                  <a:gd name="T23" fmla="*/ 170 h 654"/>
                  <a:gd name="T24" fmla="*/ 214 w 998"/>
                  <a:gd name="T25" fmla="*/ 156 h 654"/>
                  <a:gd name="T26" fmla="*/ 208 w 998"/>
                  <a:gd name="T27" fmla="*/ 122 h 654"/>
                  <a:gd name="T28" fmla="*/ 316 w 998"/>
                  <a:gd name="T29" fmla="*/ 166 h 654"/>
                  <a:gd name="T30" fmla="*/ 324 w 998"/>
                  <a:gd name="T31" fmla="*/ 128 h 654"/>
                  <a:gd name="T32" fmla="*/ 306 w 998"/>
                  <a:gd name="T33" fmla="*/ 110 h 654"/>
                  <a:gd name="T34" fmla="*/ 348 w 998"/>
                  <a:gd name="T35" fmla="*/ 40 h 654"/>
                  <a:gd name="T36" fmla="*/ 432 w 998"/>
                  <a:gd name="T37" fmla="*/ 0 h 654"/>
                  <a:gd name="T38" fmla="*/ 484 w 998"/>
                  <a:gd name="T39" fmla="*/ 2 h 654"/>
                  <a:gd name="T40" fmla="*/ 528 w 998"/>
                  <a:gd name="T41" fmla="*/ 4 h 654"/>
                  <a:gd name="T42" fmla="*/ 598 w 998"/>
                  <a:gd name="T43" fmla="*/ 66 h 654"/>
                  <a:gd name="T44" fmla="*/ 632 w 998"/>
                  <a:gd name="T45" fmla="*/ 62 h 654"/>
                  <a:gd name="T46" fmla="*/ 688 w 998"/>
                  <a:gd name="T47" fmla="*/ 82 h 654"/>
                  <a:gd name="T48" fmla="*/ 720 w 998"/>
                  <a:gd name="T49" fmla="*/ 54 h 654"/>
                  <a:gd name="T50" fmla="*/ 832 w 998"/>
                  <a:gd name="T51" fmla="*/ 212 h 654"/>
                  <a:gd name="T52" fmla="*/ 870 w 998"/>
                  <a:gd name="T53" fmla="*/ 172 h 654"/>
                  <a:gd name="T54" fmla="*/ 930 w 998"/>
                  <a:gd name="T55" fmla="*/ 182 h 654"/>
                  <a:gd name="T56" fmla="*/ 976 w 998"/>
                  <a:gd name="T57" fmla="*/ 196 h 654"/>
                  <a:gd name="T58" fmla="*/ 960 w 998"/>
                  <a:gd name="T59" fmla="*/ 274 h 654"/>
                  <a:gd name="T60" fmla="*/ 998 w 998"/>
                  <a:gd name="T61" fmla="*/ 318 h 654"/>
                  <a:gd name="T62" fmla="*/ 986 w 998"/>
                  <a:gd name="T63" fmla="*/ 390 h 654"/>
                  <a:gd name="T64" fmla="*/ 912 w 998"/>
                  <a:gd name="T65" fmla="*/ 384 h 654"/>
                  <a:gd name="T66" fmla="*/ 930 w 998"/>
                  <a:gd name="T67" fmla="*/ 440 h 654"/>
                  <a:gd name="T68" fmla="*/ 905 w 998"/>
                  <a:gd name="T69" fmla="*/ 468 h 654"/>
                  <a:gd name="T70" fmla="*/ 877 w 998"/>
                  <a:gd name="T71" fmla="*/ 476 h 654"/>
                  <a:gd name="T72" fmla="*/ 839 w 998"/>
                  <a:gd name="T73" fmla="*/ 490 h 654"/>
                  <a:gd name="T74" fmla="*/ 829 w 998"/>
                  <a:gd name="T75" fmla="*/ 470 h 654"/>
                  <a:gd name="T76" fmla="*/ 793 w 998"/>
                  <a:gd name="T77" fmla="*/ 482 h 654"/>
                  <a:gd name="T78" fmla="*/ 779 w 998"/>
                  <a:gd name="T79" fmla="*/ 422 h 654"/>
                  <a:gd name="T80" fmla="*/ 745 w 998"/>
                  <a:gd name="T81" fmla="*/ 388 h 654"/>
                  <a:gd name="T82" fmla="*/ 641 w 998"/>
                  <a:gd name="T83" fmla="*/ 402 h 654"/>
                  <a:gd name="T84" fmla="*/ 577 w 998"/>
                  <a:gd name="T85" fmla="*/ 388 h 654"/>
                  <a:gd name="T86" fmla="*/ 471 w 998"/>
                  <a:gd name="T87" fmla="*/ 402 h 654"/>
                  <a:gd name="T88" fmla="*/ 465 w 998"/>
                  <a:gd name="T89" fmla="*/ 444 h 654"/>
                  <a:gd name="T90" fmla="*/ 489 w 998"/>
                  <a:gd name="T91" fmla="*/ 464 h 654"/>
                  <a:gd name="T92" fmla="*/ 467 w 998"/>
                  <a:gd name="T93" fmla="*/ 492 h 654"/>
                  <a:gd name="T94" fmla="*/ 501 w 998"/>
                  <a:gd name="T95" fmla="*/ 538 h 654"/>
                  <a:gd name="T96" fmla="*/ 503 w 998"/>
                  <a:gd name="T97" fmla="*/ 610 h 654"/>
                  <a:gd name="T98" fmla="*/ 328 w 998"/>
                  <a:gd name="T99" fmla="*/ 646 h 6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98"/>
                  <a:gd name="T151" fmla="*/ 0 h 654"/>
                  <a:gd name="T152" fmla="*/ 998 w 998"/>
                  <a:gd name="T153" fmla="*/ 654 h 65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98" h="654">
                    <a:moveTo>
                      <a:pt x="328" y="646"/>
                    </a:moveTo>
                    <a:lnTo>
                      <a:pt x="184" y="654"/>
                    </a:lnTo>
                    <a:lnTo>
                      <a:pt x="148" y="626"/>
                    </a:lnTo>
                    <a:lnTo>
                      <a:pt x="100" y="654"/>
                    </a:lnTo>
                    <a:lnTo>
                      <a:pt x="30" y="628"/>
                    </a:lnTo>
                    <a:lnTo>
                      <a:pt x="0" y="598"/>
                    </a:lnTo>
                    <a:lnTo>
                      <a:pt x="20" y="552"/>
                    </a:lnTo>
                    <a:lnTo>
                      <a:pt x="30" y="444"/>
                    </a:lnTo>
                    <a:lnTo>
                      <a:pt x="136" y="360"/>
                    </a:lnTo>
                    <a:lnTo>
                      <a:pt x="108" y="260"/>
                    </a:lnTo>
                    <a:lnTo>
                      <a:pt x="212" y="216"/>
                    </a:lnTo>
                    <a:lnTo>
                      <a:pt x="118" y="170"/>
                    </a:lnTo>
                    <a:lnTo>
                      <a:pt x="214" y="156"/>
                    </a:lnTo>
                    <a:lnTo>
                      <a:pt x="208" y="122"/>
                    </a:lnTo>
                    <a:lnTo>
                      <a:pt x="316" y="166"/>
                    </a:lnTo>
                    <a:lnTo>
                      <a:pt x="324" y="128"/>
                    </a:lnTo>
                    <a:lnTo>
                      <a:pt x="306" y="110"/>
                    </a:lnTo>
                    <a:lnTo>
                      <a:pt x="348" y="40"/>
                    </a:lnTo>
                    <a:lnTo>
                      <a:pt x="432" y="0"/>
                    </a:lnTo>
                    <a:lnTo>
                      <a:pt x="484" y="2"/>
                    </a:lnTo>
                    <a:lnTo>
                      <a:pt x="528" y="4"/>
                    </a:lnTo>
                    <a:lnTo>
                      <a:pt x="598" y="66"/>
                    </a:lnTo>
                    <a:lnTo>
                      <a:pt x="632" y="62"/>
                    </a:lnTo>
                    <a:lnTo>
                      <a:pt x="688" y="82"/>
                    </a:lnTo>
                    <a:lnTo>
                      <a:pt x="720" y="54"/>
                    </a:lnTo>
                    <a:lnTo>
                      <a:pt x="832" y="212"/>
                    </a:lnTo>
                    <a:lnTo>
                      <a:pt x="870" y="172"/>
                    </a:lnTo>
                    <a:lnTo>
                      <a:pt x="930" y="182"/>
                    </a:lnTo>
                    <a:lnTo>
                      <a:pt x="976" y="196"/>
                    </a:lnTo>
                    <a:lnTo>
                      <a:pt x="960" y="274"/>
                    </a:lnTo>
                    <a:lnTo>
                      <a:pt x="998" y="318"/>
                    </a:lnTo>
                    <a:lnTo>
                      <a:pt x="986" y="390"/>
                    </a:lnTo>
                    <a:lnTo>
                      <a:pt x="912" y="384"/>
                    </a:lnTo>
                    <a:lnTo>
                      <a:pt x="930" y="440"/>
                    </a:lnTo>
                    <a:lnTo>
                      <a:pt x="905" y="468"/>
                    </a:lnTo>
                    <a:lnTo>
                      <a:pt x="877" y="476"/>
                    </a:lnTo>
                    <a:lnTo>
                      <a:pt x="839" y="490"/>
                    </a:lnTo>
                    <a:lnTo>
                      <a:pt x="829" y="470"/>
                    </a:lnTo>
                    <a:lnTo>
                      <a:pt x="793" y="482"/>
                    </a:lnTo>
                    <a:lnTo>
                      <a:pt x="779" y="422"/>
                    </a:lnTo>
                    <a:lnTo>
                      <a:pt x="745" y="388"/>
                    </a:lnTo>
                    <a:lnTo>
                      <a:pt x="641" y="402"/>
                    </a:lnTo>
                    <a:lnTo>
                      <a:pt x="577" y="388"/>
                    </a:lnTo>
                    <a:lnTo>
                      <a:pt x="471" y="402"/>
                    </a:lnTo>
                    <a:lnTo>
                      <a:pt x="465" y="444"/>
                    </a:lnTo>
                    <a:lnTo>
                      <a:pt x="489" y="464"/>
                    </a:lnTo>
                    <a:lnTo>
                      <a:pt x="467" y="492"/>
                    </a:lnTo>
                    <a:lnTo>
                      <a:pt x="501" y="538"/>
                    </a:lnTo>
                    <a:lnTo>
                      <a:pt x="503" y="610"/>
                    </a:lnTo>
                    <a:lnTo>
                      <a:pt x="328" y="6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Oval 72"/>
              <p:cNvSpPr>
                <a:spLocks noChangeArrowheads="1"/>
              </p:cNvSpPr>
              <p:nvPr/>
            </p:nvSpPr>
            <p:spPr bwMode="auto">
              <a:xfrm>
                <a:off x="4098" y="2325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5" name="Group 122"/>
            <p:cNvGrpSpPr>
              <a:grpSpLocks/>
            </p:cNvGrpSpPr>
            <p:nvPr/>
          </p:nvGrpSpPr>
          <p:grpSpPr bwMode="auto">
            <a:xfrm>
              <a:off x="2910" y="2466"/>
              <a:ext cx="762" cy="658"/>
              <a:chOff x="2910" y="2466"/>
              <a:chExt cx="762" cy="658"/>
            </a:xfrm>
          </p:grpSpPr>
          <p:sp>
            <p:nvSpPr>
              <p:cNvPr id="64" name="Freeform 24"/>
              <p:cNvSpPr>
                <a:spLocks/>
              </p:cNvSpPr>
              <p:nvPr/>
            </p:nvSpPr>
            <p:spPr bwMode="auto">
              <a:xfrm>
                <a:off x="2910" y="2466"/>
                <a:ext cx="762" cy="658"/>
              </a:xfrm>
              <a:custGeom>
                <a:avLst/>
                <a:gdLst>
                  <a:gd name="T0" fmla="*/ 741 w 762"/>
                  <a:gd name="T1" fmla="*/ 57 h 658"/>
                  <a:gd name="T2" fmla="*/ 634 w 762"/>
                  <a:gd name="T3" fmla="*/ 96 h 658"/>
                  <a:gd name="T4" fmla="*/ 636 w 762"/>
                  <a:gd name="T5" fmla="*/ 154 h 658"/>
                  <a:gd name="T6" fmla="*/ 496 w 762"/>
                  <a:gd name="T7" fmla="*/ 182 h 658"/>
                  <a:gd name="T8" fmla="*/ 424 w 762"/>
                  <a:gd name="T9" fmla="*/ 172 h 658"/>
                  <a:gd name="T10" fmla="*/ 426 w 762"/>
                  <a:gd name="T11" fmla="*/ 124 h 658"/>
                  <a:gd name="T12" fmla="*/ 386 w 762"/>
                  <a:gd name="T13" fmla="*/ 88 h 658"/>
                  <a:gd name="T14" fmla="*/ 406 w 762"/>
                  <a:gd name="T15" fmla="*/ 54 h 658"/>
                  <a:gd name="T16" fmla="*/ 278 w 762"/>
                  <a:gd name="T17" fmla="*/ 50 h 658"/>
                  <a:gd name="T18" fmla="*/ 224 w 762"/>
                  <a:gd name="T19" fmla="*/ 0 h 658"/>
                  <a:gd name="T20" fmla="*/ 188 w 762"/>
                  <a:gd name="T21" fmla="*/ 28 h 658"/>
                  <a:gd name="T22" fmla="*/ 124 w 762"/>
                  <a:gd name="T23" fmla="*/ 20 h 658"/>
                  <a:gd name="T24" fmla="*/ 72 w 762"/>
                  <a:gd name="T25" fmla="*/ 22 h 658"/>
                  <a:gd name="T26" fmla="*/ 22 w 762"/>
                  <a:gd name="T27" fmla="*/ 62 h 658"/>
                  <a:gd name="T28" fmla="*/ 0 w 762"/>
                  <a:gd name="T29" fmla="*/ 80 h 658"/>
                  <a:gd name="T30" fmla="*/ 34 w 762"/>
                  <a:gd name="T31" fmla="*/ 122 h 658"/>
                  <a:gd name="T32" fmla="*/ 32 w 762"/>
                  <a:gd name="T33" fmla="*/ 154 h 658"/>
                  <a:gd name="T34" fmla="*/ 54 w 762"/>
                  <a:gd name="T35" fmla="*/ 180 h 658"/>
                  <a:gd name="T36" fmla="*/ 68 w 762"/>
                  <a:gd name="T37" fmla="*/ 242 h 658"/>
                  <a:gd name="T38" fmla="*/ 136 w 762"/>
                  <a:gd name="T39" fmla="*/ 240 h 658"/>
                  <a:gd name="T40" fmla="*/ 170 w 762"/>
                  <a:gd name="T41" fmla="*/ 274 h 658"/>
                  <a:gd name="T42" fmla="*/ 172 w 762"/>
                  <a:gd name="T43" fmla="*/ 344 h 658"/>
                  <a:gd name="T44" fmla="*/ 190 w 762"/>
                  <a:gd name="T45" fmla="*/ 376 h 658"/>
                  <a:gd name="T46" fmla="*/ 250 w 762"/>
                  <a:gd name="T47" fmla="*/ 372 h 658"/>
                  <a:gd name="T48" fmla="*/ 238 w 762"/>
                  <a:gd name="T49" fmla="*/ 404 h 658"/>
                  <a:gd name="T50" fmla="*/ 286 w 762"/>
                  <a:gd name="T51" fmla="*/ 436 h 658"/>
                  <a:gd name="T52" fmla="*/ 270 w 762"/>
                  <a:gd name="T53" fmla="*/ 492 h 658"/>
                  <a:gd name="T54" fmla="*/ 222 w 762"/>
                  <a:gd name="T55" fmla="*/ 500 h 658"/>
                  <a:gd name="T56" fmla="*/ 256 w 762"/>
                  <a:gd name="T57" fmla="*/ 550 h 658"/>
                  <a:gd name="T58" fmla="*/ 254 w 762"/>
                  <a:gd name="T59" fmla="*/ 618 h 658"/>
                  <a:gd name="T60" fmla="*/ 302 w 762"/>
                  <a:gd name="T61" fmla="*/ 624 h 658"/>
                  <a:gd name="T62" fmla="*/ 372 w 762"/>
                  <a:gd name="T63" fmla="*/ 652 h 658"/>
                  <a:gd name="T64" fmla="*/ 438 w 762"/>
                  <a:gd name="T65" fmla="*/ 658 h 658"/>
                  <a:gd name="T66" fmla="*/ 458 w 762"/>
                  <a:gd name="T67" fmla="*/ 578 h 658"/>
                  <a:gd name="T68" fmla="*/ 516 w 762"/>
                  <a:gd name="T69" fmla="*/ 568 h 658"/>
                  <a:gd name="T70" fmla="*/ 590 w 762"/>
                  <a:gd name="T71" fmla="*/ 524 h 658"/>
                  <a:gd name="T72" fmla="*/ 678 w 762"/>
                  <a:gd name="T73" fmla="*/ 530 h 658"/>
                  <a:gd name="T74" fmla="*/ 744 w 762"/>
                  <a:gd name="T75" fmla="*/ 454 h 658"/>
                  <a:gd name="T76" fmla="*/ 696 w 762"/>
                  <a:gd name="T77" fmla="*/ 426 h 658"/>
                  <a:gd name="T78" fmla="*/ 762 w 762"/>
                  <a:gd name="T79" fmla="*/ 376 h 658"/>
                  <a:gd name="T80" fmla="*/ 742 w 762"/>
                  <a:gd name="T81" fmla="*/ 242 h 658"/>
                  <a:gd name="T82" fmla="*/ 714 w 762"/>
                  <a:gd name="T83" fmla="*/ 214 h 658"/>
                  <a:gd name="T84" fmla="*/ 732 w 762"/>
                  <a:gd name="T85" fmla="*/ 164 h 658"/>
                  <a:gd name="T86" fmla="*/ 741 w 762"/>
                  <a:gd name="T87" fmla="*/ 57 h 6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2"/>
                  <a:gd name="T133" fmla="*/ 0 h 658"/>
                  <a:gd name="T134" fmla="*/ 762 w 762"/>
                  <a:gd name="T135" fmla="*/ 658 h 6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2" h="658">
                    <a:moveTo>
                      <a:pt x="741" y="57"/>
                    </a:moveTo>
                    <a:lnTo>
                      <a:pt x="634" y="96"/>
                    </a:lnTo>
                    <a:lnTo>
                      <a:pt x="636" y="154"/>
                    </a:lnTo>
                    <a:lnTo>
                      <a:pt x="496" y="182"/>
                    </a:lnTo>
                    <a:lnTo>
                      <a:pt x="424" y="172"/>
                    </a:lnTo>
                    <a:lnTo>
                      <a:pt x="426" y="124"/>
                    </a:lnTo>
                    <a:lnTo>
                      <a:pt x="386" y="88"/>
                    </a:lnTo>
                    <a:lnTo>
                      <a:pt x="406" y="54"/>
                    </a:lnTo>
                    <a:lnTo>
                      <a:pt x="278" y="50"/>
                    </a:lnTo>
                    <a:lnTo>
                      <a:pt x="224" y="0"/>
                    </a:lnTo>
                    <a:lnTo>
                      <a:pt x="188" y="28"/>
                    </a:lnTo>
                    <a:lnTo>
                      <a:pt x="124" y="20"/>
                    </a:lnTo>
                    <a:lnTo>
                      <a:pt x="72" y="22"/>
                    </a:lnTo>
                    <a:lnTo>
                      <a:pt x="22" y="62"/>
                    </a:lnTo>
                    <a:lnTo>
                      <a:pt x="0" y="80"/>
                    </a:lnTo>
                    <a:lnTo>
                      <a:pt x="34" y="122"/>
                    </a:lnTo>
                    <a:lnTo>
                      <a:pt x="32" y="154"/>
                    </a:lnTo>
                    <a:lnTo>
                      <a:pt x="54" y="180"/>
                    </a:lnTo>
                    <a:lnTo>
                      <a:pt x="68" y="242"/>
                    </a:lnTo>
                    <a:lnTo>
                      <a:pt x="136" y="240"/>
                    </a:lnTo>
                    <a:lnTo>
                      <a:pt x="170" y="274"/>
                    </a:lnTo>
                    <a:lnTo>
                      <a:pt x="172" y="344"/>
                    </a:lnTo>
                    <a:lnTo>
                      <a:pt x="190" y="376"/>
                    </a:lnTo>
                    <a:lnTo>
                      <a:pt x="250" y="372"/>
                    </a:lnTo>
                    <a:lnTo>
                      <a:pt x="238" y="404"/>
                    </a:lnTo>
                    <a:lnTo>
                      <a:pt x="286" y="436"/>
                    </a:lnTo>
                    <a:lnTo>
                      <a:pt x="270" y="492"/>
                    </a:lnTo>
                    <a:lnTo>
                      <a:pt x="222" y="500"/>
                    </a:lnTo>
                    <a:lnTo>
                      <a:pt x="256" y="550"/>
                    </a:lnTo>
                    <a:lnTo>
                      <a:pt x="254" y="618"/>
                    </a:lnTo>
                    <a:lnTo>
                      <a:pt x="302" y="624"/>
                    </a:lnTo>
                    <a:lnTo>
                      <a:pt x="372" y="652"/>
                    </a:lnTo>
                    <a:lnTo>
                      <a:pt x="438" y="658"/>
                    </a:lnTo>
                    <a:lnTo>
                      <a:pt x="458" y="578"/>
                    </a:lnTo>
                    <a:lnTo>
                      <a:pt x="516" y="568"/>
                    </a:lnTo>
                    <a:lnTo>
                      <a:pt x="590" y="524"/>
                    </a:lnTo>
                    <a:lnTo>
                      <a:pt x="678" y="530"/>
                    </a:lnTo>
                    <a:lnTo>
                      <a:pt x="744" y="454"/>
                    </a:lnTo>
                    <a:lnTo>
                      <a:pt x="696" y="426"/>
                    </a:lnTo>
                    <a:lnTo>
                      <a:pt x="762" y="376"/>
                    </a:lnTo>
                    <a:lnTo>
                      <a:pt x="742" y="242"/>
                    </a:lnTo>
                    <a:lnTo>
                      <a:pt x="714" y="214"/>
                    </a:lnTo>
                    <a:lnTo>
                      <a:pt x="732" y="164"/>
                    </a:lnTo>
                    <a:lnTo>
                      <a:pt x="741" y="5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Oval 68"/>
              <p:cNvSpPr>
                <a:spLocks noChangeArrowheads="1"/>
              </p:cNvSpPr>
              <p:nvPr/>
            </p:nvSpPr>
            <p:spPr bwMode="auto">
              <a:xfrm>
                <a:off x="3354" y="2919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6" name="Group 123"/>
            <p:cNvGrpSpPr>
              <a:grpSpLocks/>
            </p:cNvGrpSpPr>
            <p:nvPr/>
          </p:nvGrpSpPr>
          <p:grpSpPr bwMode="auto">
            <a:xfrm>
              <a:off x="2368" y="2478"/>
              <a:ext cx="828" cy="1140"/>
              <a:chOff x="2368" y="2478"/>
              <a:chExt cx="828" cy="1140"/>
            </a:xfrm>
          </p:grpSpPr>
          <p:sp>
            <p:nvSpPr>
              <p:cNvPr id="62" name="Freeform 26"/>
              <p:cNvSpPr>
                <a:spLocks/>
              </p:cNvSpPr>
              <p:nvPr/>
            </p:nvSpPr>
            <p:spPr bwMode="auto">
              <a:xfrm>
                <a:off x="2368" y="2478"/>
                <a:ext cx="828" cy="1140"/>
              </a:xfrm>
              <a:custGeom>
                <a:avLst/>
                <a:gdLst>
                  <a:gd name="T0" fmla="*/ 421 w 828"/>
                  <a:gd name="T1" fmla="*/ 0 h 1140"/>
                  <a:gd name="T2" fmla="*/ 334 w 828"/>
                  <a:gd name="T3" fmla="*/ 32 h 1140"/>
                  <a:gd name="T4" fmla="*/ 262 w 828"/>
                  <a:gd name="T5" fmla="*/ 20 h 1140"/>
                  <a:gd name="T6" fmla="*/ 242 w 828"/>
                  <a:gd name="T7" fmla="*/ 106 h 1140"/>
                  <a:gd name="T8" fmla="*/ 300 w 828"/>
                  <a:gd name="T9" fmla="*/ 130 h 1140"/>
                  <a:gd name="T10" fmla="*/ 348 w 828"/>
                  <a:gd name="T11" fmla="*/ 356 h 1140"/>
                  <a:gd name="T12" fmla="*/ 379 w 828"/>
                  <a:gd name="T13" fmla="*/ 380 h 1140"/>
                  <a:gd name="T14" fmla="*/ 397 w 828"/>
                  <a:gd name="T15" fmla="*/ 437 h 1140"/>
                  <a:gd name="T16" fmla="*/ 462 w 828"/>
                  <a:gd name="T17" fmla="*/ 526 h 1140"/>
                  <a:gd name="T18" fmla="*/ 516 w 828"/>
                  <a:gd name="T19" fmla="*/ 698 h 1140"/>
                  <a:gd name="T20" fmla="*/ 418 w 828"/>
                  <a:gd name="T21" fmla="*/ 668 h 1140"/>
                  <a:gd name="T22" fmla="*/ 352 w 828"/>
                  <a:gd name="T23" fmla="*/ 654 h 1140"/>
                  <a:gd name="T24" fmla="*/ 287 w 828"/>
                  <a:gd name="T25" fmla="*/ 635 h 1140"/>
                  <a:gd name="T26" fmla="*/ 198 w 828"/>
                  <a:gd name="T27" fmla="*/ 674 h 1140"/>
                  <a:gd name="T28" fmla="*/ 236 w 828"/>
                  <a:gd name="T29" fmla="*/ 774 h 1140"/>
                  <a:gd name="T30" fmla="*/ 217 w 828"/>
                  <a:gd name="T31" fmla="*/ 839 h 1140"/>
                  <a:gd name="T32" fmla="*/ 140 w 828"/>
                  <a:gd name="T33" fmla="*/ 921 h 1140"/>
                  <a:gd name="T34" fmla="*/ 98 w 828"/>
                  <a:gd name="T35" fmla="*/ 998 h 1140"/>
                  <a:gd name="T36" fmla="*/ 24 w 828"/>
                  <a:gd name="T37" fmla="*/ 1014 h 1140"/>
                  <a:gd name="T38" fmla="*/ 50 w 828"/>
                  <a:gd name="T39" fmla="*/ 1098 h 1140"/>
                  <a:gd name="T40" fmla="*/ 170 w 828"/>
                  <a:gd name="T41" fmla="*/ 1086 h 1140"/>
                  <a:gd name="T42" fmla="*/ 304 w 828"/>
                  <a:gd name="T43" fmla="*/ 1054 h 1140"/>
                  <a:gd name="T44" fmla="*/ 402 w 828"/>
                  <a:gd name="T45" fmla="*/ 1140 h 1140"/>
                  <a:gd name="T46" fmla="*/ 392 w 828"/>
                  <a:gd name="T47" fmla="*/ 1044 h 1140"/>
                  <a:gd name="T48" fmla="*/ 434 w 828"/>
                  <a:gd name="T49" fmla="*/ 990 h 1140"/>
                  <a:gd name="T50" fmla="*/ 540 w 828"/>
                  <a:gd name="T51" fmla="*/ 908 h 1140"/>
                  <a:gd name="T52" fmla="*/ 682 w 828"/>
                  <a:gd name="T53" fmla="*/ 726 h 1140"/>
                  <a:gd name="T54" fmla="*/ 798 w 828"/>
                  <a:gd name="T55" fmla="*/ 604 h 1140"/>
                  <a:gd name="T56" fmla="*/ 766 w 828"/>
                  <a:gd name="T57" fmla="*/ 490 h 1140"/>
                  <a:gd name="T58" fmla="*/ 828 w 828"/>
                  <a:gd name="T59" fmla="*/ 426 h 1140"/>
                  <a:gd name="T60" fmla="*/ 792 w 828"/>
                  <a:gd name="T61" fmla="*/ 360 h 1140"/>
                  <a:gd name="T62" fmla="*/ 714 w 828"/>
                  <a:gd name="T63" fmla="*/ 332 h 1140"/>
                  <a:gd name="T64" fmla="*/ 678 w 828"/>
                  <a:gd name="T65" fmla="*/ 228 h 1140"/>
                  <a:gd name="T66" fmla="*/ 598 w 828"/>
                  <a:gd name="T67" fmla="*/ 170 h 1140"/>
                  <a:gd name="T68" fmla="*/ 576 w 828"/>
                  <a:gd name="T69" fmla="*/ 112 h 1140"/>
                  <a:gd name="T70" fmla="*/ 568 w 828"/>
                  <a:gd name="T71" fmla="*/ 48 h 1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8"/>
                  <a:gd name="T109" fmla="*/ 0 h 1140"/>
                  <a:gd name="T110" fmla="*/ 828 w 828"/>
                  <a:gd name="T111" fmla="*/ 1140 h 1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8" h="1140">
                    <a:moveTo>
                      <a:pt x="467" y="0"/>
                    </a:moveTo>
                    <a:lnTo>
                      <a:pt x="421" y="0"/>
                    </a:lnTo>
                    <a:lnTo>
                      <a:pt x="421" y="45"/>
                    </a:lnTo>
                    <a:lnTo>
                      <a:pt x="334" y="32"/>
                    </a:lnTo>
                    <a:lnTo>
                      <a:pt x="314" y="44"/>
                    </a:lnTo>
                    <a:lnTo>
                      <a:pt x="262" y="20"/>
                    </a:lnTo>
                    <a:lnTo>
                      <a:pt x="206" y="78"/>
                    </a:lnTo>
                    <a:lnTo>
                      <a:pt x="242" y="106"/>
                    </a:lnTo>
                    <a:lnTo>
                      <a:pt x="266" y="96"/>
                    </a:lnTo>
                    <a:lnTo>
                      <a:pt x="300" y="130"/>
                    </a:lnTo>
                    <a:lnTo>
                      <a:pt x="274" y="272"/>
                    </a:lnTo>
                    <a:lnTo>
                      <a:pt x="348" y="356"/>
                    </a:lnTo>
                    <a:lnTo>
                      <a:pt x="374" y="334"/>
                    </a:lnTo>
                    <a:lnTo>
                      <a:pt x="379" y="380"/>
                    </a:lnTo>
                    <a:lnTo>
                      <a:pt x="362" y="423"/>
                    </a:lnTo>
                    <a:lnTo>
                      <a:pt x="397" y="437"/>
                    </a:lnTo>
                    <a:lnTo>
                      <a:pt x="382" y="484"/>
                    </a:lnTo>
                    <a:lnTo>
                      <a:pt x="462" y="526"/>
                    </a:lnTo>
                    <a:lnTo>
                      <a:pt x="480" y="618"/>
                    </a:lnTo>
                    <a:lnTo>
                      <a:pt x="516" y="698"/>
                    </a:lnTo>
                    <a:lnTo>
                      <a:pt x="450" y="706"/>
                    </a:lnTo>
                    <a:lnTo>
                      <a:pt x="418" y="668"/>
                    </a:lnTo>
                    <a:lnTo>
                      <a:pt x="390" y="702"/>
                    </a:lnTo>
                    <a:lnTo>
                      <a:pt x="352" y="654"/>
                    </a:lnTo>
                    <a:lnTo>
                      <a:pt x="286" y="698"/>
                    </a:lnTo>
                    <a:lnTo>
                      <a:pt x="287" y="635"/>
                    </a:lnTo>
                    <a:lnTo>
                      <a:pt x="248" y="644"/>
                    </a:lnTo>
                    <a:lnTo>
                      <a:pt x="198" y="674"/>
                    </a:lnTo>
                    <a:lnTo>
                      <a:pt x="208" y="738"/>
                    </a:lnTo>
                    <a:lnTo>
                      <a:pt x="236" y="774"/>
                    </a:lnTo>
                    <a:lnTo>
                      <a:pt x="215" y="803"/>
                    </a:lnTo>
                    <a:lnTo>
                      <a:pt x="217" y="839"/>
                    </a:lnTo>
                    <a:lnTo>
                      <a:pt x="160" y="856"/>
                    </a:lnTo>
                    <a:lnTo>
                      <a:pt x="140" y="921"/>
                    </a:lnTo>
                    <a:lnTo>
                      <a:pt x="83" y="954"/>
                    </a:lnTo>
                    <a:lnTo>
                      <a:pt x="98" y="998"/>
                    </a:lnTo>
                    <a:lnTo>
                      <a:pt x="85" y="1022"/>
                    </a:lnTo>
                    <a:lnTo>
                      <a:pt x="24" y="1014"/>
                    </a:lnTo>
                    <a:lnTo>
                      <a:pt x="0" y="1044"/>
                    </a:lnTo>
                    <a:lnTo>
                      <a:pt x="50" y="1098"/>
                    </a:lnTo>
                    <a:lnTo>
                      <a:pt x="154" y="1140"/>
                    </a:lnTo>
                    <a:lnTo>
                      <a:pt x="170" y="1086"/>
                    </a:lnTo>
                    <a:lnTo>
                      <a:pt x="206" y="1118"/>
                    </a:lnTo>
                    <a:lnTo>
                      <a:pt x="304" y="1054"/>
                    </a:lnTo>
                    <a:lnTo>
                      <a:pt x="376" y="1077"/>
                    </a:lnTo>
                    <a:lnTo>
                      <a:pt x="402" y="1140"/>
                    </a:lnTo>
                    <a:lnTo>
                      <a:pt x="426" y="1076"/>
                    </a:lnTo>
                    <a:lnTo>
                      <a:pt x="392" y="1044"/>
                    </a:lnTo>
                    <a:lnTo>
                      <a:pt x="388" y="944"/>
                    </a:lnTo>
                    <a:lnTo>
                      <a:pt x="434" y="990"/>
                    </a:lnTo>
                    <a:lnTo>
                      <a:pt x="488" y="900"/>
                    </a:lnTo>
                    <a:lnTo>
                      <a:pt x="540" y="908"/>
                    </a:lnTo>
                    <a:lnTo>
                      <a:pt x="608" y="816"/>
                    </a:lnTo>
                    <a:lnTo>
                      <a:pt x="682" y="726"/>
                    </a:lnTo>
                    <a:lnTo>
                      <a:pt x="708" y="634"/>
                    </a:lnTo>
                    <a:lnTo>
                      <a:pt x="798" y="604"/>
                    </a:lnTo>
                    <a:lnTo>
                      <a:pt x="800" y="532"/>
                    </a:lnTo>
                    <a:lnTo>
                      <a:pt x="766" y="490"/>
                    </a:lnTo>
                    <a:lnTo>
                      <a:pt x="812" y="480"/>
                    </a:lnTo>
                    <a:lnTo>
                      <a:pt x="828" y="426"/>
                    </a:lnTo>
                    <a:lnTo>
                      <a:pt x="778" y="392"/>
                    </a:lnTo>
                    <a:lnTo>
                      <a:pt x="792" y="360"/>
                    </a:lnTo>
                    <a:lnTo>
                      <a:pt x="734" y="364"/>
                    </a:lnTo>
                    <a:lnTo>
                      <a:pt x="714" y="332"/>
                    </a:lnTo>
                    <a:lnTo>
                      <a:pt x="714" y="262"/>
                    </a:lnTo>
                    <a:lnTo>
                      <a:pt x="678" y="228"/>
                    </a:lnTo>
                    <a:lnTo>
                      <a:pt x="610" y="228"/>
                    </a:lnTo>
                    <a:lnTo>
                      <a:pt x="598" y="170"/>
                    </a:lnTo>
                    <a:lnTo>
                      <a:pt x="574" y="142"/>
                    </a:lnTo>
                    <a:lnTo>
                      <a:pt x="576" y="112"/>
                    </a:lnTo>
                    <a:lnTo>
                      <a:pt x="542" y="68"/>
                    </a:lnTo>
                    <a:lnTo>
                      <a:pt x="568" y="48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Oval 69"/>
              <p:cNvSpPr>
                <a:spLocks noChangeArrowheads="1"/>
              </p:cNvSpPr>
              <p:nvPr/>
            </p:nvSpPr>
            <p:spPr bwMode="auto">
              <a:xfrm>
                <a:off x="3021" y="3120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7" name="Group 121"/>
            <p:cNvGrpSpPr>
              <a:grpSpLocks/>
            </p:cNvGrpSpPr>
            <p:nvPr/>
          </p:nvGrpSpPr>
          <p:grpSpPr bwMode="auto">
            <a:xfrm>
              <a:off x="2802" y="2132"/>
              <a:ext cx="1037" cy="516"/>
              <a:chOff x="2802" y="2132"/>
              <a:chExt cx="1037" cy="516"/>
            </a:xfrm>
          </p:grpSpPr>
          <p:sp>
            <p:nvSpPr>
              <p:cNvPr id="60" name="Freeform 22"/>
              <p:cNvSpPr>
                <a:spLocks/>
              </p:cNvSpPr>
              <p:nvPr/>
            </p:nvSpPr>
            <p:spPr bwMode="auto">
              <a:xfrm>
                <a:off x="2802" y="2132"/>
                <a:ext cx="1037" cy="516"/>
              </a:xfrm>
              <a:custGeom>
                <a:avLst/>
                <a:gdLst>
                  <a:gd name="T0" fmla="*/ 0 w 1037"/>
                  <a:gd name="T1" fmla="*/ 282 h 516"/>
                  <a:gd name="T2" fmla="*/ 106 w 1037"/>
                  <a:gd name="T3" fmla="*/ 236 h 516"/>
                  <a:gd name="T4" fmla="*/ 123 w 1037"/>
                  <a:gd name="T5" fmla="*/ 255 h 516"/>
                  <a:gd name="T6" fmla="*/ 169 w 1037"/>
                  <a:gd name="T7" fmla="*/ 209 h 516"/>
                  <a:gd name="T8" fmla="*/ 204 w 1037"/>
                  <a:gd name="T9" fmla="*/ 212 h 516"/>
                  <a:gd name="T10" fmla="*/ 214 w 1037"/>
                  <a:gd name="T11" fmla="*/ 164 h 516"/>
                  <a:gd name="T12" fmla="*/ 250 w 1037"/>
                  <a:gd name="T13" fmla="*/ 136 h 516"/>
                  <a:gd name="T14" fmla="*/ 340 w 1037"/>
                  <a:gd name="T15" fmla="*/ 152 h 516"/>
                  <a:gd name="T16" fmla="*/ 392 w 1037"/>
                  <a:gd name="T17" fmla="*/ 142 h 516"/>
                  <a:gd name="T18" fmla="*/ 441 w 1037"/>
                  <a:gd name="T19" fmla="*/ 119 h 516"/>
                  <a:gd name="T20" fmla="*/ 441 w 1037"/>
                  <a:gd name="T21" fmla="*/ 73 h 516"/>
                  <a:gd name="T22" fmla="*/ 508 w 1037"/>
                  <a:gd name="T23" fmla="*/ 68 h 516"/>
                  <a:gd name="T24" fmla="*/ 540 w 1037"/>
                  <a:gd name="T25" fmla="*/ 94 h 516"/>
                  <a:gd name="T26" fmla="*/ 588 w 1037"/>
                  <a:gd name="T27" fmla="*/ 70 h 516"/>
                  <a:gd name="T28" fmla="*/ 610 w 1037"/>
                  <a:gd name="T29" fmla="*/ 30 h 516"/>
                  <a:gd name="T30" fmla="*/ 660 w 1037"/>
                  <a:gd name="T31" fmla="*/ 20 h 516"/>
                  <a:gd name="T32" fmla="*/ 700 w 1037"/>
                  <a:gd name="T33" fmla="*/ 64 h 516"/>
                  <a:gd name="T34" fmla="*/ 768 w 1037"/>
                  <a:gd name="T35" fmla="*/ 34 h 516"/>
                  <a:gd name="T36" fmla="*/ 762 w 1037"/>
                  <a:gd name="T37" fmla="*/ 0 h 516"/>
                  <a:gd name="T38" fmla="*/ 880 w 1037"/>
                  <a:gd name="T39" fmla="*/ 28 h 516"/>
                  <a:gd name="T40" fmla="*/ 932 w 1037"/>
                  <a:gd name="T41" fmla="*/ 66 h 516"/>
                  <a:gd name="T42" fmla="*/ 1029 w 1037"/>
                  <a:gd name="T43" fmla="*/ 67 h 516"/>
                  <a:gd name="T44" fmla="*/ 1037 w 1037"/>
                  <a:gd name="T45" fmla="*/ 106 h 516"/>
                  <a:gd name="T46" fmla="*/ 940 w 1037"/>
                  <a:gd name="T47" fmla="*/ 118 h 516"/>
                  <a:gd name="T48" fmla="*/ 1031 w 1037"/>
                  <a:gd name="T49" fmla="*/ 164 h 516"/>
                  <a:gd name="T50" fmla="*/ 930 w 1037"/>
                  <a:gd name="T51" fmla="*/ 210 h 516"/>
                  <a:gd name="T52" fmla="*/ 956 w 1037"/>
                  <a:gd name="T53" fmla="*/ 310 h 516"/>
                  <a:gd name="T54" fmla="*/ 849 w 1037"/>
                  <a:gd name="T55" fmla="*/ 391 h 516"/>
                  <a:gd name="T56" fmla="*/ 744 w 1037"/>
                  <a:gd name="T57" fmla="*/ 432 h 516"/>
                  <a:gd name="T58" fmla="*/ 744 w 1037"/>
                  <a:gd name="T59" fmla="*/ 488 h 516"/>
                  <a:gd name="T60" fmla="*/ 704 w 1037"/>
                  <a:gd name="T61" fmla="*/ 498 h 516"/>
                  <a:gd name="T62" fmla="*/ 612 w 1037"/>
                  <a:gd name="T63" fmla="*/ 516 h 516"/>
                  <a:gd name="T64" fmla="*/ 530 w 1037"/>
                  <a:gd name="T65" fmla="*/ 506 h 516"/>
                  <a:gd name="T66" fmla="*/ 536 w 1037"/>
                  <a:gd name="T67" fmla="*/ 460 h 516"/>
                  <a:gd name="T68" fmla="*/ 492 w 1037"/>
                  <a:gd name="T69" fmla="*/ 422 h 516"/>
                  <a:gd name="T70" fmla="*/ 510 w 1037"/>
                  <a:gd name="T71" fmla="*/ 390 h 516"/>
                  <a:gd name="T72" fmla="*/ 386 w 1037"/>
                  <a:gd name="T73" fmla="*/ 384 h 516"/>
                  <a:gd name="T74" fmla="*/ 334 w 1037"/>
                  <a:gd name="T75" fmla="*/ 338 h 516"/>
                  <a:gd name="T76" fmla="*/ 294 w 1037"/>
                  <a:gd name="T77" fmla="*/ 364 h 516"/>
                  <a:gd name="T78" fmla="*/ 248 w 1037"/>
                  <a:gd name="T79" fmla="*/ 356 h 516"/>
                  <a:gd name="T80" fmla="*/ 184 w 1037"/>
                  <a:gd name="T81" fmla="*/ 358 h 516"/>
                  <a:gd name="T82" fmla="*/ 134 w 1037"/>
                  <a:gd name="T83" fmla="*/ 394 h 516"/>
                  <a:gd name="T84" fmla="*/ 33 w 1037"/>
                  <a:gd name="T85" fmla="*/ 346 h 516"/>
                  <a:gd name="T86" fmla="*/ 0 w 1037"/>
                  <a:gd name="T87" fmla="*/ 282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7"/>
                  <a:gd name="T133" fmla="*/ 0 h 516"/>
                  <a:gd name="T134" fmla="*/ 1037 w 1037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7" h="516">
                    <a:moveTo>
                      <a:pt x="0" y="282"/>
                    </a:moveTo>
                    <a:lnTo>
                      <a:pt x="106" y="236"/>
                    </a:lnTo>
                    <a:lnTo>
                      <a:pt x="123" y="255"/>
                    </a:lnTo>
                    <a:lnTo>
                      <a:pt x="169" y="209"/>
                    </a:lnTo>
                    <a:lnTo>
                      <a:pt x="204" y="212"/>
                    </a:lnTo>
                    <a:lnTo>
                      <a:pt x="214" y="164"/>
                    </a:lnTo>
                    <a:lnTo>
                      <a:pt x="250" y="136"/>
                    </a:lnTo>
                    <a:lnTo>
                      <a:pt x="340" y="152"/>
                    </a:lnTo>
                    <a:lnTo>
                      <a:pt x="392" y="142"/>
                    </a:lnTo>
                    <a:lnTo>
                      <a:pt x="441" y="119"/>
                    </a:lnTo>
                    <a:lnTo>
                      <a:pt x="441" y="73"/>
                    </a:lnTo>
                    <a:lnTo>
                      <a:pt x="508" y="68"/>
                    </a:lnTo>
                    <a:lnTo>
                      <a:pt x="540" y="94"/>
                    </a:lnTo>
                    <a:lnTo>
                      <a:pt x="588" y="70"/>
                    </a:lnTo>
                    <a:lnTo>
                      <a:pt x="610" y="30"/>
                    </a:lnTo>
                    <a:lnTo>
                      <a:pt x="660" y="20"/>
                    </a:lnTo>
                    <a:lnTo>
                      <a:pt x="700" y="64"/>
                    </a:lnTo>
                    <a:lnTo>
                      <a:pt x="768" y="34"/>
                    </a:lnTo>
                    <a:lnTo>
                      <a:pt x="762" y="0"/>
                    </a:lnTo>
                    <a:lnTo>
                      <a:pt x="880" y="28"/>
                    </a:lnTo>
                    <a:lnTo>
                      <a:pt x="932" y="66"/>
                    </a:lnTo>
                    <a:lnTo>
                      <a:pt x="1029" y="67"/>
                    </a:lnTo>
                    <a:lnTo>
                      <a:pt x="1037" y="106"/>
                    </a:lnTo>
                    <a:lnTo>
                      <a:pt x="940" y="118"/>
                    </a:lnTo>
                    <a:lnTo>
                      <a:pt x="1031" y="164"/>
                    </a:lnTo>
                    <a:lnTo>
                      <a:pt x="930" y="210"/>
                    </a:lnTo>
                    <a:lnTo>
                      <a:pt x="956" y="310"/>
                    </a:lnTo>
                    <a:lnTo>
                      <a:pt x="849" y="391"/>
                    </a:lnTo>
                    <a:lnTo>
                      <a:pt x="744" y="432"/>
                    </a:lnTo>
                    <a:lnTo>
                      <a:pt x="744" y="488"/>
                    </a:lnTo>
                    <a:lnTo>
                      <a:pt x="704" y="498"/>
                    </a:lnTo>
                    <a:lnTo>
                      <a:pt x="612" y="516"/>
                    </a:lnTo>
                    <a:lnTo>
                      <a:pt x="530" y="506"/>
                    </a:lnTo>
                    <a:lnTo>
                      <a:pt x="536" y="460"/>
                    </a:lnTo>
                    <a:lnTo>
                      <a:pt x="492" y="422"/>
                    </a:lnTo>
                    <a:lnTo>
                      <a:pt x="510" y="390"/>
                    </a:lnTo>
                    <a:lnTo>
                      <a:pt x="386" y="384"/>
                    </a:lnTo>
                    <a:lnTo>
                      <a:pt x="334" y="338"/>
                    </a:lnTo>
                    <a:lnTo>
                      <a:pt x="294" y="364"/>
                    </a:lnTo>
                    <a:lnTo>
                      <a:pt x="248" y="356"/>
                    </a:lnTo>
                    <a:lnTo>
                      <a:pt x="184" y="358"/>
                    </a:lnTo>
                    <a:lnTo>
                      <a:pt x="134" y="394"/>
                    </a:lnTo>
                    <a:lnTo>
                      <a:pt x="33" y="346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Oval 67"/>
              <p:cNvSpPr>
                <a:spLocks noChangeArrowheads="1"/>
              </p:cNvSpPr>
              <p:nvPr/>
            </p:nvSpPr>
            <p:spPr bwMode="auto">
              <a:xfrm>
                <a:off x="3417" y="2334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8" name="Group 124"/>
            <p:cNvGrpSpPr>
              <a:grpSpLocks/>
            </p:cNvGrpSpPr>
            <p:nvPr/>
          </p:nvGrpSpPr>
          <p:grpSpPr bwMode="auto">
            <a:xfrm>
              <a:off x="2766" y="1698"/>
              <a:ext cx="932" cy="689"/>
              <a:chOff x="2766" y="1698"/>
              <a:chExt cx="932" cy="689"/>
            </a:xfrm>
          </p:grpSpPr>
          <p:sp>
            <p:nvSpPr>
              <p:cNvPr id="58" name="Freeform 27"/>
              <p:cNvSpPr>
                <a:spLocks/>
              </p:cNvSpPr>
              <p:nvPr/>
            </p:nvSpPr>
            <p:spPr bwMode="auto">
              <a:xfrm>
                <a:off x="2766" y="1698"/>
                <a:ext cx="932" cy="689"/>
              </a:xfrm>
              <a:custGeom>
                <a:avLst/>
                <a:gdLst>
                  <a:gd name="T0" fmla="*/ 110 w 932"/>
                  <a:gd name="T1" fmla="*/ 684 h 689"/>
                  <a:gd name="T2" fmla="*/ 83 w 932"/>
                  <a:gd name="T3" fmla="*/ 606 h 689"/>
                  <a:gd name="T4" fmla="*/ 41 w 932"/>
                  <a:gd name="T5" fmla="*/ 572 h 689"/>
                  <a:gd name="T6" fmla="*/ 32 w 932"/>
                  <a:gd name="T7" fmla="*/ 522 h 689"/>
                  <a:gd name="T8" fmla="*/ 0 w 932"/>
                  <a:gd name="T9" fmla="*/ 468 h 689"/>
                  <a:gd name="T10" fmla="*/ 32 w 932"/>
                  <a:gd name="T11" fmla="*/ 417 h 689"/>
                  <a:gd name="T12" fmla="*/ 59 w 932"/>
                  <a:gd name="T13" fmla="*/ 416 h 689"/>
                  <a:gd name="T14" fmla="*/ 87 w 932"/>
                  <a:gd name="T15" fmla="*/ 380 h 689"/>
                  <a:gd name="T16" fmla="*/ 137 w 932"/>
                  <a:gd name="T17" fmla="*/ 360 h 689"/>
                  <a:gd name="T18" fmla="*/ 194 w 932"/>
                  <a:gd name="T19" fmla="*/ 387 h 689"/>
                  <a:gd name="T20" fmla="*/ 209 w 932"/>
                  <a:gd name="T21" fmla="*/ 351 h 689"/>
                  <a:gd name="T22" fmla="*/ 264 w 932"/>
                  <a:gd name="T23" fmla="*/ 342 h 689"/>
                  <a:gd name="T24" fmla="*/ 290 w 932"/>
                  <a:gd name="T25" fmla="*/ 357 h 689"/>
                  <a:gd name="T26" fmla="*/ 330 w 932"/>
                  <a:gd name="T27" fmla="*/ 344 h 689"/>
                  <a:gd name="T28" fmla="*/ 384 w 932"/>
                  <a:gd name="T29" fmla="*/ 257 h 689"/>
                  <a:gd name="T30" fmla="*/ 396 w 932"/>
                  <a:gd name="T31" fmla="*/ 156 h 689"/>
                  <a:gd name="T32" fmla="*/ 444 w 932"/>
                  <a:gd name="T33" fmla="*/ 132 h 689"/>
                  <a:gd name="T34" fmla="*/ 510 w 932"/>
                  <a:gd name="T35" fmla="*/ 158 h 689"/>
                  <a:gd name="T36" fmla="*/ 558 w 932"/>
                  <a:gd name="T37" fmla="*/ 83 h 689"/>
                  <a:gd name="T38" fmla="*/ 549 w 932"/>
                  <a:gd name="T39" fmla="*/ 57 h 689"/>
                  <a:gd name="T40" fmla="*/ 602 w 932"/>
                  <a:gd name="T41" fmla="*/ 0 h 689"/>
                  <a:gd name="T42" fmla="*/ 644 w 932"/>
                  <a:gd name="T43" fmla="*/ 38 h 689"/>
                  <a:gd name="T44" fmla="*/ 652 w 932"/>
                  <a:gd name="T45" fmla="*/ 78 h 689"/>
                  <a:gd name="T46" fmla="*/ 694 w 932"/>
                  <a:gd name="T47" fmla="*/ 112 h 689"/>
                  <a:gd name="T48" fmla="*/ 680 w 932"/>
                  <a:gd name="T49" fmla="*/ 146 h 689"/>
                  <a:gd name="T50" fmla="*/ 728 w 932"/>
                  <a:gd name="T51" fmla="*/ 173 h 689"/>
                  <a:gd name="T52" fmla="*/ 738 w 932"/>
                  <a:gd name="T53" fmla="*/ 212 h 689"/>
                  <a:gd name="T54" fmla="*/ 782 w 932"/>
                  <a:gd name="T55" fmla="*/ 251 h 689"/>
                  <a:gd name="T56" fmla="*/ 765 w 932"/>
                  <a:gd name="T57" fmla="*/ 278 h 689"/>
                  <a:gd name="T58" fmla="*/ 932 w 932"/>
                  <a:gd name="T59" fmla="*/ 453 h 689"/>
                  <a:gd name="T60" fmla="*/ 917 w 932"/>
                  <a:gd name="T61" fmla="*/ 461 h 689"/>
                  <a:gd name="T62" fmla="*/ 798 w 932"/>
                  <a:gd name="T63" fmla="*/ 434 h 689"/>
                  <a:gd name="T64" fmla="*/ 804 w 932"/>
                  <a:gd name="T65" fmla="*/ 468 h 689"/>
                  <a:gd name="T66" fmla="*/ 737 w 932"/>
                  <a:gd name="T67" fmla="*/ 498 h 689"/>
                  <a:gd name="T68" fmla="*/ 696 w 932"/>
                  <a:gd name="T69" fmla="*/ 455 h 689"/>
                  <a:gd name="T70" fmla="*/ 644 w 932"/>
                  <a:gd name="T71" fmla="*/ 464 h 689"/>
                  <a:gd name="T72" fmla="*/ 624 w 932"/>
                  <a:gd name="T73" fmla="*/ 504 h 689"/>
                  <a:gd name="T74" fmla="*/ 575 w 932"/>
                  <a:gd name="T75" fmla="*/ 528 h 689"/>
                  <a:gd name="T76" fmla="*/ 540 w 932"/>
                  <a:gd name="T77" fmla="*/ 503 h 689"/>
                  <a:gd name="T78" fmla="*/ 477 w 932"/>
                  <a:gd name="T79" fmla="*/ 506 h 689"/>
                  <a:gd name="T80" fmla="*/ 479 w 932"/>
                  <a:gd name="T81" fmla="*/ 551 h 689"/>
                  <a:gd name="T82" fmla="*/ 422 w 932"/>
                  <a:gd name="T83" fmla="*/ 578 h 689"/>
                  <a:gd name="T84" fmla="*/ 372 w 932"/>
                  <a:gd name="T85" fmla="*/ 585 h 689"/>
                  <a:gd name="T86" fmla="*/ 287 w 932"/>
                  <a:gd name="T87" fmla="*/ 570 h 689"/>
                  <a:gd name="T88" fmla="*/ 251 w 932"/>
                  <a:gd name="T89" fmla="*/ 597 h 689"/>
                  <a:gd name="T90" fmla="*/ 240 w 932"/>
                  <a:gd name="T91" fmla="*/ 647 h 689"/>
                  <a:gd name="T92" fmla="*/ 204 w 932"/>
                  <a:gd name="T93" fmla="*/ 642 h 689"/>
                  <a:gd name="T94" fmla="*/ 159 w 932"/>
                  <a:gd name="T95" fmla="*/ 689 h 689"/>
                  <a:gd name="T96" fmla="*/ 143 w 932"/>
                  <a:gd name="T97" fmla="*/ 669 h 689"/>
                  <a:gd name="T98" fmla="*/ 110 w 932"/>
                  <a:gd name="T99" fmla="*/ 684 h 6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2"/>
                  <a:gd name="T151" fmla="*/ 0 h 689"/>
                  <a:gd name="T152" fmla="*/ 932 w 932"/>
                  <a:gd name="T153" fmla="*/ 689 h 6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2" h="689">
                    <a:moveTo>
                      <a:pt x="110" y="684"/>
                    </a:moveTo>
                    <a:lnTo>
                      <a:pt x="83" y="606"/>
                    </a:lnTo>
                    <a:lnTo>
                      <a:pt x="41" y="572"/>
                    </a:lnTo>
                    <a:lnTo>
                      <a:pt x="32" y="522"/>
                    </a:lnTo>
                    <a:lnTo>
                      <a:pt x="0" y="468"/>
                    </a:lnTo>
                    <a:lnTo>
                      <a:pt x="32" y="417"/>
                    </a:lnTo>
                    <a:lnTo>
                      <a:pt x="59" y="416"/>
                    </a:lnTo>
                    <a:lnTo>
                      <a:pt x="87" y="380"/>
                    </a:lnTo>
                    <a:lnTo>
                      <a:pt x="137" y="360"/>
                    </a:lnTo>
                    <a:lnTo>
                      <a:pt x="194" y="387"/>
                    </a:lnTo>
                    <a:lnTo>
                      <a:pt x="209" y="351"/>
                    </a:lnTo>
                    <a:lnTo>
                      <a:pt x="264" y="342"/>
                    </a:lnTo>
                    <a:lnTo>
                      <a:pt x="290" y="357"/>
                    </a:lnTo>
                    <a:lnTo>
                      <a:pt x="330" y="344"/>
                    </a:lnTo>
                    <a:lnTo>
                      <a:pt x="384" y="257"/>
                    </a:lnTo>
                    <a:lnTo>
                      <a:pt x="396" y="156"/>
                    </a:lnTo>
                    <a:lnTo>
                      <a:pt x="444" y="132"/>
                    </a:lnTo>
                    <a:lnTo>
                      <a:pt x="510" y="158"/>
                    </a:lnTo>
                    <a:lnTo>
                      <a:pt x="558" y="83"/>
                    </a:lnTo>
                    <a:lnTo>
                      <a:pt x="549" y="57"/>
                    </a:lnTo>
                    <a:lnTo>
                      <a:pt x="602" y="0"/>
                    </a:lnTo>
                    <a:lnTo>
                      <a:pt x="644" y="38"/>
                    </a:lnTo>
                    <a:lnTo>
                      <a:pt x="652" y="78"/>
                    </a:lnTo>
                    <a:lnTo>
                      <a:pt x="694" y="112"/>
                    </a:lnTo>
                    <a:lnTo>
                      <a:pt x="680" y="146"/>
                    </a:lnTo>
                    <a:lnTo>
                      <a:pt x="728" y="173"/>
                    </a:lnTo>
                    <a:lnTo>
                      <a:pt x="738" y="212"/>
                    </a:lnTo>
                    <a:lnTo>
                      <a:pt x="782" y="251"/>
                    </a:lnTo>
                    <a:lnTo>
                      <a:pt x="765" y="278"/>
                    </a:lnTo>
                    <a:lnTo>
                      <a:pt x="932" y="453"/>
                    </a:lnTo>
                    <a:lnTo>
                      <a:pt x="917" y="461"/>
                    </a:lnTo>
                    <a:lnTo>
                      <a:pt x="798" y="434"/>
                    </a:lnTo>
                    <a:lnTo>
                      <a:pt x="804" y="468"/>
                    </a:lnTo>
                    <a:lnTo>
                      <a:pt x="737" y="498"/>
                    </a:lnTo>
                    <a:lnTo>
                      <a:pt x="696" y="455"/>
                    </a:lnTo>
                    <a:lnTo>
                      <a:pt x="644" y="464"/>
                    </a:lnTo>
                    <a:lnTo>
                      <a:pt x="624" y="504"/>
                    </a:lnTo>
                    <a:lnTo>
                      <a:pt x="575" y="528"/>
                    </a:lnTo>
                    <a:lnTo>
                      <a:pt x="540" y="503"/>
                    </a:lnTo>
                    <a:lnTo>
                      <a:pt x="477" y="506"/>
                    </a:lnTo>
                    <a:lnTo>
                      <a:pt x="479" y="551"/>
                    </a:lnTo>
                    <a:lnTo>
                      <a:pt x="422" y="578"/>
                    </a:lnTo>
                    <a:lnTo>
                      <a:pt x="372" y="585"/>
                    </a:lnTo>
                    <a:lnTo>
                      <a:pt x="287" y="570"/>
                    </a:lnTo>
                    <a:lnTo>
                      <a:pt x="251" y="597"/>
                    </a:lnTo>
                    <a:lnTo>
                      <a:pt x="240" y="647"/>
                    </a:lnTo>
                    <a:lnTo>
                      <a:pt x="204" y="642"/>
                    </a:lnTo>
                    <a:lnTo>
                      <a:pt x="159" y="689"/>
                    </a:lnTo>
                    <a:lnTo>
                      <a:pt x="143" y="669"/>
                    </a:lnTo>
                    <a:lnTo>
                      <a:pt x="110" y="684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Oval 66"/>
              <p:cNvSpPr>
                <a:spLocks noChangeArrowheads="1"/>
              </p:cNvSpPr>
              <p:nvPr/>
            </p:nvSpPr>
            <p:spPr bwMode="auto">
              <a:xfrm>
                <a:off x="3345" y="1983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19" name="Group 125"/>
            <p:cNvGrpSpPr>
              <a:grpSpLocks/>
            </p:cNvGrpSpPr>
            <p:nvPr/>
          </p:nvGrpSpPr>
          <p:grpSpPr bwMode="auto">
            <a:xfrm>
              <a:off x="2206" y="1836"/>
              <a:ext cx="670" cy="720"/>
              <a:chOff x="2206" y="1836"/>
              <a:chExt cx="670" cy="720"/>
            </a:xfrm>
          </p:grpSpPr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2206" y="1836"/>
                <a:ext cx="670" cy="720"/>
              </a:xfrm>
              <a:custGeom>
                <a:avLst/>
                <a:gdLst>
                  <a:gd name="T0" fmla="*/ 130 w 670"/>
                  <a:gd name="T1" fmla="*/ 50 h 720"/>
                  <a:gd name="T2" fmla="*/ 342 w 670"/>
                  <a:gd name="T3" fmla="*/ 36 h 720"/>
                  <a:gd name="T4" fmla="*/ 394 w 670"/>
                  <a:gd name="T5" fmla="*/ 0 h 720"/>
                  <a:gd name="T6" fmla="*/ 410 w 670"/>
                  <a:gd name="T7" fmla="*/ 60 h 720"/>
                  <a:gd name="T8" fmla="*/ 410 w 670"/>
                  <a:gd name="T9" fmla="*/ 112 h 720"/>
                  <a:gd name="T10" fmla="*/ 474 w 670"/>
                  <a:gd name="T11" fmla="*/ 114 h 720"/>
                  <a:gd name="T12" fmla="*/ 532 w 670"/>
                  <a:gd name="T13" fmla="*/ 92 h 720"/>
                  <a:gd name="T14" fmla="*/ 552 w 670"/>
                  <a:gd name="T15" fmla="*/ 164 h 720"/>
                  <a:gd name="T16" fmla="*/ 540 w 670"/>
                  <a:gd name="T17" fmla="*/ 204 h 720"/>
                  <a:gd name="T18" fmla="*/ 592 w 670"/>
                  <a:gd name="T19" fmla="*/ 278 h 720"/>
                  <a:gd name="T20" fmla="*/ 558 w 670"/>
                  <a:gd name="T21" fmla="*/ 330 h 720"/>
                  <a:gd name="T22" fmla="*/ 592 w 670"/>
                  <a:gd name="T23" fmla="*/ 386 h 720"/>
                  <a:gd name="T24" fmla="*/ 600 w 670"/>
                  <a:gd name="T25" fmla="*/ 438 h 720"/>
                  <a:gd name="T26" fmla="*/ 646 w 670"/>
                  <a:gd name="T27" fmla="*/ 468 h 720"/>
                  <a:gd name="T28" fmla="*/ 670 w 670"/>
                  <a:gd name="T29" fmla="*/ 546 h 720"/>
                  <a:gd name="T30" fmla="*/ 596 w 670"/>
                  <a:gd name="T31" fmla="*/ 576 h 720"/>
                  <a:gd name="T32" fmla="*/ 630 w 670"/>
                  <a:gd name="T33" fmla="*/ 642 h 720"/>
                  <a:gd name="T34" fmla="*/ 580 w 670"/>
                  <a:gd name="T35" fmla="*/ 640 h 720"/>
                  <a:gd name="T36" fmla="*/ 584 w 670"/>
                  <a:gd name="T37" fmla="*/ 686 h 720"/>
                  <a:gd name="T38" fmla="*/ 496 w 670"/>
                  <a:gd name="T39" fmla="*/ 674 h 720"/>
                  <a:gd name="T40" fmla="*/ 476 w 670"/>
                  <a:gd name="T41" fmla="*/ 684 h 720"/>
                  <a:gd name="T42" fmla="*/ 422 w 670"/>
                  <a:gd name="T43" fmla="*/ 662 h 720"/>
                  <a:gd name="T44" fmla="*/ 368 w 670"/>
                  <a:gd name="T45" fmla="*/ 720 h 720"/>
                  <a:gd name="T46" fmla="*/ 356 w 670"/>
                  <a:gd name="T47" fmla="*/ 674 h 720"/>
                  <a:gd name="T48" fmla="*/ 290 w 670"/>
                  <a:gd name="T49" fmla="*/ 654 h 720"/>
                  <a:gd name="T50" fmla="*/ 264 w 670"/>
                  <a:gd name="T51" fmla="*/ 690 h 720"/>
                  <a:gd name="T52" fmla="*/ 244 w 670"/>
                  <a:gd name="T53" fmla="*/ 626 h 720"/>
                  <a:gd name="T54" fmla="*/ 194 w 670"/>
                  <a:gd name="T55" fmla="*/ 632 h 720"/>
                  <a:gd name="T56" fmla="*/ 100 w 670"/>
                  <a:gd name="T57" fmla="*/ 542 h 720"/>
                  <a:gd name="T58" fmla="*/ 28 w 670"/>
                  <a:gd name="T59" fmla="*/ 530 h 720"/>
                  <a:gd name="T60" fmla="*/ 0 w 670"/>
                  <a:gd name="T61" fmla="*/ 462 h 720"/>
                  <a:gd name="T62" fmla="*/ 12 w 670"/>
                  <a:gd name="T63" fmla="*/ 410 h 720"/>
                  <a:gd name="T64" fmla="*/ 6 w 670"/>
                  <a:gd name="T65" fmla="*/ 316 h 720"/>
                  <a:gd name="T66" fmla="*/ 66 w 670"/>
                  <a:gd name="T67" fmla="*/ 266 h 720"/>
                  <a:gd name="T68" fmla="*/ 104 w 670"/>
                  <a:gd name="T69" fmla="*/ 286 h 720"/>
                  <a:gd name="T70" fmla="*/ 134 w 670"/>
                  <a:gd name="T71" fmla="*/ 266 h 720"/>
                  <a:gd name="T72" fmla="*/ 102 w 670"/>
                  <a:gd name="T73" fmla="*/ 140 h 720"/>
                  <a:gd name="T74" fmla="*/ 130 w 670"/>
                  <a:gd name="T75" fmla="*/ 50 h 7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0"/>
                  <a:gd name="T115" fmla="*/ 0 h 720"/>
                  <a:gd name="T116" fmla="*/ 670 w 670"/>
                  <a:gd name="T117" fmla="*/ 720 h 7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0" h="720">
                    <a:moveTo>
                      <a:pt x="130" y="50"/>
                    </a:moveTo>
                    <a:lnTo>
                      <a:pt x="342" y="36"/>
                    </a:lnTo>
                    <a:lnTo>
                      <a:pt x="394" y="0"/>
                    </a:lnTo>
                    <a:lnTo>
                      <a:pt x="410" y="60"/>
                    </a:lnTo>
                    <a:lnTo>
                      <a:pt x="410" y="112"/>
                    </a:lnTo>
                    <a:lnTo>
                      <a:pt x="474" y="114"/>
                    </a:lnTo>
                    <a:lnTo>
                      <a:pt x="532" y="92"/>
                    </a:lnTo>
                    <a:lnTo>
                      <a:pt x="552" y="164"/>
                    </a:lnTo>
                    <a:lnTo>
                      <a:pt x="540" y="204"/>
                    </a:lnTo>
                    <a:lnTo>
                      <a:pt x="592" y="278"/>
                    </a:lnTo>
                    <a:lnTo>
                      <a:pt x="558" y="330"/>
                    </a:lnTo>
                    <a:lnTo>
                      <a:pt x="592" y="386"/>
                    </a:lnTo>
                    <a:lnTo>
                      <a:pt x="600" y="438"/>
                    </a:lnTo>
                    <a:lnTo>
                      <a:pt x="646" y="468"/>
                    </a:lnTo>
                    <a:lnTo>
                      <a:pt x="670" y="546"/>
                    </a:lnTo>
                    <a:lnTo>
                      <a:pt x="596" y="576"/>
                    </a:lnTo>
                    <a:lnTo>
                      <a:pt x="630" y="642"/>
                    </a:lnTo>
                    <a:lnTo>
                      <a:pt x="580" y="640"/>
                    </a:lnTo>
                    <a:lnTo>
                      <a:pt x="584" y="686"/>
                    </a:lnTo>
                    <a:lnTo>
                      <a:pt x="496" y="674"/>
                    </a:lnTo>
                    <a:lnTo>
                      <a:pt x="476" y="684"/>
                    </a:lnTo>
                    <a:lnTo>
                      <a:pt x="422" y="662"/>
                    </a:lnTo>
                    <a:lnTo>
                      <a:pt x="368" y="720"/>
                    </a:lnTo>
                    <a:lnTo>
                      <a:pt x="356" y="674"/>
                    </a:lnTo>
                    <a:lnTo>
                      <a:pt x="290" y="654"/>
                    </a:lnTo>
                    <a:lnTo>
                      <a:pt x="264" y="690"/>
                    </a:lnTo>
                    <a:lnTo>
                      <a:pt x="244" y="626"/>
                    </a:lnTo>
                    <a:lnTo>
                      <a:pt x="194" y="632"/>
                    </a:lnTo>
                    <a:lnTo>
                      <a:pt x="100" y="542"/>
                    </a:lnTo>
                    <a:lnTo>
                      <a:pt x="28" y="530"/>
                    </a:lnTo>
                    <a:lnTo>
                      <a:pt x="0" y="462"/>
                    </a:lnTo>
                    <a:lnTo>
                      <a:pt x="12" y="410"/>
                    </a:lnTo>
                    <a:lnTo>
                      <a:pt x="6" y="316"/>
                    </a:lnTo>
                    <a:lnTo>
                      <a:pt x="66" y="266"/>
                    </a:lnTo>
                    <a:lnTo>
                      <a:pt x="104" y="286"/>
                    </a:lnTo>
                    <a:lnTo>
                      <a:pt x="134" y="266"/>
                    </a:lnTo>
                    <a:lnTo>
                      <a:pt x="102" y="140"/>
                    </a:lnTo>
                    <a:lnTo>
                      <a:pt x="130" y="5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Oval 53"/>
              <p:cNvSpPr>
                <a:spLocks noChangeArrowheads="1"/>
              </p:cNvSpPr>
              <p:nvPr/>
            </p:nvSpPr>
            <p:spPr bwMode="auto">
              <a:xfrm>
                <a:off x="2463" y="2057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20" name="Group 131"/>
            <p:cNvGrpSpPr>
              <a:grpSpLocks/>
            </p:cNvGrpSpPr>
            <p:nvPr/>
          </p:nvGrpSpPr>
          <p:grpSpPr bwMode="auto">
            <a:xfrm>
              <a:off x="1916" y="1560"/>
              <a:ext cx="426" cy="802"/>
              <a:chOff x="1916" y="1560"/>
              <a:chExt cx="426" cy="802"/>
            </a:xfrm>
          </p:grpSpPr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1916" y="1560"/>
                <a:ext cx="426" cy="802"/>
              </a:xfrm>
              <a:custGeom>
                <a:avLst/>
                <a:gdLst>
                  <a:gd name="T0" fmla="*/ 290 w 426"/>
                  <a:gd name="T1" fmla="*/ 738 h 802"/>
                  <a:gd name="T2" fmla="*/ 302 w 426"/>
                  <a:gd name="T3" fmla="*/ 680 h 802"/>
                  <a:gd name="T4" fmla="*/ 296 w 426"/>
                  <a:gd name="T5" fmla="*/ 590 h 802"/>
                  <a:gd name="T6" fmla="*/ 356 w 426"/>
                  <a:gd name="T7" fmla="*/ 542 h 802"/>
                  <a:gd name="T8" fmla="*/ 396 w 426"/>
                  <a:gd name="T9" fmla="*/ 562 h 802"/>
                  <a:gd name="T10" fmla="*/ 426 w 426"/>
                  <a:gd name="T11" fmla="*/ 540 h 802"/>
                  <a:gd name="T12" fmla="*/ 392 w 426"/>
                  <a:gd name="T13" fmla="*/ 418 h 802"/>
                  <a:gd name="T14" fmla="*/ 420 w 426"/>
                  <a:gd name="T15" fmla="*/ 322 h 802"/>
                  <a:gd name="T16" fmla="*/ 354 w 426"/>
                  <a:gd name="T17" fmla="*/ 264 h 802"/>
                  <a:gd name="T18" fmla="*/ 356 w 426"/>
                  <a:gd name="T19" fmla="*/ 224 h 802"/>
                  <a:gd name="T20" fmla="*/ 386 w 426"/>
                  <a:gd name="T21" fmla="*/ 202 h 802"/>
                  <a:gd name="T22" fmla="*/ 372 w 426"/>
                  <a:gd name="T23" fmla="*/ 130 h 802"/>
                  <a:gd name="T24" fmla="*/ 348 w 426"/>
                  <a:gd name="T25" fmla="*/ 136 h 802"/>
                  <a:gd name="T26" fmla="*/ 284 w 426"/>
                  <a:gd name="T27" fmla="*/ 64 h 802"/>
                  <a:gd name="T28" fmla="*/ 296 w 426"/>
                  <a:gd name="T29" fmla="*/ 36 h 802"/>
                  <a:gd name="T30" fmla="*/ 262 w 426"/>
                  <a:gd name="T31" fmla="*/ 0 h 802"/>
                  <a:gd name="T32" fmla="*/ 218 w 426"/>
                  <a:gd name="T33" fmla="*/ 20 h 802"/>
                  <a:gd name="T34" fmla="*/ 200 w 426"/>
                  <a:gd name="T35" fmla="*/ 12 h 802"/>
                  <a:gd name="T36" fmla="*/ 100 w 426"/>
                  <a:gd name="T37" fmla="*/ 110 h 802"/>
                  <a:gd name="T38" fmla="*/ 84 w 426"/>
                  <a:gd name="T39" fmla="*/ 108 h 802"/>
                  <a:gd name="T40" fmla="*/ 42 w 426"/>
                  <a:gd name="T41" fmla="*/ 140 h 802"/>
                  <a:gd name="T42" fmla="*/ 14 w 426"/>
                  <a:gd name="T43" fmla="*/ 228 h 802"/>
                  <a:gd name="T44" fmla="*/ 36 w 426"/>
                  <a:gd name="T45" fmla="*/ 310 h 802"/>
                  <a:gd name="T46" fmla="*/ 22 w 426"/>
                  <a:gd name="T47" fmla="*/ 330 h 802"/>
                  <a:gd name="T48" fmla="*/ 34 w 426"/>
                  <a:gd name="T49" fmla="*/ 344 h 802"/>
                  <a:gd name="T50" fmla="*/ 0 w 426"/>
                  <a:gd name="T51" fmla="*/ 390 h 802"/>
                  <a:gd name="T52" fmla="*/ 28 w 426"/>
                  <a:gd name="T53" fmla="*/ 478 h 802"/>
                  <a:gd name="T54" fmla="*/ 6 w 426"/>
                  <a:gd name="T55" fmla="*/ 508 h 802"/>
                  <a:gd name="T56" fmla="*/ 14 w 426"/>
                  <a:gd name="T57" fmla="*/ 554 h 802"/>
                  <a:gd name="T58" fmla="*/ 0 w 426"/>
                  <a:gd name="T59" fmla="*/ 614 h 802"/>
                  <a:gd name="T60" fmla="*/ 6 w 426"/>
                  <a:gd name="T61" fmla="*/ 698 h 802"/>
                  <a:gd name="T62" fmla="*/ 40 w 426"/>
                  <a:gd name="T63" fmla="*/ 766 h 802"/>
                  <a:gd name="T64" fmla="*/ 90 w 426"/>
                  <a:gd name="T65" fmla="*/ 802 h 802"/>
                  <a:gd name="T66" fmla="*/ 124 w 426"/>
                  <a:gd name="T67" fmla="*/ 758 h 802"/>
                  <a:gd name="T68" fmla="*/ 172 w 426"/>
                  <a:gd name="T69" fmla="*/ 776 h 802"/>
                  <a:gd name="T70" fmla="*/ 208 w 426"/>
                  <a:gd name="T71" fmla="*/ 756 h 802"/>
                  <a:gd name="T72" fmla="*/ 254 w 426"/>
                  <a:gd name="T73" fmla="*/ 762 h 802"/>
                  <a:gd name="T74" fmla="*/ 290 w 426"/>
                  <a:gd name="T75" fmla="*/ 738 h 8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6"/>
                  <a:gd name="T115" fmla="*/ 0 h 802"/>
                  <a:gd name="T116" fmla="*/ 426 w 426"/>
                  <a:gd name="T117" fmla="*/ 802 h 80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6" h="802">
                    <a:moveTo>
                      <a:pt x="290" y="738"/>
                    </a:moveTo>
                    <a:lnTo>
                      <a:pt x="302" y="680"/>
                    </a:lnTo>
                    <a:lnTo>
                      <a:pt x="296" y="590"/>
                    </a:lnTo>
                    <a:lnTo>
                      <a:pt x="356" y="542"/>
                    </a:lnTo>
                    <a:lnTo>
                      <a:pt x="396" y="562"/>
                    </a:lnTo>
                    <a:lnTo>
                      <a:pt x="426" y="540"/>
                    </a:lnTo>
                    <a:lnTo>
                      <a:pt x="392" y="418"/>
                    </a:lnTo>
                    <a:lnTo>
                      <a:pt x="420" y="322"/>
                    </a:lnTo>
                    <a:lnTo>
                      <a:pt x="354" y="264"/>
                    </a:lnTo>
                    <a:lnTo>
                      <a:pt x="356" y="224"/>
                    </a:lnTo>
                    <a:lnTo>
                      <a:pt x="386" y="202"/>
                    </a:lnTo>
                    <a:lnTo>
                      <a:pt x="372" y="130"/>
                    </a:lnTo>
                    <a:lnTo>
                      <a:pt x="348" y="136"/>
                    </a:lnTo>
                    <a:lnTo>
                      <a:pt x="284" y="64"/>
                    </a:lnTo>
                    <a:lnTo>
                      <a:pt x="296" y="36"/>
                    </a:lnTo>
                    <a:lnTo>
                      <a:pt x="262" y="0"/>
                    </a:lnTo>
                    <a:lnTo>
                      <a:pt x="218" y="20"/>
                    </a:lnTo>
                    <a:lnTo>
                      <a:pt x="200" y="12"/>
                    </a:lnTo>
                    <a:lnTo>
                      <a:pt x="100" y="110"/>
                    </a:lnTo>
                    <a:lnTo>
                      <a:pt x="84" y="108"/>
                    </a:lnTo>
                    <a:lnTo>
                      <a:pt x="42" y="140"/>
                    </a:lnTo>
                    <a:lnTo>
                      <a:pt x="14" y="228"/>
                    </a:lnTo>
                    <a:lnTo>
                      <a:pt x="36" y="310"/>
                    </a:lnTo>
                    <a:lnTo>
                      <a:pt x="22" y="330"/>
                    </a:lnTo>
                    <a:lnTo>
                      <a:pt x="34" y="344"/>
                    </a:lnTo>
                    <a:lnTo>
                      <a:pt x="0" y="390"/>
                    </a:lnTo>
                    <a:lnTo>
                      <a:pt x="28" y="478"/>
                    </a:lnTo>
                    <a:lnTo>
                      <a:pt x="6" y="508"/>
                    </a:lnTo>
                    <a:lnTo>
                      <a:pt x="14" y="554"/>
                    </a:lnTo>
                    <a:lnTo>
                      <a:pt x="0" y="614"/>
                    </a:lnTo>
                    <a:lnTo>
                      <a:pt x="6" y="698"/>
                    </a:lnTo>
                    <a:lnTo>
                      <a:pt x="40" y="766"/>
                    </a:lnTo>
                    <a:lnTo>
                      <a:pt x="90" y="802"/>
                    </a:lnTo>
                    <a:lnTo>
                      <a:pt x="124" y="758"/>
                    </a:lnTo>
                    <a:lnTo>
                      <a:pt x="172" y="776"/>
                    </a:lnTo>
                    <a:lnTo>
                      <a:pt x="208" y="756"/>
                    </a:lnTo>
                    <a:lnTo>
                      <a:pt x="254" y="762"/>
                    </a:lnTo>
                    <a:lnTo>
                      <a:pt x="290" y="738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2100" y="1970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21" name="Group 126"/>
            <p:cNvGrpSpPr>
              <a:grpSpLocks/>
            </p:cNvGrpSpPr>
            <p:nvPr/>
          </p:nvGrpSpPr>
          <p:grpSpPr bwMode="auto">
            <a:xfrm>
              <a:off x="2178" y="1158"/>
              <a:ext cx="624" cy="792"/>
              <a:chOff x="2178" y="1158"/>
              <a:chExt cx="624" cy="792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178" y="1158"/>
                <a:ext cx="624" cy="792"/>
              </a:xfrm>
              <a:custGeom>
                <a:avLst/>
                <a:gdLst>
                  <a:gd name="T0" fmla="*/ 540 w 624"/>
                  <a:gd name="T1" fmla="*/ 119 h 792"/>
                  <a:gd name="T2" fmla="*/ 522 w 624"/>
                  <a:gd name="T3" fmla="*/ 199 h 792"/>
                  <a:gd name="T4" fmla="*/ 570 w 624"/>
                  <a:gd name="T5" fmla="*/ 229 h 792"/>
                  <a:gd name="T6" fmla="*/ 550 w 624"/>
                  <a:gd name="T7" fmla="*/ 273 h 792"/>
                  <a:gd name="T8" fmla="*/ 572 w 624"/>
                  <a:gd name="T9" fmla="*/ 335 h 792"/>
                  <a:gd name="T10" fmla="*/ 596 w 624"/>
                  <a:gd name="T11" fmla="*/ 363 h 792"/>
                  <a:gd name="T12" fmla="*/ 564 w 624"/>
                  <a:gd name="T13" fmla="*/ 411 h 792"/>
                  <a:gd name="T14" fmla="*/ 566 w 624"/>
                  <a:gd name="T15" fmla="*/ 479 h 792"/>
                  <a:gd name="T16" fmla="*/ 622 w 624"/>
                  <a:gd name="T17" fmla="*/ 549 h 792"/>
                  <a:gd name="T18" fmla="*/ 606 w 624"/>
                  <a:gd name="T19" fmla="*/ 637 h 792"/>
                  <a:gd name="T20" fmla="*/ 624 w 624"/>
                  <a:gd name="T21" fmla="*/ 661 h 792"/>
                  <a:gd name="T22" fmla="*/ 552 w 624"/>
                  <a:gd name="T23" fmla="*/ 719 h 792"/>
                  <a:gd name="T24" fmla="*/ 560 w 624"/>
                  <a:gd name="T25" fmla="*/ 769 h 792"/>
                  <a:gd name="T26" fmla="*/ 502 w 624"/>
                  <a:gd name="T27" fmla="*/ 792 h 792"/>
                  <a:gd name="T28" fmla="*/ 438 w 624"/>
                  <a:gd name="T29" fmla="*/ 790 h 792"/>
                  <a:gd name="T30" fmla="*/ 438 w 624"/>
                  <a:gd name="T31" fmla="*/ 738 h 792"/>
                  <a:gd name="T32" fmla="*/ 420 w 624"/>
                  <a:gd name="T33" fmla="*/ 680 h 792"/>
                  <a:gd name="T34" fmla="*/ 372 w 624"/>
                  <a:gd name="T35" fmla="*/ 714 h 792"/>
                  <a:gd name="T36" fmla="*/ 160 w 624"/>
                  <a:gd name="T37" fmla="*/ 728 h 792"/>
                  <a:gd name="T38" fmla="*/ 92 w 624"/>
                  <a:gd name="T39" fmla="*/ 666 h 792"/>
                  <a:gd name="T40" fmla="*/ 94 w 624"/>
                  <a:gd name="T41" fmla="*/ 626 h 792"/>
                  <a:gd name="T42" fmla="*/ 124 w 624"/>
                  <a:gd name="T43" fmla="*/ 604 h 792"/>
                  <a:gd name="T44" fmla="*/ 110 w 624"/>
                  <a:gd name="T45" fmla="*/ 534 h 792"/>
                  <a:gd name="T46" fmla="*/ 86 w 624"/>
                  <a:gd name="T47" fmla="*/ 538 h 792"/>
                  <a:gd name="T48" fmla="*/ 22 w 624"/>
                  <a:gd name="T49" fmla="*/ 466 h 792"/>
                  <a:gd name="T50" fmla="*/ 32 w 624"/>
                  <a:gd name="T51" fmla="*/ 438 h 792"/>
                  <a:gd name="T52" fmla="*/ 0 w 624"/>
                  <a:gd name="T53" fmla="*/ 404 h 792"/>
                  <a:gd name="T54" fmla="*/ 40 w 624"/>
                  <a:gd name="T55" fmla="*/ 354 h 792"/>
                  <a:gd name="T56" fmla="*/ 30 w 624"/>
                  <a:gd name="T57" fmla="*/ 236 h 792"/>
                  <a:gd name="T58" fmla="*/ 90 w 624"/>
                  <a:gd name="T59" fmla="*/ 156 h 792"/>
                  <a:gd name="T60" fmla="*/ 104 w 624"/>
                  <a:gd name="T61" fmla="*/ 82 h 792"/>
                  <a:gd name="T62" fmla="*/ 144 w 624"/>
                  <a:gd name="T63" fmla="*/ 58 h 792"/>
                  <a:gd name="T64" fmla="*/ 166 w 624"/>
                  <a:gd name="T65" fmla="*/ 70 h 792"/>
                  <a:gd name="T66" fmla="*/ 188 w 624"/>
                  <a:gd name="T67" fmla="*/ 14 h 792"/>
                  <a:gd name="T68" fmla="*/ 242 w 624"/>
                  <a:gd name="T69" fmla="*/ 38 h 792"/>
                  <a:gd name="T70" fmla="*/ 274 w 624"/>
                  <a:gd name="T71" fmla="*/ 0 h 792"/>
                  <a:gd name="T72" fmla="*/ 308 w 624"/>
                  <a:gd name="T73" fmla="*/ 48 h 792"/>
                  <a:gd name="T74" fmla="*/ 374 w 624"/>
                  <a:gd name="T75" fmla="*/ 46 h 792"/>
                  <a:gd name="T76" fmla="*/ 394 w 624"/>
                  <a:gd name="T77" fmla="*/ 98 h 792"/>
                  <a:gd name="T78" fmla="*/ 420 w 624"/>
                  <a:gd name="T79" fmla="*/ 46 h 792"/>
                  <a:gd name="T80" fmla="*/ 494 w 624"/>
                  <a:gd name="T81" fmla="*/ 10 h 792"/>
                  <a:gd name="T82" fmla="*/ 540 w 624"/>
                  <a:gd name="T83" fmla="*/ 119 h 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24"/>
                  <a:gd name="T127" fmla="*/ 0 h 792"/>
                  <a:gd name="T128" fmla="*/ 624 w 624"/>
                  <a:gd name="T129" fmla="*/ 792 h 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24" h="792">
                    <a:moveTo>
                      <a:pt x="540" y="119"/>
                    </a:moveTo>
                    <a:lnTo>
                      <a:pt x="522" y="199"/>
                    </a:lnTo>
                    <a:lnTo>
                      <a:pt x="570" y="229"/>
                    </a:lnTo>
                    <a:lnTo>
                      <a:pt x="550" y="273"/>
                    </a:lnTo>
                    <a:lnTo>
                      <a:pt x="572" y="335"/>
                    </a:lnTo>
                    <a:lnTo>
                      <a:pt x="596" y="363"/>
                    </a:lnTo>
                    <a:lnTo>
                      <a:pt x="564" y="411"/>
                    </a:lnTo>
                    <a:lnTo>
                      <a:pt x="566" y="479"/>
                    </a:lnTo>
                    <a:lnTo>
                      <a:pt x="622" y="549"/>
                    </a:lnTo>
                    <a:lnTo>
                      <a:pt x="606" y="637"/>
                    </a:lnTo>
                    <a:lnTo>
                      <a:pt x="624" y="661"/>
                    </a:lnTo>
                    <a:lnTo>
                      <a:pt x="552" y="719"/>
                    </a:lnTo>
                    <a:lnTo>
                      <a:pt x="560" y="769"/>
                    </a:lnTo>
                    <a:lnTo>
                      <a:pt x="502" y="792"/>
                    </a:lnTo>
                    <a:lnTo>
                      <a:pt x="438" y="790"/>
                    </a:lnTo>
                    <a:lnTo>
                      <a:pt x="438" y="738"/>
                    </a:lnTo>
                    <a:lnTo>
                      <a:pt x="420" y="680"/>
                    </a:lnTo>
                    <a:lnTo>
                      <a:pt x="372" y="714"/>
                    </a:lnTo>
                    <a:lnTo>
                      <a:pt x="160" y="728"/>
                    </a:lnTo>
                    <a:lnTo>
                      <a:pt x="92" y="666"/>
                    </a:lnTo>
                    <a:lnTo>
                      <a:pt x="94" y="626"/>
                    </a:lnTo>
                    <a:lnTo>
                      <a:pt x="124" y="604"/>
                    </a:lnTo>
                    <a:lnTo>
                      <a:pt x="110" y="534"/>
                    </a:lnTo>
                    <a:lnTo>
                      <a:pt x="86" y="538"/>
                    </a:lnTo>
                    <a:lnTo>
                      <a:pt x="22" y="466"/>
                    </a:lnTo>
                    <a:lnTo>
                      <a:pt x="32" y="438"/>
                    </a:lnTo>
                    <a:lnTo>
                      <a:pt x="0" y="404"/>
                    </a:lnTo>
                    <a:lnTo>
                      <a:pt x="40" y="354"/>
                    </a:lnTo>
                    <a:lnTo>
                      <a:pt x="30" y="236"/>
                    </a:lnTo>
                    <a:lnTo>
                      <a:pt x="90" y="156"/>
                    </a:lnTo>
                    <a:lnTo>
                      <a:pt x="104" y="82"/>
                    </a:lnTo>
                    <a:lnTo>
                      <a:pt x="144" y="58"/>
                    </a:lnTo>
                    <a:lnTo>
                      <a:pt x="166" y="70"/>
                    </a:lnTo>
                    <a:lnTo>
                      <a:pt x="188" y="14"/>
                    </a:lnTo>
                    <a:lnTo>
                      <a:pt x="242" y="38"/>
                    </a:lnTo>
                    <a:lnTo>
                      <a:pt x="274" y="0"/>
                    </a:lnTo>
                    <a:lnTo>
                      <a:pt x="308" y="48"/>
                    </a:lnTo>
                    <a:lnTo>
                      <a:pt x="374" y="46"/>
                    </a:lnTo>
                    <a:lnTo>
                      <a:pt x="394" y="98"/>
                    </a:lnTo>
                    <a:lnTo>
                      <a:pt x="420" y="46"/>
                    </a:lnTo>
                    <a:lnTo>
                      <a:pt x="494" y="10"/>
                    </a:lnTo>
                    <a:lnTo>
                      <a:pt x="540" y="119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2523" y="1670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22" name="Group 130"/>
            <p:cNvGrpSpPr>
              <a:grpSpLocks/>
            </p:cNvGrpSpPr>
            <p:nvPr/>
          </p:nvGrpSpPr>
          <p:grpSpPr bwMode="auto">
            <a:xfrm>
              <a:off x="1684" y="1024"/>
              <a:ext cx="652" cy="714"/>
              <a:chOff x="1684" y="1024"/>
              <a:chExt cx="652" cy="714"/>
            </a:xfrm>
          </p:grpSpPr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1686" y="1022"/>
                <a:ext cx="652" cy="718"/>
              </a:xfrm>
              <a:custGeom>
                <a:avLst/>
                <a:gdLst>
                  <a:gd name="T0" fmla="*/ 276 w 652"/>
                  <a:gd name="T1" fmla="*/ 678 h 714"/>
                  <a:gd name="T2" fmla="*/ 268 w 652"/>
                  <a:gd name="T3" fmla="*/ 644 h 714"/>
                  <a:gd name="T4" fmla="*/ 218 w 652"/>
                  <a:gd name="T5" fmla="*/ 634 h 714"/>
                  <a:gd name="T6" fmla="*/ 164 w 652"/>
                  <a:gd name="T7" fmla="*/ 674 h 714"/>
                  <a:gd name="T8" fmla="*/ 88 w 652"/>
                  <a:gd name="T9" fmla="*/ 666 h 714"/>
                  <a:gd name="T10" fmla="*/ 74 w 652"/>
                  <a:gd name="T11" fmla="*/ 712 h 714"/>
                  <a:gd name="T12" fmla="*/ 46 w 652"/>
                  <a:gd name="T13" fmla="*/ 714 h 714"/>
                  <a:gd name="T14" fmla="*/ 16 w 652"/>
                  <a:gd name="T15" fmla="*/ 682 h 714"/>
                  <a:gd name="T16" fmla="*/ 22 w 652"/>
                  <a:gd name="T17" fmla="*/ 618 h 714"/>
                  <a:gd name="T18" fmla="*/ 0 w 652"/>
                  <a:gd name="T19" fmla="*/ 596 h 714"/>
                  <a:gd name="T20" fmla="*/ 24 w 652"/>
                  <a:gd name="T21" fmla="*/ 580 h 714"/>
                  <a:gd name="T22" fmla="*/ 6 w 652"/>
                  <a:gd name="T23" fmla="*/ 552 h 714"/>
                  <a:gd name="T24" fmla="*/ 24 w 652"/>
                  <a:gd name="T25" fmla="*/ 514 h 714"/>
                  <a:gd name="T26" fmla="*/ 54 w 652"/>
                  <a:gd name="T27" fmla="*/ 518 h 714"/>
                  <a:gd name="T28" fmla="*/ 80 w 652"/>
                  <a:gd name="T29" fmla="*/ 474 h 714"/>
                  <a:gd name="T30" fmla="*/ 132 w 652"/>
                  <a:gd name="T31" fmla="*/ 470 h 714"/>
                  <a:gd name="T32" fmla="*/ 186 w 652"/>
                  <a:gd name="T33" fmla="*/ 494 h 714"/>
                  <a:gd name="T34" fmla="*/ 192 w 652"/>
                  <a:gd name="T35" fmla="*/ 440 h 714"/>
                  <a:gd name="T36" fmla="*/ 234 w 652"/>
                  <a:gd name="T37" fmla="*/ 414 h 714"/>
                  <a:gd name="T38" fmla="*/ 234 w 652"/>
                  <a:gd name="T39" fmla="*/ 372 h 714"/>
                  <a:gd name="T40" fmla="*/ 258 w 652"/>
                  <a:gd name="T41" fmla="*/ 376 h 714"/>
                  <a:gd name="T42" fmla="*/ 254 w 652"/>
                  <a:gd name="T43" fmla="*/ 338 h 714"/>
                  <a:gd name="T44" fmla="*/ 224 w 652"/>
                  <a:gd name="T45" fmla="*/ 336 h 714"/>
                  <a:gd name="T46" fmla="*/ 228 w 652"/>
                  <a:gd name="T47" fmla="*/ 318 h 714"/>
                  <a:gd name="T48" fmla="*/ 256 w 652"/>
                  <a:gd name="T49" fmla="*/ 294 h 714"/>
                  <a:gd name="T50" fmla="*/ 210 w 652"/>
                  <a:gd name="T51" fmla="*/ 252 h 714"/>
                  <a:gd name="T52" fmla="*/ 198 w 652"/>
                  <a:gd name="T53" fmla="*/ 216 h 714"/>
                  <a:gd name="T54" fmla="*/ 136 w 652"/>
                  <a:gd name="T55" fmla="*/ 214 h 714"/>
                  <a:gd name="T56" fmla="*/ 140 w 652"/>
                  <a:gd name="T57" fmla="*/ 158 h 714"/>
                  <a:gd name="T58" fmla="*/ 156 w 652"/>
                  <a:gd name="T59" fmla="*/ 132 h 714"/>
                  <a:gd name="T60" fmla="*/ 134 w 652"/>
                  <a:gd name="T61" fmla="*/ 98 h 714"/>
                  <a:gd name="T62" fmla="*/ 174 w 652"/>
                  <a:gd name="T63" fmla="*/ 12 h 714"/>
                  <a:gd name="T64" fmla="*/ 218 w 652"/>
                  <a:gd name="T65" fmla="*/ 0 h 714"/>
                  <a:gd name="T66" fmla="*/ 278 w 652"/>
                  <a:gd name="T67" fmla="*/ 16 h 714"/>
                  <a:gd name="T68" fmla="*/ 300 w 652"/>
                  <a:gd name="T69" fmla="*/ 42 h 714"/>
                  <a:gd name="T70" fmla="*/ 348 w 652"/>
                  <a:gd name="T71" fmla="*/ 38 h 714"/>
                  <a:gd name="T72" fmla="*/ 362 w 652"/>
                  <a:gd name="T73" fmla="*/ 66 h 714"/>
                  <a:gd name="T74" fmla="*/ 406 w 652"/>
                  <a:gd name="T75" fmla="*/ 58 h 714"/>
                  <a:gd name="T76" fmla="*/ 458 w 652"/>
                  <a:gd name="T77" fmla="*/ 88 h 714"/>
                  <a:gd name="T78" fmla="*/ 486 w 652"/>
                  <a:gd name="T79" fmla="*/ 86 h 714"/>
                  <a:gd name="T80" fmla="*/ 500 w 652"/>
                  <a:gd name="T81" fmla="*/ 76 h 714"/>
                  <a:gd name="T82" fmla="*/ 536 w 652"/>
                  <a:gd name="T83" fmla="*/ 88 h 714"/>
                  <a:gd name="T84" fmla="*/ 536 w 652"/>
                  <a:gd name="T85" fmla="*/ 130 h 714"/>
                  <a:gd name="T86" fmla="*/ 556 w 652"/>
                  <a:gd name="T87" fmla="*/ 130 h 714"/>
                  <a:gd name="T88" fmla="*/ 560 w 652"/>
                  <a:gd name="T89" fmla="*/ 156 h 714"/>
                  <a:gd name="T90" fmla="*/ 592 w 652"/>
                  <a:gd name="T91" fmla="*/ 154 h 714"/>
                  <a:gd name="T92" fmla="*/ 606 w 652"/>
                  <a:gd name="T93" fmla="*/ 138 h 714"/>
                  <a:gd name="T94" fmla="*/ 652 w 652"/>
                  <a:gd name="T95" fmla="*/ 158 h 714"/>
                  <a:gd name="T96" fmla="*/ 640 w 652"/>
                  <a:gd name="T97" fmla="*/ 194 h 714"/>
                  <a:gd name="T98" fmla="*/ 600 w 652"/>
                  <a:gd name="T99" fmla="*/ 216 h 714"/>
                  <a:gd name="T100" fmla="*/ 584 w 652"/>
                  <a:gd name="T101" fmla="*/ 288 h 714"/>
                  <a:gd name="T102" fmla="*/ 524 w 652"/>
                  <a:gd name="T103" fmla="*/ 368 h 714"/>
                  <a:gd name="T104" fmla="*/ 534 w 652"/>
                  <a:gd name="T105" fmla="*/ 488 h 714"/>
                  <a:gd name="T106" fmla="*/ 494 w 652"/>
                  <a:gd name="T107" fmla="*/ 536 h 714"/>
                  <a:gd name="T108" fmla="*/ 450 w 652"/>
                  <a:gd name="T109" fmla="*/ 558 h 714"/>
                  <a:gd name="T110" fmla="*/ 434 w 652"/>
                  <a:gd name="T111" fmla="*/ 550 h 714"/>
                  <a:gd name="T112" fmla="*/ 332 w 652"/>
                  <a:gd name="T113" fmla="*/ 648 h 714"/>
                  <a:gd name="T114" fmla="*/ 316 w 652"/>
                  <a:gd name="T115" fmla="*/ 646 h 714"/>
                  <a:gd name="T116" fmla="*/ 276 w 652"/>
                  <a:gd name="T117" fmla="*/ 678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2"/>
                  <a:gd name="T178" fmla="*/ 0 h 714"/>
                  <a:gd name="T179" fmla="*/ 652 w 652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2" h="714">
                    <a:moveTo>
                      <a:pt x="276" y="678"/>
                    </a:moveTo>
                    <a:lnTo>
                      <a:pt x="268" y="644"/>
                    </a:lnTo>
                    <a:lnTo>
                      <a:pt x="218" y="634"/>
                    </a:lnTo>
                    <a:lnTo>
                      <a:pt x="164" y="674"/>
                    </a:lnTo>
                    <a:lnTo>
                      <a:pt x="88" y="666"/>
                    </a:lnTo>
                    <a:lnTo>
                      <a:pt x="74" y="712"/>
                    </a:lnTo>
                    <a:lnTo>
                      <a:pt x="46" y="714"/>
                    </a:lnTo>
                    <a:lnTo>
                      <a:pt x="16" y="682"/>
                    </a:lnTo>
                    <a:lnTo>
                      <a:pt x="22" y="618"/>
                    </a:lnTo>
                    <a:lnTo>
                      <a:pt x="0" y="596"/>
                    </a:lnTo>
                    <a:lnTo>
                      <a:pt x="24" y="580"/>
                    </a:lnTo>
                    <a:lnTo>
                      <a:pt x="6" y="552"/>
                    </a:lnTo>
                    <a:lnTo>
                      <a:pt x="24" y="514"/>
                    </a:lnTo>
                    <a:lnTo>
                      <a:pt x="54" y="518"/>
                    </a:lnTo>
                    <a:lnTo>
                      <a:pt x="80" y="474"/>
                    </a:lnTo>
                    <a:lnTo>
                      <a:pt x="132" y="470"/>
                    </a:lnTo>
                    <a:lnTo>
                      <a:pt x="186" y="494"/>
                    </a:lnTo>
                    <a:lnTo>
                      <a:pt x="192" y="440"/>
                    </a:lnTo>
                    <a:lnTo>
                      <a:pt x="234" y="414"/>
                    </a:lnTo>
                    <a:lnTo>
                      <a:pt x="234" y="372"/>
                    </a:lnTo>
                    <a:lnTo>
                      <a:pt x="258" y="376"/>
                    </a:lnTo>
                    <a:lnTo>
                      <a:pt x="254" y="338"/>
                    </a:lnTo>
                    <a:lnTo>
                      <a:pt x="224" y="336"/>
                    </a:lnTo>
                    <a:lnTo>
                      <a:pt x="228" y="318"/>
                    </a:lnTo>
                    <a:lnTo>
                      <a:pt x="256" y="294"/>
                    </a:lnTo>
                    <a:lnTo>
                      <a:pt x="210" y="252"/>
                    </a:lnTo>
                    <a:lnTo>
                      <a:pt x="198" y="216"/>
                    </a:lnTo>
                    <a:lnTo>
                      <a:pt x="136" y="214"/>
                    </a:lnTo>
                    <a:lnTo>
                      <a:pt x="140" y="158"/>
                    </a:lnTo>
                    <a:lnTo>
                      <a:pt x="156" y="132"/>
                    </a:lnTo>
                    <a:lnTo>
                      <a:pt x="134" y="98"/>
                    </a:lnTo>
                    <a:lnTo>
                      <a:pt x="174" y="12"/>
                    </a:lnTo>
                    <a:lnTo>
                      <a:pt x="218" y="0"/>
                    </a:lnTo>
                    <a:lnTo>
                      <a:pt x="278" y="16"/>
                    </a:lnTo>
                    <a:lnTo>
                      <a:pt x="300" y="42"/>
                    </a:lnTo>
                    <a:lnTo>
                      <a:pt x="348" y="38"/>
                    </a:lnTo>
                    <a:lnTo>
                      <a:pt x="362" y="66"/>
                    </a:lnTo>
                    <a:lnTo>
                      <a:pt x="406" y="58"/>
                    </a:lnTo>
                    <a:lnTo>
                      <a:pt x="458" y="88"/>
                    </a:lnTo>
                    <a:lnTo>
                      <a:pt x="486" y="86"/>
                    </a:lnTo>
                    <a:lnTo>
                      <a:pt x="500" y="76"/>
                    </a:lnTo>
                    <a:lnTo>
                      <a:pt x="536" y="88"/>
                    </a:lnTo>
                    <a:lnTo>
                      <a:pt x="536" y="130"/>
                    </a:lnTo>
                    <a:lnTo>
                      <a:pt x="556" y="130"/>
                    </a:lnTo>
                    <a:lnTo>
                      <a:pt x="560" y="156"/>
                    </a:lnTo>
                    <a:lnTo>
                      <a:pt x="592" y="154"/>
                    </a:lnTo>
                    <a:lnTo>
                      <a:pt x="606" y="138"/>
                    </a:lnTo>
                    <a:lnTo>
                      <a:pt x="652" y="158"/>
                    </a:lnTo>
                    <a:lnTo>
                      <a:pt x="640" y="194"/>
                    </a:lnTo>
                    <a:lnTo>
                      <a:pt x="600" y="216"/>
                    </a:lnTo>
                    <a:lnTo>
                      <a:pt x="584" y="288"/>
                    </a:lnTo>
                    <a:lnTo>
                      <a:pt x="524" y="368"/>
                    </a:lnTo>
                    <a:lnTo>
                      <a:pt x="534" y="488"/>
                    </a:lnTo>
                    <a:lnTo>
                      <a:pt x="494" y="536"/>
                    </a:lnTo>
                    <a:lnTo>
                      <a:pt x="450" y="558"/>
                    </a:lnTo>
                    <a:lnTo>
                      <a:pt x="434" y="550"/>
                    </a:lnTo>
                    <a:lnTo>
                      <a:pt x="332" y="648"/>
                    </a:lnTo>
                    <a:lnTo>
                      <a:pt x="316" y="646"/>
                    </a:lnTo>
                    <a:lnTo>
                      <a:pt x="276" y="67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55"/>
              <p:cNvSpPr>
                <a:spLocks noChangeArrowheads="1"/>
              </p:cNvSpPr>
              <p:nvPr/>
            </p:nvSpPr>
            <p:spPr bwMode="auto">
              <a:xfrm>
                <a:off x="1941" y="1502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23" name="Group 134"/>
            <p:cNvGrpSpPr>
              <a:grpSpLocks/>
            </p:cNvGrpSpPr>
            <p:nvPr/>
          </p:nvGrpSpPr>
          <p:grpSpPr bwMode="auto">
            <a:xfrm>
              <a:off x="1360" y="1008"/>
              <a:ext cx="582" cy="612"/>
              <a:chOff x="1360" y="1008"/>
              <a:chExt cx="582" cy="612"/>
            </a:xfrm>
          </p:grpSpPr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360" y="1008"/>
                <a:ext cx="582" cy="612"/>
              </a:xfrm>
              <a:custGeom>
                <a:avLst/>
                <a:gdLst>
                  <a:gd name="T0" fmla="*/ 324 w 582"/>
                  <a:gd name="T1" fmla="*/ 612 h 612"/>
                  <a:gd name="T2" fmla="*/ 348 w 582"/>
                  <a:gd name="T3" fmla="*/ 596 h 612"/>
                  <a:gd name="T4" fmla="*/ 330 w 582"/>
                  <a:gd name="T5" fmla="*/ 568 h 612"/>
                  <a:gd name="T6" fmla="*/ 348 w 582"/>
                  <a:gd name="T7" fmla="*/ 530 h 612"/>
                  <a:gd name="T8" fmla="*/ 378 w 582"/>
                  <a:gd name="T9" fmla="*/ 534 h 612"/>
                  <a:gd name="T10" fmla="*/ 404 w 582"/>
                  <a:gd name="T11" fmla="*/ 490 h 612"/>
                  <a:gd name="T12" fmla="*/ 456 w 582"/>
                  <a:gd name="T13" fmla="*/ 486 h 612"/>
                  <a:gd name="T14" fmla="*/ 510 w 582"/>
                  <a:gd name="T15" fmla="*/ 510 h 612"/>
                  <a:gd name="T16" fmla="*/ 516 w 582"/>
                  <a:gd name="T17" fmla="*/ 456 h 612"/>
                  <a:gd name="T18" fmla="*/ 558 w 582"/>
                  <a:gd name="T19" fmla="*/ 430 h 612"/>
                  <a:gd name="T20" fmla="*/ 558 w 582"/>
                  <a:gd name="T21" fmla="*/ 388 h 612"/>
                  <a:gd name="T22" fmla="*/ 582 w 582"/>
                  <a:gd name="T23" fmla="*/ 392 h 612"/>
                  <a:gd name="T24" fmla="*/ 578 w 582"/>
                  <a:gd name="T25" fmla="*/ 354 h 612"/>
                  <a:gd name="T26" fmla="*/ 548 w 582"/>
                  <a:gd name="T27" fmla="*/ 352 h 612"/>
                  <a:gd name="T28" fmla="*/ 552 w 582"/>
                  <a:gd name="T29" fmla="*/ 334 h 612"/>
                  <a:gd name="T30" fmla="*/ 580 w 582"/>
                  <a:gd name="T31" fmla="*/ 310 h 612"/>
                  <a:gd name="T32" fmla="*/ 534 w 582"/>
                  <a:gd name="T33" fmla="*/ 268 h 612"/>
                  <a:gd name="T34" fmla="*/ 522 w 582"/>
                  <a:gd name="T35" fmla="*/ 232 h 612"/>
                  <a:gd name="T36" fmla="*/ 460 w 582"/>
                  <a:gd name="T37" fmla="*/ 230 h 612"/>
                  <a:gd name="T38" fmla="*/ 464 w 582"/>
                  <a:gd name="T39" fmla="*/ 174 h 612"/>
                  <a:gd name="T40" fmla="*/ 480 w 582"/>
                  <a:gd name="T41" fmla="*/ 148 h 612"/>
                  <a:gd name="T42" fmla="*/ 458 w 582"/>
                  <a:gd name="T43" fmla="*/ 114 h 612"/>
                  <a:gd name="T44" fmla="*/ 498 w 582"/>
                  <a:gd name="T45" fmla="*/ 28 h 612"/>
                  <a:gd name="T46" fmla="*/ 402 w 582"/>
                  <a:gd name="T47" fmla="*/ 0 h 612"/>
                  <a:gd name="T48" fmla="*/ 342 w 582"/>
                  <a:gd name="T49" fmla="*/ 14 h 612"/>
                  <a:gd name="T50" fmla="*/ 218 w 582"/>
                  <a:gd name="T51" fmla="*/ 8 h 612"/>
                  <a:gd name="T52" fmla="*/ 176 w 582"/>
                  <a:gd name="T53" fmla="*/ 32 h 612"/>
                  <a:gd name="T54" fmla="*/ 182 w 582"/>
                  <a:gd name="T55" fmla="*/ 60 h 612"/>
                  <a:gd name="T56" fmla="*/ 108 w 582"/>
                  <a:gd name="T57" fmla="*/ 116 h 612"/>
                  <a:gd name="T58" fmla="*/ 50 w 582"/>
                  <a:gd name="T59" fmla="*/ 88 h 612"/>
                  <a:gd name="T60" fmla="*/ 0 w 582"/>
                  <a:gd name="T61" fmla="*/ 100 h 612"/>
                  <a:gd name="T62" fmla="*/ 26 w 582"/>
                  <a:gd name="T63" fmla="*/ 178 h 612"/>
                  <a:gd name="T64" fmla="*/ 12 w 582"/>
                  <a:gd name="T65" fmla="*/ 214 h 612"/>
                  <a:gd name="T66" fmla="*/ 58 w 582"/>
                  <a:gd name="T67" fmla="*/ 280 h 612"/>
                  <a:gd name="T68" fmla="*/ 80 w 582"/>
                  <a:gd name="T69" fmla="*/ 368 h 612"/>
                  <a:gd name="T70" fmla="*/ 112 w 582"/>
                  <a:gd name="T71" fmla="*/ 398 h 612"/>
                  <a:gd name="T72" fmla="*/ 64 w 582"/>
                  <a:gd name="T73" fmla="*/ 418 h 612"/>
                  <a:gd name="T74" fmla="*/ 102 w 582"/>
                  <a:gd name="T75" fmla="*/ 482 h 612"/>
                  <a:gd name="T76" fmla="*/ 154 w 582"/>
                  <a:gd name="T77" fmla="*/ 494 h 612"/>
                  <a:gd name="T78" fmla="*/ 184 w 582"/>
                  <a:gd name="T79" fmla="*/ 526 h 612"/>
                  <a:gd name="T80" fmla="*/ 180 w 582"/>
                  <a:gd name="T81" fmla="*/ 564 h 612"/>
                  <a:gd name="T82" fmla="*/ 248 w 582"/>
                  <a:gd name="T83" fmla="*/ 606 h 612"/>
                  <a:gd name="T84" fmla="*/ 324 w 582"/>
                  <a:gd name="T85" fmla="*/ 612 h 6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2"/>
                  <a:gd name="T130" fmla="*/ 0 h 612"/>
                  <a:gd name="T131" fmla="*/ 582 w 582"/>
                  <a:gd name="T132" fmla="*/ 612 h 6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2" h="612">
                    <a:moveTo>
                      <a:pt x="324" y="612"/>
                    </a:moveTo>
                    <a:lnTo>
                      <a:pt x="348" y="596"/>
                    </a:lnTo>
                    <a:lnTo>
                      <a:pt x="330" y="568"/>
                    </a:lnTo>
                    <a:lnTo>
                      <a:pt x="348" y="530"/>
                    </a:lnTo>
                    <a:lnTo>
                      <a:pt x="378" y="534"/>
                    </a:lnTo>
                    <a:lnTo>
                      <a:pt x="404" y="490"/>
                    </a:lnTo>
                    <a:lnTo>
                      <a:pt x="456" y="486"/>
                    </a:lnTo>
                    <a:lnTo>
                      <a:pt x="510" y="510"/>
                    </a:lnTo>
                    <a:lnTo>
                      <a:pt x="516" y="456"/>
                    </a:lnTo>
                    <a:lnTo>
                      <a:pt x="558" y="430"/>
                    </a:lnTo>
                    <a:lnTo>
                      <a:pt x="558" y="388"/>
                    </a:lnTo>
                    <a:lnTo>
                      <a:pt x="582" y="392"/>
                    </a:lnTo>
                    <a:lnTo>
                      <a:pt x="578" y="354"/>
                    </a:lnTo>
                    <a:lnTo>
                      <a:pt x="548" y="352"/>
                    </a:lnTo>
                    <a:lnTo>
                      <a:pt x="552" y="334"/>
                    </a:lnTo>
                    <a:lnTo>
                      <a:pt x="580" y="310"/>
                    </a:lnTo>
                    <a:lnTo>
                      <a:pt x="534" y="268"/>
                    </a:lnTo>
                    <a:lnTo>
                      <a:pt x="522" y="232"/>
                    </a:lnTo>
                    <a:lnTo>
                      <a:pt x="460" y="230"/>
                    </a:lnTo>
                    <a:lnTo>
                      <a:pt x="464" y="174"/>
                    </a:lnTo>
                    <a:lnTo>
                      <a:pt x="480" y="148"/>
                    </a:lnTo>
                    <a:lnTo>
                      <a:pt x="458" y="114"/>
                    </a:lnTo>
                    <a:lnTo>
                      <a:pt x="498" y="28"/>
                    </a:lnTo>
                    <a:lnTo>
                      <a:pt x="402" y="0"/>
                    </a:lnTo>
                    <a:lnTo>
                      <a:pt x="342" y="14"/>
                    </a:lnTo>
                    <a:lnTo>
                      <a:pt x="218" y="8"/>
                    </a:lnTo>
                    <a:lnTo>
                      <a:pt x="176" y="32"/>
                    </a:lnTo>
                    <a:lnTo>
                      <a:pt x="182" y="60"/>
                    </a:lnTo>
                    <a:lnTo>
                      <a:pt x="108" y="116"/>
                    </a:lnTo>
                    <a:lnTo>
                      <a:pt x="50" y="88"/>
                    </a:lnTo>
                    <a:lnTo>
                      <a:pt x="0" y="100"/>
                    </a:lnTo>
                    <a:lnTo>
                      <a:pt x="26" y="178"/>
                    </a:lnTo>
                    <a:lnTo>
                      <a:pt x="12" y="214"/>
                    </a:lnTo>
                    <a:lnTo>
                      <a:pt x="58" y="280"/>
                    </a:lnTo>
                    <a:lnTo>
                      <a:pt x="80" y="368"/>
                    </a:lnTo>
                    <a:lnTo>
                      <a:pt x="112" y="398"/>
                    </a:lnTo>
                    <a:lnTo>
                      <a:pt x="64" y="418"/>
                    </a:lnTo>
                    <a:lnTo>
                      <a:pt x="102" y="482"/>
                    </a:lnTo>
                    <a:lnTo>
                      <a:pt x="154" y="494"/>
                    </a:lnTo>
                    <a:lnTo>
                      <a:pt x="184" y="526"/>
                    </a:lnTo>
                    <a:lnTo>
                      <a:pt x="180" y="564"/>
                    </a:lnTo>
                    <a:lnTo>
                      <a:pt x="248" y="606"/>
                    </a:lnTo>
                    <a:lnTo>
                      <a:pt x="324" y="612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Oval 56"/>
              <p:cNvSpPr>
                <a:spLocks noChangeArrowheads="1"/>
              </p:cNvSpPr>
              <p:nvPr/>
            </p:nvSpPr>
            <p:spPr bwMode="auto">
              <a:xfrm>
                <a:off x="1725" y="1439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uk-UA" altLang="uk-UA"/>
              </a:p>
            </p:txBody>
          </p:sp>
          <p:sp>
            <p:nvSpPr>
              <p:cNvPr id="49" name="Text Box 99"/>
              <p:cNvSpPr txBox="1">
                <a:spLocks noChangeArrowheads="1"/>
              </p:cNvSpPr>
              <p:nvPr/>
            </p:nvSpPr>
            <p:spPr bwMode="auto">
              <a:xfrm>
                <a:off x="1396" y="1243"/>
                <a:ext cx="137" cy="265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kumimoji="1" lang="uk-UA" altLang="uk-UA" sz="1400" b="1"/>
              </a:p>
            </p:txBody>
          </p:sp>
        </p:grpSp>
        <p:grpSp>
          <p:nvGrpSpPr>
            <p:cNvPr id="24" name="Group 135"/>
            <p:cNvGrpSpPr>
              <a:grpSpLocks/>
            </p:cNvGrpSpPr>
            <p:nvPr/>
          </p:nvGrpSpPr>
          <p:grpSpPr bwMode="auto">
            <a:xfrm>
              <a:off x="1061" y="1493"/>
              <a:ext cx="699" cy="703"/>
              <a:chOff x="1061" y="1493"/>
              <a:chExt cx="699" cy="703"/>
            </a:xfrm>
          </p:grpSpPr>
          <p:sp>
            <p:nvSpPr>
              <p:cNvPr id="45" name="Freeform 51"/>
              <p:cNvSpPr>
                <a:spLocks/>
              </p:cNvSpPr>
              <p:nvPr/>
            </p:nvSpPr>
            <p:spPr bwMode="auto">
              <a:xfrm>
                <a:off x="1061" y="1491"/>
                <a:ext cx="697" cy="707"/>
              </a:xfrm>
              <a:custGeom>
                <a:avLst/>
                <a:gdLst>
                  <a:gd name="T0" fmla="*/ 478 w 699"/>
                  <a:gd name="T1" fmla="*/ 78 h 703"/>
                  <a:gd name="T2" fmla="*/ 552 w 699"/>
                  <a:gd name="T3" fmla="*/ 123 h 703"/>
                  <a:gd name="T4" fmla="*/ 625 w 699"/>
                  <a:gd name="T5" fmla="*/ 127 h 703"/>
                  <a:gd name="T6" fmla="*/ 648 w 699"/>
                  <a:gd name="T7" fmla="*/ 151 h 703"/>
                  <a:gd name="T8" fmla="*/ 640 w 699"/>
                  <a:gd name="T9" fmla="*/ 214 h 703"/>
                  <a:gd name="T10" fmla="*/ 670 w 699"/>
                  <a:gd name="T11" fmla="*/ 246 h 703"/>
                  <a:gd name="T12" fmla="*/ 699 w 699"/>
                  <a:gd name="T13" fmla="*/ 243 h 703"/>
                  <a:gd name="T14" fmla="*/ 688 w 699"/>
                  <a:gd name="T15" fmla="*/ 307 h 703"/>
                  <a:gd name="T16" fmla="*/ 612 w 699"/>
                  <a:gd name="T17" fmla="*/ 319 h 703"/>
                  <a:gd name="T18" fmla="*/ 604 w 699"/>
                  <a:gd name="T19" fmla="*/ 355 h 703"/>
                  <a:gd name="T20" fmla="*/ 496 w 699"/>
                  <a:gd name="T21" fmla="*/ 430 h 703"/>
                  <a:gd name="T22" fmla="*/ 442 w 699"/>
                  <a:gd name="T23" fmla="*/ 421 h 703"/>
                  <a:gd name="T24" fmla="*/ 427 w 699"/>
                  <a:gd name="T25" fmla="*/ 555 h 703"/>
                  <a:gd name="T26" fmla="*/ 244 w 699"/>
                  <a:gd name="T27" fmla="*/ 561 h 703"/>
                  <a:gd name="T28" fmla="*/ 201 w 699"/>
                  <a:gd name="T29" fmla="*/ 622 h 703"/>
                  <a:gd name="T30" fmla="*/ 187 w 699"/>
                  <a:gd name="T31" fmla="*/ 699 h 703"/>
                  <a:gd name="T32" fmla="*/ 162 w 699"/>
                  <a:gd name="T33" fmla="*/ 703 h 703"/>
                  <a:gd name="T34" fmla="*/ 144 w 699"/>
                  <a:gd name="T35" fmla="*/ 678 h 703"/>
                  <a:gd name="T36" fmla="*/ 102 w 699"/>
                  <a:gd name="T37" fmla="*/ 669 h 703"/>
                  <a:gd name="T38" fmla="*/ 94 w 699"/>
                  <a:gd name="T39" fmla="*/ 636 h 703"/>
                  <a:gd name="T40" fmla="*/ 64 w 699"/>
                  <a:gd name="T41" fmla="*/ 640 h 703"/>
                  <a:gd name="T42" fmla="*/ 34 w 699"/>
                  <a:gd name="T43" fmla="*/ 606 h 703"/>
                  <a:gd name="T44" fmla="*/ 33 w 699"/>
                  <a:gd name="T45" fmla="*/ 574 h 703"/>
                  <a:gd name="T46" fmla="*/ 34 w 699"/>
                  <a:gd name="T47" fmla="*/ 547 h 703"/>
                  <a:gd name="T48" fmla="*/ 6 w 699"/>
                  <a:gd name="T49" fmla="*/ 508 h 703"/>
                  <a:gd name="T50" fmla="*/ 22 w 699"/>
                  <a:gd name="T51" fmla="*/ 459 h 703"/>
                  <a:gd name="T52" fmla="*/ 0 w 699"/>
                  <a:gd name="T53" fmla="*/ 372 h 703"/>
                  <a:gd name="T54" fmla="*/ 172 w 699"/>
                  <a:gd name="T55" fmla="*/ 183 h 703"/>
                  <a:gd name="T56" fmla="*/ 264 w 699"/>
                  <a:gd name="T57" fmla="*/ 120 h 703"/>
                  <a:gd name="T58" fmla="*/ 292 w 699"/>
                  <a:gd name="T59" fmla="*/ 78 h 703"/>
                  <a:gd name="T60" fmla="*/ 328 w 699"/>
                  <a:gd name="T61" fmla="*/ 70 h 703"/>
                  <a:gd name="T62" fmla="*/ 358 w 699"/>
                  <a:gd name="T63" fmla="*/ 76 h 703"/>
                  <a:gd name="T64" fmla="*/ 373 w 699"/>
                  <a:gd name="T65" fmla="*/ 51 h 703"/>
                  <a:gd name="T66" fmla="*/ 393 w 699"/>
                  <a:gd name="T67" fmla="*/ 36 h 703"/>
                  <a:gd name="T68" fmla="*/ 402 w 699"/>
                  <a:gd name="T69" fmla="*/ 0 h 703"/>
                  <a:gd name="T70" fmla="*/ 451 w 699"/>
                  <a:gd name="T71" fmla="*/ 7 h 703"/>
                  <a:gd name="T72" fmla="*/ 484 w 699"/>
                  <a:gd name="T73" fmla="*/ 42 h 703"/>
                  <a:gd name="T74" fmla="*/ 478 w 699"/>
                  <a:gd name="T75" fmla="*/ 78 h 7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9"/>
                  <a:gd name="T115" fmla="*/ 0 h 703"/>
                  <a:gd name="T116" fmla="*/ 699 w 699"/>
                  <a:gd name="T117" fmla="*/ 703 h 7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9" h="703">
                    <a:moveTo>
                      <a:pt x="478" y="78"/>
                    </a:moveTo>
                    <a:lnTo>
                      <a:pt x="552" y="123"/>
                    </a:lnTo>
                    <a:lnTo>
                      <a:pt x="625" y="127"/>
                    </a:lnTo>
                    <a:lnTo>
                      <a:pt x="648" y="151"/>
                    </a:lnTo>
                    <a:lnTo>
                      <a:pt x="640" y="214"/>
                    </a:lnTo>
                    <a:lnTo>
                      <a:pt x="670" y="246"/>
                    </a:lnTo>
                    <a:lnTo>
                      <a:pt x="699" y="243"/>
                    </a:lnTo>
                    <a:lnTo>
                      <a:pt x="688" y="307"/>
                    </a:lnTo>
                    <a:lnTo>
                      <a:pt x="612" y="319"/>
                    </a:lnTo>
                    <a:lnTo>
                      <a:pt x="604" y="355"/>
                    </a:lnTo>
                    <a:lnTo>
                      <a:pt x="496" y="430"/>
                    </a:lnTo>
                    <a:lnTo>
                      <a:pt x="442" y="421"/>
                    </a:lnTo>
                    <a:lnTo>
                      <a:pt x="427" y="555"/>
                    </a:lnTo>
                    <a:lnTo>
                      <a:pt x="244" y="561"/>
                    </a:lnTo>
                    <a:lnTo>
                      <a:pt x="201" y="622"/>
                    </a:lnTo>
                    <a:lnTo>
                      <a:pt x="187" y="699"/>
                    </a:lnTo>
                    <a:lnTo>
                      <a:pt x="162" y="703"/>
                    </a:lnTo>
                    <a:lnTo>
                      <a:pt x="144" y="678"/>
                    </a:lnTo>
                    <a:lnTo>
                      <a:pt x="102" y="669"/>
                    </a:lnTo>
                    <a:lnTo>
                      <a:pt x="94" y="636"/>
                    </a:lnTo>
                    <a:lnTo>
                      <a:pt x="64" y="640"/>
                    </a:lnTo>
                    <a:lnTo>
                      <a:pt x="34" y="606"/>
                    </a:lnTo>
                    <a:lnTo>
                      <a:pt x="33" y="574"/>
                    </a:lnTo>
                    <a:lnTo>
                      <a:pt x="34" y="547"/>
                    </a:lnTo>
                    <a:lnTo>
                      <a:pt x="6" y="508"/>
                    </a:lnTo>
                    <a:lnTo>
                      <a:pt x="22" y="459"/>
                    </a:lnTo>
                    <a:lnTo>
                      <a:pt x="0" y="372"/>
                    </a:lnTo>
                    <a:lnTo>
                      <a:pt x="172" y="183"/>
                    </a:lnTo>
                    <a:lnTo>
                      <a:pt x="264" y="120"/>
                    </a:lnTo>
                    <a:lnTo>
                      <a:pt x="292" y="78"/>
                    </a:lnTo>
                    <a:lnTo>
                      <a:pt x="328" y="70"/>
                    </a:lnTo>
                    <a:lnTo>
                      <a:pt x="358" y="76"/>
                    </a:lnTo>
                    <a:lnTo>
                      <a:pt x="373" y="51"/>
                    </a:lnTo>
                    <a:lnTo>
                      <a:pt x="393" y="36"/>
                    </a:lnTo>
                    <a:lnTo>
                      <a:pt x="402" y="0"/>
                    </a:lnTo>
                    <a:lnTo>
                      <a:pt x="451" y="7"/>
                    </a:lnTo>
                    <a:lnTo>
                      <a:pt x="484" y="42"/>
                    </a:lnTo>
                    <a:lnTo>
                      <a:pt x="478" y="7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57"/>
              <p:cNvSpPr>
                <a:spLocks noChangeArrowheads="1"/>
              </p:cNvSpPr>
              <p:nvPr/>
            </p:nvSpPr>
            <p:spPr bwMode="auto">
              <a:xfrm>
                <a:off x="1377" y="1754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25" name="Group 133"/>
            <p:cNvGrpSpPr>
              <a:grpSpLocks/>
            </p:cNvGrpSpPr>
            <p:nvPr/>
          </p:nvGrpSpPr>
          <p:grpSpPr bwMode="auto">
            <a:xfrm>
              <a:off x="1558" y="1656"/>
              <a:ext cx="399" cy="674"/>
              <a:chOff x="1558" y="1656"/>
              <a:chExt cx="399" cy="674"/>
            </a:xfrm>
          </p:grpSpPr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1558" y="1654"/>
                <a:ext cx="399" cy="678"/>
              </a:xfrm>
              <a:custGeom>
                <a:avLst/>
                <a:gdLst>
                  <a:gd name="T0" fmla="*/ 0 w 399"/>
                  <a:gd name="T1" fmla="*/ 268 h 674"/>
                  <a:gd name="T2" fmla="*/ 106 w 399"/>
                  <a:gd name="T3" fmla="*/ 196 h 674"/>
                  <a:gd name="T4" fmla="*/ 114 w 399"/>
                  <a:gd name="T5" fmla="*/ 156 h 674"/>
                  <a:gd name="T6" fmla="*/ 190 w 399"/>
                  <a:gd name="T7" fmla="*/ 144 h 674"/>
                  <a:gd name="T8" fmla="*/ 202 w 399"/>
                  <a:gd name="T9" fmla="*/ 76 h 674"/>
                  <a:gd name="T10" fmla="*/ 214 w 399"/>
                  <a:gd name="T11" fmla="*/ 34 h 674"/>
                  <a:gd name="T12" fmla="*/ 294 w 399"/>
                  <a:gd name="T13" fmla="*/ 40 h 674"/>
                  <a:gd name="T14" fmla="*/ 344 w 399"/>
                  <a:gd name="T15" fmla="*/ 0 h 674"/>
                  <a:gd name="T16" fmla="*/ 394 w 399"/>
                  <a:gd name="T17" fmla="*/ 12 h 674"/>
                  <a:gd name="T18" fmla="*/ 399 w 399"/>
                  <a:gd name="T19" fmla="*/ 44 h 674"/>
                  <a:gd name="T20" fmla="*/ 371 w 399"/>
                  <a:gd name="T21" fmla="*/ 132 h 674"/>
                  <a:gd name="T22" fmla="*/ 393 w 399"/>
                  <a:gd name="T23" fmla="*/ 214 h 674"/>
                  <a:gd name="T24" fmla="*/ 379 w 399"/>
                  <a:gd name="T25" fmla="*/ 234 h 674"/>
                  <a:gd name="T26" fmla="*/ 391 w 399"/>
                  <a:gd name="T27" fmla="*/ 248 h 674"/>
                  <a:gd name="T28" fmla="*/ 357 w 399"/>
                  <a:gd name="T29" fmla="*/ 294 h 674"/>
                  <a:gd name="T30" fmla="*/ 385 w 399"/>
                  <a:gd name="T31" fmla="*/ 382 h 674"/>
                  <a:gd name="T32" fmla="*/ 363 w 399"/>
                  <a:gd name="T33" fmla="*/ 412 h 674"/>
                  <a:gd name="T34" fmla="*/ 371 w 399"/>
                  <a:gd name="T35" fmla="*/ 458 h 674"/>
                  <a:gd name="T36" fmla="*/ 357 w 399"/>
                  <a:gd name="T37" fmla="*/ 518 h 674"/>
                  <a:gd name="T38" fmla="*/ 363 w 399"/>
                  <a:gd name="T39" fmla="*/ 602 h 674"/>
                  <a:gd name="T40" fmla="*/ 397 w 399"/>
                  <a:gd name="T41" fmla="*/ 670 h 674"/>
                  <a:gd name="T42" fmla="*/ 352 w 399"/>
                  <a:gd name="T43" fmla="*/ 674 h 674"/>
                  <a:gd name="T44" fmla="*/ 320 w 399"/>
                  <a:gd name="T45" fmla="*/ 632 h 674"/>
                  <a:gd name="T46" fmla="*/ 280 w 399"/>
                  <a:gd name="T47" fmla="*/ 644 h 674"/>
                  <a:gd name="T48" fmla="*/ 264 w 399"/>
                  <a:gd name="T49" fmla="*/ 614 h 674"/>
                  <a:gd name="T50" fmla="*/ 236 w 399"/>
                  <a:gd name="T51" fmla="*/ 618 h 674"/>
                  <a:gd name="T52" fmla="*/ 216 w 399"/>
                  <a:gd name="T53" fmla="*/ 608 h 674"/>
                  <a:gd name="T54" fmla="*/ 210 w 399"/>
                  <a:gd name="T55" fmla="*/ 566 h 674"/>
                  <a:gd name="T56" fmla="*/ 170 w 399"/>
                  <a:gd name="T57" fmla="*/ 534 h 674"/>
                  <a:gd name="T58" fmla="*/ 118 w 399"/>
                  <a:gd name="T59" fmla="*/ 544 h 674"/>
                  <a:gd name="T60" fmla="*/ 120 w 399"/>
                  <a:gd name="T61" fmla="*/ 516 h 674"/>
                  <a:gd name="T62" fmla="*/ 94 w 399"/>
                  <a:gd name="T63" fmla="*/ 512 h 674"/>
                  <a:gd name="T64" fmla="*/ 88 w 399"/>
                  <a:gd name="T65" fmla="*/ 482 h 674"/>
                  <a:gd name="T66" fmla="*/ 42 w 399"/>
                  <a:gd name="T67" fmla="*/ 454 h 674"/>
                  <a:gd name="T68" fmla="*/ 68 w 399"/>
                  <a:gd name="T69" fmla="*/ 430 h 674"/>
                  <a:gd name="T70" fmla="*/ 32 w 399"/>
                  <a:gd name="T71" fmla="*/ 416 h 674"/>
                  <a:gd name="T72" fmla="*/ 40 w 399"/>
                  <a:gd name="T73" fmla="*/ 378 h 674"/>
                  <a:gd name="T74" fmla="*/ 36 w 399"/>
                  <a:gd name="T75" fmla="*/ 330 h 674"/>
                  <a:gd name="T76" fmla="*/ 0 w 399"/>
                  <a:gd name="T77" fmla="*/ 268 h 6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99"/>
                  <a:gd name="T118" fmla="*/ 0 h 674"/>
                  <a:gd name="T119" fmla="*/ 399 w 399"/>
                  <a:gd name="T120" fmla="*/ 674 h 6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99" h="674">
                    <a:moveTo>
                      <a:pt x="0" y="268"/>
                    </a:moveTo>
                    <a:lnTo>
                      <a:pt x="106" y="196"/>
                    </a:lnTo>
                    <a:lnTo>
                      <a:pt x="114" y="156"/>
                    </a:lnTo>
                    <a:lnTo>
                      <a:pt x="190" y="144"/>
                    </a:lnTo>
                    <a:lnTo>
                      <a:pt x="202" y="76"/>
                    </a:lnTo>
                    <a:lnTo>
                      <a:pt x="214" y="34"/>
                    </a:lnTo>
                    <a:lnTo>
                      <a:pt x="294" y="40"/>
                    </a:lnTo>
                    <a:lnTo>
                      <a:pt x="344" y="0"/>
                    </a:lnTo>
                    <a:lnTo>
                      <a:pt x="394" y="12"/>
                    </a:lnTo>
                    <a:lnTo>
                      <a:pt x="399" y="44"/>
                    </a:lnTo>
                    <a:lnTo>
                      <a:pt x="371" y="132"/>
                    </a:lnTo>
                    <a:lnTo>
                      <a:pt x="393" y="214"/>
                    </a:lnTo>
                    <a:lnTo>
                      <a:pt x="379" y="234"/>
                    </a:lnTo>
                    <a:lnTo>
                      <a:pt x="391" y="248"/>
                    </a:lnTo>
                    <a:lnTo>
                      <a:pt x="357" y="294"/>
                    </a:lnTo>
                    <a:lnTo>
                      <a:pt x="385" y="382"/>
                    </a:lnTo>
                    <a:lnTo>
                      <a:pt x="363" y="412"/>
                    </a:lnTo>
                    <a:lnTo>
                      <a:pt x="371" y="458"/>
                    </a:lnTo>
                    <a:lnTo>
                      <a:pt x="357" y="518"/>
                    </a:lnTo>
                    <a:lnTo>
                      <a:pt x="363" y="602"/>
                    </a:lnTo>
                    <a:lnTo>
                      <a:pt x="397" y="670"/>
                    </a:lnTo>
                    <a:lnTo>
                      <a:pt x="352" y="674"/>
                    </a:lnTo>
                    <a:lnTo>
                      <a:pt x="320" y="632"/>
                    </a:lnTo>
                    <a:lnTo>
                      <a:pt x="280" y="644"/>
                    </a:lnTo>
                    <a:lnTo>
                      <a:pt x="264" y="614"/>
                    </a:lnTo>
                    <a:lnTo>
                      <a:pt x="236" y="618"/>
                    </a:lnTo>
                    <a:lnTo>
                      <a:pt x="216" y="608"/>
                    </a:lnTo>
                    <a:lnTo>
                      <a:pt x="210" y="566"/>
                    </a:lnTo>
                    <a:lnTo>
                      <a:pt x="170" y="534"/>
                    </a:lnTo>
                    <a:lnTo>
                      <a:pt x="118" y="544"/>
                    </a:lnTo>
                    <a:lnTo>
                      <a:pt x="120" y="516"/>
                    </a:lnTo>
                    <a:lnTo>
                      <a:pt x="94" y="512"/>
                    </a:lnTo>
                    <a:lnTo>
                      <a:pt x="88" y="482"/>
                    </a:lnTo>
                    <a:lnTo>
                      <a:pt x="42" y="454"/>
                    </a:lnTo>
                    <a:lnTo>
                      <a:pt x="68" y="430"/>
                    </a:lnTo>
                    <a:lnTo>
                      <a:pt x="32" y="416"/>
                    </a:lnTo>
                    <a:lnTo>
                      <a:pt x="40" y="378"/>
                    </a:lnTo>
                    <a:lnTo>
                      <a:pt x="36" y="330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58"/>
              <p:cNvSpPr>
                <a:spLocks noChangeArrowheads="1"/>
              </p:cNvSpPr>
              <p:nvPr/>
            </p:nvSpPr>
            <p:spPr bwMode="auto">
              <a:xfrm>
                <a:off x="1755" y="1898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26" name="Group 136"/>
            <p:cNvGrpSpPr>
              <a:grpSpLocks/>
            </p:cNvGrpSpPr>
            <p:nvPr/>
          </p:nvGrpSpPr>
          <p:grpSpPr bwMode="auto">
            <a:xfrm>
              <a:off x="1248" y="1914"/>
              <a:ext cx="525" cy="692"/>
              <a:chOff x="1248" y="1914"/>
              <a:chExt cx="525" cy="692"/>
            </a:xfrm>
          </p:grpSpPr>
          <p:sp>
            <p:nvSpPr>
              <p:cNvPr id="41" name="Freeform 48"/>
              <p:cNvSpPr>
                <a:spLocks/>
              </p:cNvSpPr>
              <p:nvPr/>
            </p:nvSpPr>
            <p:spPr bwMode="auto">
              <a:xfrm>
                <a:off x="1248" y="1914"/>
                <a:ext cx="525" cy="692"/>
              </a:xfrm>
              <a:custGeom>
                <a:avLst/>
                <a:gdLst>
                  <a:gd name="T0" fmla="*/ 309 w 525"/>
                  <a:gd name="T1" fmla="*/ 10 h 692"/>
                  <a:gd name="T2" fmla="*/ 256 w 525"/>
                  <a:gd name="T3" fmla="*/ 0 h 692"/>
                  <a:gd name="T4" fmla="*/ 240 w 525"/>
                  <a:gd name="T5" fmla="*/ 132 h 692"/>
                  <a:gd name="T6" fmla="*/ 60 w 525"/>
                  <a:gd name="T7" fmla="*/ 140 h 692"/>
                  <a:gd name="T8" fmla="*/ 14 w 525"/>
                  <a:gd name="T9" fmla="*/ 200 h 692"/>
                  <a:gd name="T10" fmla="*/ 0 w 525"/>
                  <a:gd name="T11" fmla="*/ 282 h 692"/>
                  <a:gd name="T12" fmla="*/ 96 w 525"/>
                  <a:gd name="T13" fmla="*/ 376 h 692"/>
                  <a:gd name="T14" fmla="*/ 146 w 525"/>
                  <a:gd name="T15" fmla="*/ 374 h 692"/>
                  <a:gd name="T16" fmla="*/ 136 w 525"/>
                  <a:gd name="T17" fmla="*/ 424 h 692"/>
                  <a:gd name="T18" fmla="*/ 182 w 525"/>
                  <a:gd name="T19" fmla="*/ 432 h 692"/>
                  <a:gd name="T20" fmla="*/ 236 w 525"/>
                  <a:gd name="T21" fmla="*/ 492 h 692"/>
                  <a:gd name="T22" fmla="*/ 228 w 525"/>
                  <a:gd name="T23" fmla="*/ 520 h 692"/>
                  <a:gd name="T24" fmla="*/ 254 w 525"/>
                  <a:gd name="T25" fmla="*/ 556 h 692"/>
                  <a:gd name="T26" fmla="*/ 234 w 525"/>
                  <a:gd name="T27" fmla="*/ 598 h 692"/>
                  <a:gd name="T28" fmla="*/ 262 w 525"/>
                  <a:gd name="T29" fmla="*/ 650 h 692"/>
                  <a:gd name="T30" fmla="*/ 312 w 525"/>
                  <a:gd name="T31" fmla="*/ 692 h 692"/>
                  <a:gd name="T32" fmla="*/ 338 w 525"/>
                  <a:gd name="T33" fmla="*/ 656 h 692"/>
                  <a:gd name="T34" fmla="*/ 324 w 525"/>
                  <a:gd name="T35" fmla="*/ 592 h 692"/>
                  <a:gd name="T36" fmla="*/ 346 w 525"/>
                  <a:gd name="T37" fmla="*/ 546 h 692"/>
                  <a:gd name="T38" fmla="*/ 388 w 525"/>
                  <a:gd name="T39" fmla="*/ 510 h 692"/>
                  <a:gd name="T40" fmla="*/ 464 w 525"/>
                  <a:gd name="T41" fmla="*/ 442 h 692"/>
                  <a:gd name="T42" fmla="*/ 502 w 525"/>
                  <a:gd name="T43" fmla="*/ 452 h 692"/>
                  <a:gd name="T44" fmla="*/ 516 w 525"/>
                  <a:gd name="T45" fmla="*/ 404 h 692"/>
                  <a:gd name="T46" fmla="*/ 502 w 525"/>
                  <a:gd name="T47" fmla="*/ 368 h 692"/>
                  <a:gd name="T48" fmla="*/ 525 w 525"/>
                  <a:gd name="T49" fmla="*/ 350 h 692"/>
                  <a:gd name="T50" fmla="*/ 519 w 525"/>
                  <a:gd name="T51" fmla="*/ 308 h 692"/>
                  <a:gd name="T52" fmla="*/ 479 w 525"/>
                  <a:gd name="T53" fmla="*/ 276 h 692"/>
                  <a:gd name="T54" fmla="*/ 427 w 525"/>
                  <a:gd name="T55" fmla="*/ 286 h 692"/>
                  <a:gd name="T56" fmla="*/ 429 w 525"/>
                  <a:gd name="T57" fmla="*/ 258 h 692"/>
                  <a:gd name="T58" fmla="*/ 403 w 525"/>
                  <a:gd name="T59" fmla="*/ 254 h 692"/>
                  <a:gd name="T60" fmla="*/ 397 w 525"/>
                  <a:gd name="T61" fmla="*/ 224 h 692"/>
                  <a:gd name="T62" fmla="*/ 351 w 525"/>
                  <a:gd name="T63" fmla="*/ 196 h 692"/>
                  <a:gd name="T64" fmla="*/ 377 w 525"/>
                  <a:gd name="T65" fmla="*/ 172 h 692"/>
                  <a:gd name="T66" fmla="*/ 341 w 525"/>
                  <a:gd name="T67" fmla="*/ 158 h 692"/>
                  <a:gd name="T68" fmla="*/ 349 w 525"/>
                  <a:gd name="T69" fmla="*/ 120 h 692"/>
                  <a:gd name="T70" fmla="*/ 345 w 525"/>
                  <a:gd name="T71" fmla="*/ 72 h 692"/>
                  <a:gd name="T72" fmla="*/ 309 w 525"/>
                  <a:gd name="T73" fmla="*/ 10 h 6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5"/>
                  <a:gd name="T112" fmla="*/ 0 h 692"/>
                  <a:gd name="T113" fmla="*/ 525 w 525"/>
                  <a:gd name="T114" fmla="*/ 692 h 6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5" h="692">
                    <a:moveTo>
                      <a:pt x="309" y="10"/>
                    </a:moveTo>
                    <a:lnTo>
                      <a:pt x="256" y="0"/>
                    </a:lnTo>
                    <a:lnTo>
                      <a:pt x="240" y="132"/>
                    </a:lnTo>
                    <a:lnTo>
                      <a:pt x="60" y="140"/>
                    </a:lnTo>
                    <a:lnTo>
                      <a:pt x="14" y="200"/>
                    </a:lnTo>
                    <a:lnTo>
                      <a:pt x="0" y="282"/>
                    </a:lnTo>
                    <a:lnTo>
                      <a:pt x="96" y="376"/>
                    </a:lnTo>
                    <a:lnTo>
                      <a:pt x="146" y="374"/>
                    </a:lnTo>
                    <a:lnTo>
                      <a:pt x="136" y="424"/>
                    </a:lnTo>
                    <a:lnTo>
                      <a:pt x="182" y="432"/>
                    </a:lnTo>
                    <a:lnTo>
                      <a:pt x="236" y="492"/>
                    </a:lnTo>
                    <a:lnTo>
                      <a:pt x="228" y="520"/>
                    </a:lnTo>
                    <a:lnTo>
                      <a:pt x="254" y="556"/>
                    </a:lnTo>
                    <a:lnTo>
                      <a:pt x="234" y="598"/>
                    </a:lnTo>
                    <a:lnTo>
                      <a:pt x="262" y="650"/>
                    </a:lnTo>
                    <a:lnTo>
                      <a:pt x="312" y="692"/>
                    </a:lnTo>
                    <a:lnTo>
                      <a:pt x="338" y="656"/>
                    </a:lnTo>
                    <a:lnTo>
                      <a:pt x="324" y="592"/>
                    </a:lnTo>
                    <a:lnTo>
                      <a:pt x="346" y="546"/>
                    </a:lnTo>
                    <a:lnTo>
                      <a:pt x="388" y="510"/>
                    </a:lnTo>
                    <a:lnTo>
                      <a:pt x="464" y="442"/>
                    </a:lnTo>
                    <a:lnTo>
                      <a:pt x="502" y="452"/>
                    </a:lnTo>
                    <a:lnTo>
                      <a:pt x="516" y="404"/>
                    </a:lnTo>
                    <a:lnTo>
                      <a:pt x="502" y="368"/>
                    </a:lnTo>
                    <a:lnTo>
                      <a:pt x="525" y="350"/>
                    </a:lnTo>
                    <a:lnTo>
                      <a:pt x="519" y="308"/>
                    </a:lnTo>
                    <a:lnTo>
                      <a:pt x="479" y="276"/>
                    </a:lnTo>
                    <a:lnTo>
                      <a:pt x="427" y="286"/>
                    </a:lnTo>
                    <a:lnTo>
                      <a:pt x="429" y="258"/>
                    </a:lnTo>
                    <a:lnTo>
                      <a:pt x="403" y="254"/>
                    </a:lnTo>
                    <a:lnTo>
                      <a:pt x="397" y="224"/>
                    </a:lnTo>
                    <a:lnTo>
                      <a:pt x="351" y="196"/>
                    </a:lnTo>
                    <a:lnTo>
                      <a:pt x="377" y="172"/>
                    </a:lnTo>
                    <a:lnTo>
                      <a:pt x="341" y="158"/>
                    </a:lnTo>
                    <a:lnTo>
                      <a:pt x="349" y="120"/>
                    </a:lnTo>
                    <a:lnTo>
                      <a:pt x="345" y="72"/>
                    </a:lnTo>
                    <a:lnTo>
                      <a:pt x="309" y="1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59"/>
              <p:cNvSpPr>
                <a:spLocks noChangeArrowheads="1"/>
              </p:cNvSpPr>
              <p:nvPr/>
            </p:nvSpPr>
            <p:spPr bwMode="auto">
              <a:xfrm>
                <a:off x="1506" y="2121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grpSp>
          <p:nvGrpSpPr>
            <p:cNvPr id="27" name="Group 137"/>
            <p:cNvGrpSpPr>
              <a:grpSpLocks/>
            </p:cNvGrpSpPr>
            <p:nvPr/>
          </p:nvGrpSpPr>
          <p:grpSpPr bwMode="auto">
            <a:xfrm>
              <a:off x="888" y="2036"/>
              <a:ext cx="615" cy="493"/>
              <a:chOff x="888" y="2036"/>
              <a:chExt cx="615" cy="493"/>
            </a:xfrm>
          </p:grpSpPr>
          <p:sp>
            <p:nvSpPr>
              <p:cNvPr id="39" name="Freeform 50"/>
              <p:cNvSpPr>
                <a:spLocks/>
              </p:cNvSpPr>
              <p:nvPr/>
            </p:nvSpPr>
            <p:spPr bwMode="auto">
              <a:xfrm>
                <a:off x="888" y="2038"/>
                <a:ext cx="613" cy="491"/>
              </a:xfrm>
              <a:custGeom>
                <a:avLst/>
                <a:gdLst>
                  <a:gd name="T0" fmla="*/ 360 w 615"/>
                  <a:gd name="T1" fmla="*/ 157 h 493"/>
                  <a:gd name="T2" fmla="*/ 456 w 615"/>
                  <a:gd name="T3" fmla="*/ 253 h 493"/>
                  <a:gd name="T4" fmla="*/ 507 w 615"/>
                  <a:gd name="T5" fmla="*/ 250 h 493"/>
                  <a:gd name="T6" fmla="*/ 495 w 615"/>
                  <a:gd name="T7" fmla="*/ 301 h 493"/>
                  <a:gd name="T8" fmla="*/ 545 w 615"/>
                  <a:gd name="T9" fmla="*/ 309 h 493"/>
                  <a:gd name="T10" fmla="*/ 594 w 615"/>
                  <a:gd name="T11" fmla="*/ 370 h 493"/>
                  <a:gd name="T12" fmla="*/ 590 w 615"/>
                  <a:gd name="T13" fmla="*/ 400 h 493"/>
                  <a:gd name="T14" fmla="*/ 615 w 615"/>
                  <a:gd name="T15" fmla="*/ 436 h 493"/>
                  <a:gd name="T16" fmla="*/ 593 w 615"/>
                  <a:gd name="T17" fmla="*/ 478 h 493"/>
                  <a:gd name="T18" fmla="*/ 561 w 615"/>
                  <a:gd name="T19" fmla="*/ 480 h 493"/>
                  <a:gd name="T20" fmla="*/ 552 w 615"/>
                  <a:gd name="T21" fmla="*/ 471 h 493"/>
                  <a:gd name="T22" fmla="*/ 507 w 615"/>
                  <a:gd name="T23" fmla="*/ 493 h 493"/>
                  <a:gd name="T24" fmla="*/ 453 w 615"/>
                  <a:gd name="T25" fmla="*/ 459 h 493"/>
                  <a:gd name="T26" fmla="*/ 413 w 615"/>
                  <a:gd name="T27" fmla="*/ 475 h 493"/>
                  <a:gd name="T28" fmla="*/ 395 w 615"/>
                  <a:gd name="T29" fmla="*/ 445 h 493"/>
                  <a:gd name="T30" fmla="*/ 332 w 615"/>
                  <a:gd name="T31" fmla="*/ 430 h 493"/>
                  <a:gd name="T32" fmla="*/ 318 w 615"/>
                  <a:gd name="T33" fmla="*/ 444 h 493"/>
                  <a:gd name="T34" fmla="*/ 258 w 615"/>
                  <a:gd name="T35" fmla="*/ 390 h 493"/>
                  <a:gd name="T36" fmla="*/ 242 w 615"/>
                  <a:gd name="T37" fmla="*/ 385 h 493"/>
                  <a:gd name="T38" fmla="*/ 210 w 615"/>
                  <a:gd name="T39" fmla="*/ 429 h 493"/>
                  <a:gd name="T40" fmla="*/ 192 w 615"/>
                  <a:gd name="T41" fmla="*/ 417 h 493"/>
                  <a:gd name="T42" fmla="*/ 179 w 615"/>
                  <a:gd name="T43" fmla="*/ 438 h 493"/>
                  <a:gd name="T44" fmla="*/ 162 w 615"/>
                  <a:gd name="T45" fmla="*/ 429 h 493"/>
                  <a:gd name="T46" fmla="*/ 176 w 615"/>
                  <a:gd name="T47" fmla="*/ 405 h 493"/>
                  <a:gd name="T48" fmla="*/ 149 w 615"/>
                  <a:gd name="T49" fmla="*/ 372 h 493"/>
                  <a:gd name="T50" fmla="*/ 110 w 615"/>
                  <a:gd name="T51" fmla="*/ 373 h 493"/>
                  <a:gd name="T52" fmla="*/ 86 w 615"/>
                  <a:gd name="T53" fmla="*/ 313 h 493"/>
                  <a:gd name="T54" fmla="*/ 57 w 615"/>
                  <a:gd name="T55" fmla="*/ 313 h 493"/>
                  <a:gd name="T56" fmla="*/ 39 w 615"/>
                  <a:gd name="T57" fmla="*/ 262 h 493"/>
                  <a:gd name="T58" fmla="*/ 18 w 615"/>
                  <a:gd name="T59" fmla="*/ 240 h 493"/>
                  <a:gd name="T60" fmla="*/ 0 w 615"/>
                  <a:gd name="T61" fmla="*/ 231 h 493"/>
                  <a:gd name="T62" fmla="*/ 15 w 615"/>
                  <a:gd name="T63" fmla="*/ 177 h 493"/>
                  <a:gd name="T64" fmla="*/ 62 w 615"/>
                  <a:gd name="T65" fmla="*/ 136 h 493"/>
                  <a:gd name="T66" fmla="*/ 65 w 615"/>
                  <a:gd name="T67" fmla="*/ 114 h 493"/>
                  <a:gd name="T68" fmla="*/ 81 w 615"/>
                  <a:gd name="T69" fmla="*/ 99 h 493"/>
                  <a:gd name="T70" fmla="*/ 78 w 615"/>
                  <a:gd name="T71" fmla="*/ 75 h 493"/>
                  <a:gd name="T72" fmla="*/ 125 w 615"/>
                  <a:gd name="T73" fmla="*/ 27 h 493"/>
                  <a:gd name="T74" fmla="*/ 128 w 615"/>
                  <a:gd name="T75" fmla="*/ 0 h 493"/>
                  <a:gd name="T76" fmla="*/ 147 w 615"/>
                  <a:gd name="T77" fmla="*/ 1 h 493"/>
                  <a:gd name="T78" fmla="*/ 161 w 615"/>
                  <a:gd name="T79" fmla="*/ 16 h 493"/>
                  <a:gd name="T80" fmla="*/ 176 w 615"/>
                  <a:gd name="T81" fmla="*/ 15 h 493"/>
                  <a:gd name="T82" fmla="*/ 206 w 615"/>
                  <a:gd name="T83" fmla="*/ 33 h 493"/>
                  <a:gd name="T84" fmla="*/ 210 w 615"/>
                  <a:gd name="T85" fmla="*/ 64 h 493"/>
                  <a:gd name="T86" fmla="*/ 239 w 615"/>
                  <a:gd name="T87" fmla="*/ 97 h 493"/>
                  <a:gd name="T88" fmla="*/ 266 w 615"/>
                  <a:gd name="T89" fmla="*/ 93 h 493"/>
                  <a:gd name="T90" fmla="*/ 275 w 615"/>
                  <a:gd name="T91" fmla="*/ 126 h 493"/>
                  <a:gd name="T92" fmla="*/ 317 w 615"/>
                  <a:gd name="T93" fmla="*/ 135 h 493"/>
                  <a:gd name="T94" fmla="*/ 336 w 615"/>
                  <a:gd name="T95" fmla="*/ 160 h 493"/>
                  <a:gd name="T96" fmla="*/ 360 w 615"/>
                  <a:gd name="T97" fmla="*/ 157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15"/>
                  <a:gd name="T148" fmla="*/ 0 h 493"/>
                  <a:gd name="T149" fmla="*/ 615 w 615"/>
                  <a:gd name="T150" fmla="*/ 493 h 4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15" h="493">
                    <a:moveTo>
                      <a:pt x="360" y="157"/>
                    </a:moveTo>
                    <a:lnTo>
                      <a:pt x="456" y="253"/>
                    </a:lnTo>
                    <a:lnTo>
                      <a:pt x="507" y="250"/>
                    </a:lnTo>
                    <a:lnTo>
                      <a:pt x="495" y="301"/>
                    </a:lnTo>
                    <a:lnTo>
                      <a:pt x="545" y="309"/>
                    </a:lnTo>
                    <a:lnTo>
                      <a:pt x="594" y="370"/>
                    </a:lnTo>
                    <a:lnTo>
                      <a:pt x="590" y="400"/>
                    </a:lnTo>
                    <a:lnTo>
                      <a:pt x="615" y="436"/>
                    </a:lnTo>
                    <a:lnTo>
                      <a:pt x="593" y="478"/>
                    </a:lnTo>
                    <a:lnTo>
                      <a:pt x="561" y="480"/>
                    </a:lnTo>
                    <a:lnTo>
                      <a:pt x="552" y="471"/>
                    </a:lnTo>
                    <a:lnTo>
                      <a:pt x="507" y="493"/>
                    </a:lnTo>
                    <a:lnTo>
                      <a:pt x="453" y="459"/>
                    </a:lnTo>
                    <a:lnTo>
                      <a:pt x="413" y="475"/>
                    </a:lnTo>
                    <a:lnTo>
                      <a:pt x="395" y="445"/>
                    </a:lnTo>
                    <a:lnTo>
                      <a:pt x="332" y="430"/>
                    </a:lnTo>
                    <a:lnTo>
                      <a:pt x="318" y="444"/>
                    </a:lnTo>
                    <a:lnTo>
                      <a:pt x="258" y="390"/>
                    </a:lnTo>
                    <a:lnTo>
                      <a:pt x="242" y="385"/>
                    </a:lnTo>
                    <a:lnTo>
                      <a:pt x="210" y="429"/>
                    </a:lnTo>
                    <a:lnTo>
                      <a:pt x="192" y="417"/>
                    </a:lnTo>
                    <a:lnTo>
                      <a:pt x="179" y="438"/>
                    </a:lnTo>
                    <a:lnTo>
                      <a:pt x="162" y="429"/>
                    </a:lnTo>
                    <a:lnTo>
                      <a:pt x="176" y="405"/>
                    </a:lnTo>
                    <a:lnTo>
                      <a:pt x="149" y="372"/>
                    </a:lnTo>
                    <a:lnTo>
                      <a:pt x="110" y="373"/>
                    </a:lnTo>
                    <a:lnTo>
                      <a:pt x="86" y="313"/>
                    </a:lnTo>
                    <a:lnTo>
                      <a:pt x="57" y="313"/>
                    </a:lnTo>
                    <a:lnTo>
                      <a:pt x="39" y="262"/>
                    </a:lnTo>
                    <a:lnTo>
                      <a:pt x="18" y="240"/>
                    </a:lnTo>
                    <a:lnTo>
                      <a:pt x="0" y="231"/>
                    </a:lnTo>
                    <a:lnTo>
                      <a:pt x="15" y="177"/>
                    </a:lnTo>
                    <a:lnTo>
                      <a:pt x="62" y="136"/>
                    </a:lnTo>
                    <a:lnTo>
                      <a:pt x="65" y="114"/>
                    </a:lnTo>
                    <a:lnTo>
                      <a:pt x="81" y="99"/>
                    </a:lnTo>
                    <a:lnTo>
                      <a:pt x="78" y="75"/>
                    </a:lnTo>
                    <a:lnTo>
                      <a:pt x="125" y="27"/>
                    </a:lnTo>
                    <a:lnTo>
                      <a:pt x="128" y="0"/>
                    </a:lnTo>
                    <a:lnTo>
                      <a:pt x="147" y="1"/>
                    </a:lnTo>
                    <a:lnTo>
                      <a:pt x="161" y="16"/>
                    </a:lnTo>
                    <a:lnTo>
                      <a:pt x="176" y="15"/>
                    </a:lnTo>
                    <a:lnTo>
                      <a:pt x="206" y="33"/>
                    </a:lnTo>
                    <a:lnTo>
                      <a:pt x="210" y="64"/>
                    </a:lnTo>
                    <a:lnTo>
                      <a:pt x="239" y="97"/>
                    </a:lnTo>
                    <a:lnTo>
                      <a:pt x="266" y="93"/>
                    </a:lnTo>
                    <a:lnTo>
                      <a:pt x="275" y="126"/>
                    </a:lnTo>
                    <a:lnTo>
                      <a:pt x="317" y="135"/>
                    </a:lnTo>
                    <a:lnTo>
                      <a:pt x="336" y="160"/>
                    </a:lnTo>
                    <a:lnTo>
                      <a:pt x="360" y="157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60"/>
              <p:cNvSpPr>
                <a:spLocks noChangeArrowheads="1"/>
              </p:cNvSpPr>
              <p:nvPr/>
            </p:nvSpPr>
            <p:spPr bwMode="auto">
              <a:xfrm>
                <a:off x="909" y="2169"/>
                <a:ext cx="45" cy="45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  <p:sp>
          <p:nvSpPr>
            <p:cNvPr id="28" name="Oval 61"/>
            <p:cNvSpPr>
              <a:spLocks noChangeArrowheads="1"/>
            </p:cNvSpPr>
            <p:nvPr/>
          </p:nvSpPr>
          <p:spPr bwMode="auto">
            <a:xfrm>
              <a:off x="1812" y="2379"/>
              <a:ext cx="45" cy="4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 altLang="uk-UA"/>
            </a:p>
          </p:txBody>
        </p:sp>
        <p:grpSp>
          <p:nvGrpSpPr>
            <p:cNvPr id="29" name="Group 147"/>
            <p:cNvGrpSpPr>
              <a:grpSpLocks/>
            </p:cNvGrpSpPr>
            <p:nvPr/>
          </p:nvGrpSpPr>
          <p:grpSpPr bwMode="auto">
            <a:xfrm>
              <a:off x="2612" y="1228"/>
              <a:ext cx="766" cy="764"/>
              <a:chOff x="2612" y="1228"/>
              <a:chExt cx="766" cy="764"/>
            </a:xfrm>
          </p:grpSpPr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2700" y="1228"/>
                <a:ext cx="678" cy="764"/>
              </a:xfrm>
              <a:custGeom>
                <a:avLst/>
                <a:gdLst>
                  <a:gd name="T0" fmla="*/ 98 w 678"/>
                  <a:gd name="T1" fmla="*/ 887 h 887"/>
                  <a:gd name="T2" fmla="*/ 125 w 678"/>
                  <a:gd name="T3" fmla="*/ 886 h 887"/>
                  <a:gd name="T4" fmla="*/ 153 w 678"/>
                  <a:gd name="T5" fmla="*/ 850 h 887"/>
                  <a:gd name="T6" fmla="*/ 203 w 678"/>
                  <a:gd name="T7" fmla="*/ 830 h 887"/>
                  <a:gd name="T8" fmla="*/ 260 w 678"/>
                  <a:gd name="T9" fmla="*/ 857 h 887"/>
                  <a:gd name="T10" fmla="*/ 275 w 678"/>
                  <a:gd name="T11" fmla="*/ 821 h 887"/>
                  <a:gd name="T12" fmla="*/ 330 w 678"/>
                  <a:gd name="T13" fmla="*/ 812 h 887"/>
                  <a:gd name="T14" fmla="*/ 356 w 678"/>
                  <a:gd name="T15" fmla="*/ 827 h 887"/>
                  <a:gd name="T16" fmla="*/ 396 w 678"/>
                  <a:gd name="T17" fmla="*/ 814 h 887"/>
                  <a:gd name="T18" fmla="*/ 450 w 678"/>
                  <a:gd name="T19" fmla="*/ 727 h 887"/>
                  <a:gd name="T20" fmla="*/ 462 w 678"/>
                  <a:gd name="T21" fmla="*/ 626 h 887"/>
                  <a:gd name="T22" fmla="*/ 510 w 678"/>
                  <a:gd name="T23" fmla="*/ 602 h 887"/>
                  <a:gd name="T24" fmla="*/ 576 w 678"/>
                  <a:gd name="T25" fmla="*/ 628 h 887"/>
                  <a:gd name="T26" fmla="*/ 624 w 678"/>
                  <a:gd name="T27" fmla="*/ 553 h 887"/>
                  <a:gd name="T28" fmla="*/ 616 w 678"/>
                  <a:gd name="T29" fmla="*/ 524 h 887"/>
                  <a:gd name="T30" fmla="*/ 670 w 678"/>
                  <a:gd name="T31" fmla="*/ 470 h 887"/>
                  <a:gd name="T32" fmla="*/ 678 w 678"/>
                  <a:gd name="T33" fmla="*/ 434 h 887"/>
                  <a:gd name="T34" fmla="*/ 644 w 678"/>
                  <a:gd name="T35" fmla="*/ 386 h 887"/>
                  <a:gd name="T36" fmla="*/ 666 w 678"/>
                  <a:gd name="T37" fmla="*/ 368 h 887"/>
                  <a:gd name="T38" fmla="*/ 620 w 678"/>
                  <a:gd name="T39" fmla="*/ 334 h 887"/>
                  <a:gd name="T40" fmla="*/ 560 w 678"/>
                  <a:gd name="T41" fmla="*/ 372 h 887"/>
                  <a:gd name="T42" fmla="*/ 484 w 678"/>
                  <a:gd name="T43" fmla="*/ 378 h 887"/>
                  <a:gd name="T44" fmla="*/ 432 w 678"/>
                  <a:gd name="T45" fmla="*/ 284 h 887"/>
                  <a:gd name="T46" fmla="*/ 354 w 678"/>
                  <a:gd name="T47" fmla="*/ 290 h 887"/>
                  <a:gd name="T48" fmla="*/ 358 w 678"/>
                  <a:gd name="T49" fmla="*/ 248 h 887"/>
                  <a:gd name="T50" fmla="*/ 318 w 678"/>
                  <a:gd name="T51" fmla="*/ 226 h 887"/>
                  <a:gd name="T52" fmla="*/ 294 w 678"/>
                  <a:gd name="T53" fmla="*/ 198 h 887"/>
                  <a:gd name="T54" fmla="*/ 294 w 678"/>
                  <a:gd name="T55" fmla="*/ 88 h 887"/>
                  <a:gd name="T56" fmla="*/ 258 w 678"/>
                  <a:gd name="T57" fmla="*/ 74 h 887"/>
                  <a:gd name="T58" fmla="*/ 252 w 678"/>
                  <a:gd name="T59" fmla="*/ 46 h 887"/>
                  <a:gd name="T60" fmla="*/ 216 w 678"/>
                  <a:gd name="T61" fmla="*/ 4 h 887"/>
                  <a:gd name="T62" fmla="*/ 118 w 678"/>
                  <a:gd name="T63" fmla="*/ 26 h 887"/>
                  <a:gd name="T64" fmla="*/ 100 w 678"/>
                  <a:gd name="T65" fmla="*/ 0 h 887"/>
                  <a:gd name="T66" fmla="*/ 18 w 678"/>
                  <a:gd name="T67" fmla="*/ 50 h 887"/>
                  <a:gd name="T68" fmla="*/ 0 w 678"/>
                  <a:gd name="T69" fmla="*/ 130 h 887"/>
                  <a:gd name="T70" fmla="*/ 48 w 678"/>
                  <a:gd name="T71" fmla="*/ 160 h 887"/>
                  <a:gd name="T72" fmla="*/ 28 w 678"/>
                  <a:gd name="T73" fmla="*/ 204 h 887"/>
                  <a:gd name="T74" fmla="*/ 50 w 678"/>
                  <a:gd name="T75" fmla="*/ 266 h 887"/>
                  <a:gd name="T76" fmla="*/ 74 w 678"/>
                  <a:gd name="T77" fmla="*/ 294 h 887"/>
                  <a:gd name="T78" fmla="*/ 42 w 678"/>
                  <a:gd name="T79" fmla="*/ 342 h 887"/>
                  <a:gd name="T80" fmla="*/ 44 w 678"/>
                  <a:gd name="T81" fmla="*/ 410 h 887"/>
                  <a:gd name="T82" fmla="*/ 100 w 678"/>
                  <a:gd name="T83" fmla="*/ 480 h 887"/>
                  <a:gd name="T84" fmla="*/ 84 w 678"/>
                  <a:gd name="T85" fmla="*/ 568 h 887"/>
                  <a:gd name="T86" fmla="*/ 102 w 678"/>
                  <a:gd name="T87" fmla="*/ 592 h 887"/>
                  <a:gd name="T88" fmla="*/ 30 w 678"/>
                  <a:gd name="T89" fmla="*/ 650 h 887"/>
                  <a:gd name="T90" fmla="*/ 38 w 678"/>
                  <a:gd name="T91" fmla="*/ 700 h 887"/>
                  <a:gd name="T92" fmla="*/ 60 w 678"/>
                  <a:gd name="T93" fmla="*/ 774 h 887"/>
                  <a:gd name="T94" fmla="*/ 46 w 678"/>
                  <a:gd name="T95" fmla="*/ 810 h 887"/>
                  <a:gd name="T96" fmla="*/ 98 w 678"/>
                  <a:gd name="T97" fmla="*/ 887 h 8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8"/>
                  <a:gd name="T148" fmla="*/ 0 h 887"/>
                  <a:gd name="T149" fmla="*/ 678 w 678"/>
                  <a:gd name="T150" fmla="*/ 887 h 8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8" h="887">
                    <a:moveTo>
                      <a:pt x="98" y="887"/>
                    </a:moveTo>
                    <a:lnTo>
                      <a:pt x="125" y="886"/>
                    </a:lnTo>
                    <a:lnTo>
                      <a:pt x="153" y="850"/>
                    </a:lnTo>
                    <a:lnTo>
                      <a:pt x="203" y="830"/>
                    </a:lnTo>
                    <a:lnTo>
                      <a:pt x="260" y="857"/>
                    </a:lnTo>
                    <a:lnTo>
                      <a:pt x="275" y="821"/>
                    </a:lnTo>
                    <a:lnTo>
                      <a:pt x="330" y="812"/>
                    </a:lnTo>
                    <a:lnTo>
                      <a:pt x="356" y="827"/>
                    </a:lnTo>
                    <a:lnTo>
                      <a:pt x="396" y="814"/>
                    </a:lnTo>
                    <a:lnTo>
                      <a:pt x="450" y="727"/>
                    </a:lnTo>
                    <a:lnTo>
                      <a:pt x="462" y="626"/>
                    </a:lnTo>
                    <a:lnTo>
                      <a:pt x="510" y="602"/>
                    </a:lnTo>
                    <a:lnTo>
                      <a:pt x="576" y="628"/>
                    </a:lnTo>
                    <a:lnTo>
                      <a:pt x="624" y="553"/>
                    </a:lnTo>
                    <a:lnTo>
                      <a:pt x="616" y="524"/>
                    </a:lnTo>
                    <a:lnTo>
                      <a:pt x="670" y="470"/>
                    </a:lnTo>
                    <a:lnTo>
                      <a:pt x="678" y="434"/>
                    </a:lnTo>
                    <a:lnTo>
                      <a:pt x="644" y="386"/>
                    </a:lnTo>
                    <a:lnTo>
                      <a:pt x="666" y="368"/>
                    </a:lnTo>
                    <a:lnTo>
                      <a:pt x="620" y="334"/>
                    </a:lnTo>
                    <a:lnTo>
                      <a:pt x="560" y="372"/>
                    </a:lnTo>
                    <a:lnTo>
                      <a:pt x="484" y="378"/>
                    </a:lnTo>
                    <a:lnTo>
                      <a:pt x="432" y="284"/>
                    </a:lnTo>
                    <a:lnTo>
                      <a:pt x="354" y="290"/>
                    </a:lnTo>
                    <a:lnTo>
                      <a:pt x="358" y="248"/>
                    </a:lnTo>
                    <a:lnTo>
                      <a:pt x="318" y="226"/>
                    </a:lnTo>
                    <a:lnTo>
                      <a:pt x="294" y="198"/>
                    </a:lnTo>
                    <a:lnTo>
                      <a:pt x="294" y="88"/>
                    </a:lnTo>
                    <a:lnTo>
                      <a:pt x="258" y="74"/>
                    </a:lnTo>
                    <a:lnTo>
                      <a:pt x="252" y="46"/>
                    </a:lnTo>
                    <a:lnTo>
                      <a:pt x="216" y="4"/>
                    </a:lnTo>
                    <a:lnTo>
                      <a:pt x="118" y="26"/>
                    </a:lnTo>
                    <a:lnTo>
                      <a:pt x="100" y="0"/>
                    </a:lnTo>
                    <a:lnTo>
                      <a:pt x="18" y="50"/>
                    </a:lnTo>
                    <a:lnTo>
                      <a:pt x="0" y="130"/>
                    </a:lnTo>
                    <a:lnTo>
                      <a:pt x="48" y="160"/>
                    </a:lnTo>
                    <a:lnTo>
                      <a:pt x="28" y="204"/>
                    </a:lnTo>
                    <a:lnTo>
                      <a:pt x="50" y="266"/>
                    </a:lnTo>
                    <a:lnTo>
                      <a:pt x="74" y="294"/>
                    </a:lnTo>
                    <a:lnTo>
                      <a:pt x="42" y="342"/>
                    </a:lnTo>
                    <a:lnTo>
                      <a:pt x="44" y="410"/>
                    </a:lnTo>
                    <a:lnTo>
                      <a:pt x="100" y="480"/>
                    </a:lnTo>
                    <a:lnTo>
                      <a:pt x="84" y="568"/>
                    </a:lnTo>
                    <a:lnTo>
                      <a:pt x="102" y="592"/>
                    </a:lnTo>
                    <a:lnTo>
                      <a:pt x="30" y="650"/>
                    </a:lnTo>
                    <a:lnTo>
                      <a:pt x="38" y="700"/>
                    </a:lnTo>
                    <a:lnTo>
                      <a:pt x="60" y="774"/>
                    </a:lnTo>
                    <a:lnTo>
                      <a:pt x="46" y="810"/>
                    </a:lnTo>
                    <a:lnTo>
                      <a:pt x="98" y="887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" name="Group 146"/>
              <p:cNvGrpSpPr>
                <a:grpSpLocks/>
              </p:cNvGrpSpPr>
              <p:nvPr/>
            </p:nvGrpSpPr>
            <p:grpSpPr bwMode="auto">
              <a:xfrm>
                <a:off x="2612" y="1478"/>
                <a:ext cx="757" cy="298"/>
                <a:chOff x="2612" y="1478"/>
                <a:chExt cx="757" cy="298"/>
              </a:xfrm>
            </p:grpSpPr>
            <p:sp>
              <p:nvSpPr>
                <p:cNvPr id="37" name="Oval 77"/>
                <p:cNvSpPr>
                  <a:spLocks noChangeArrowheads="1"/>
                </p:cNvSpPr>
                <p:nvPr/>
              </p:nvSpPr>
              <p:spPr bwMode="auto">
                <a:xfrm>
                  <a:off x="2883" y="1518"/>
                  <a:ext cx="161" cy="154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 altLang="uk-UA"/>
                </a:p>
              </p:txBody>
            </p:sp>
            <p:sp>
              <p:nvSpPr>
                <p:cNvPr id="38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612" y="1478"/>
                  <a:ext cx="757" cy="298"/>
                </a:xfrm>
                <a:prstGeom prst="rect">
                  <a:avLst/>
                </a:prstGeom>
                <a:noFill/>
                <a:ln w="635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1" lang="uk-UA" altLang="uk-UA" sz="1400" b="1" dirty="0">
                      <a:solidFill>
                        <a:srgbClr val="002060"/>
                      </a:solidFill>
                    </a:rPr>
                    <a:t>г. </a:t>
                  </a:r>
                  <a:r>
                    <a:rPr kumimoji="1" lang="uk-UA" altLang="uk-UA" sz="1400" b="1" dirty="0" err="1">
                      <a:solidFill>
                        <a:srgbClr val="002060"/>
                      </a:solidFill>
                    </a:rPr>
                    <a:t>Киев</a:t>
                  </a:r>
                  <a:endParaRPr kumimoji="1" lang="uk-UA" altLang="uk-UA" sz="14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30" name="Group 150"/>
            <p:cNvGrpSpPr>
              <a:grpSpLocks/>
            </p:cNvGrpSpPr>
            <p:nvPr/>
          </p:nvGrpSpPr>
          <p:grpSpPr bwMode="auto">
            <a:xfrm>
              <a:off x="3534" y="3235"/>
              <a:ext cx="1118" cy="687"/>
              <a:chOff x="3534" y="3235"/>
              <a:chExt cx="1118" cy="687"/>
            </a:xfrm>
          </p:grpSpPr>
          <p:grpSp>
            <p:nvGrpSpPr>
              <p:cNvPr id="31" name="Group 116"/>
              <p:cNvGrpSpPr>
                <a:grpSpLocks/>
              </p:cNvGrpSpPr>
              <p:nvPr/>
            </p:nvGrpSpPr>
            <p:grpSpPr bwMode="auto">
              <a:xfrm>
                <a:off x="3534" y="3235"/>
                <a:ext cx="1118" cy="687"/>
                <a:chOff x="3534" y="3235"/>
                <a:chExt cx="1118" cy="687"/>
              </a:xfrm>
            </p:grpSpPr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3534" y="3235"/>
                  <a:ext cx="1118" cy="687"/>
                </a:xfrm>
                <a:custGeom>
                  <a:avLst/>
                  <a:gdLst>
                    <a:gd name="T0" fmla="*/ 288 w 1118"/>
                    <a:gd name="T1" fmla="*/ 0 h 687"/>
                    <a:gd name="T2" fmla="*/ 366 w 1118"/>
                    <a:gd name="T3" fmla="*/ 60 h 687"/>
                    <a:gd name="T4" fmla="*/ 396 w 1118"/>
                    <a:gd name="T5" fmla="*/ 40 h 687"/>
                    <a:gd name="T6" fmla="*/ 426 w 1118"/>
                    <a:gd name="T7" fmla="*/ 92 h 687"/>
                    <a:gd name="T8" fmla="*/ 446 w 1118"/>
                    <a:gd name="T9" fmla="*/ 64 h 687"/>
                    <a:gd name="T10" fmla="*/ 500 w 1118"/>
                    <a:gd name="T11" fmla="*/ 76 h 687"/>
                    <a:gd name="T12" fmla="*/ 488 w 1118"/>
                    <a:gd name="T13" fmla="*/ 108 h 687"/>
                    <a:gd name="T14" fmla="*/ 548 w 1118"/>
                    <a:gd name="T15" fmla="*/ 88 h 687"/>
                    <a:gd name="T16" fmla="*/ 684 w 1118"/>
                    <a:gd name="T17" fmla="*/ 244 h 687"/>
                    <a:gd name="T18" fmla="*/ 670 w 1118"/>
                    <a:gd name="T19" fmla="*/ 274 h 687"/>
                    <a:gd name="T20" fmla="*/ 770 w 1118"/>
                    <a:gd name="T21" fmla="*/ 336 h 687"/>
                    <a:gd name="T22" fmla="*/ 890 w 1118"/>
                    <a:gd name="T23" fmla="*/ 256 h 687"/>
                    <a:gd name="T24" fmla="*/ 934 w 1118"/>
                    <a:gd name="T25" fmla="*/ 286 h 687"/>
                    <a:gd name="T26" fmla="*/ 968 w 1118"/>
                    <a:gd name="T27" fmla="*/ 238 h 687"/>
                    <a:gd name="T28" fmla="*/ 1104 w 1118"/>
                    <a:gd name="T29" fmla="*/ 248 h 687"/>
                    <a:gd name="T30" fmla="*/ 1118 w 1118"/>
                    <a:gd name="T31" fmla="*/ 276 h 687"/>
                    <a:gd name="T32" fmla="*/ 1064 w 1118"/>
                    <a:gd name="T33" fmla="*/ 276 h 687"/>
                    <a:gd name="T34" fmla="*/ 1044 w 1118"/>
                    <a:gd name="T35" fmla="*/ 342 h 687"/>
                    <a:gd name="T36" fmla="*/ 1060 w 1118"/>
                    <a:gd name="T37" fmla="*/ 375 h 687"/>
                    <a:gd name="T38" fmla="*/ 990 w 1118"/>
                    <a:gd name="T39" fmla="*/ 405 h 687"/>
                    <a:gd name="T40" fmla="*/ 958 w 1118"/>
                    <a:gd name="T41" fmla="*/ 391 h 687"/>
                    <a:gd name="T42" fmla="*/ 914 w 1118"/>
                    <a:gd name="T43" fmla="*/ 417 h 687"/>
                    <a:gd name="T44" fmla="*/ 838 w 1118"/>
                    <a:gd name="T45" fmla="*/ 371 h 687"/>
                    <a:gd name="T46" fmla="*/ 816 w 1118"/>
                    <a:gd name="T47" fmla="*/ 373 h 687"/>
                    <a:gd name="T48" fmla="*/ 772 w 1118"/>
                    <a:gd name="T49" fmla="*/ 413 h 687"/>
                    <a:gd name="T50" fmla="*/ 774 w 1118"/>
                    <a:gd name="T51" fmla="*/ 439 h 687"/>
                    <a:gd name="T52" fmla="*/ 742 w 1118"/>
                    <a:gd name="T53" fmla="*/ 447 h 687"/>
                    <a:gd name="T54" fmla="*/ 712 w 1118"/>
                    <a:gd name="T55" fmla="*/ 473 h 687"/>
                    <a:gd name="T56" fmla="*/ 708 w 1118"/>
                    <a:gd name="T57" fmla="*/ 513 h 687"/>
                    <a:gd name="T58" fmla="*/ 674 w 1118"/>
                    <a:gd name="T59" fmla="*/ 493 h 687"/>
                    <a:gd name="T60" fmla="*/ 604 w 1118"/>
                    <a:gd name="T61" fmla="*/ 513 h 687"/>
                    <a:gd name="T62" fmla="*/ 534 w 1118"/>
                    <a:gd name="T63" fmla="*/ 547 h 687"/>
                    <a:gd name="T64" fmla="*/ 504 w 1118"/>
                    <a:gd name="T65" fmla="*/ 607 h 687"/>
                    <a:gd name="T66" fmla="*/ 440 w 1118"/>
                    <a:gd name="T67" fmla="*/ 667 h 687"/>
                    <a:gd name="T68" fmla="*/ 388 w 1118"/>
                    <a:gd name="T69" fmla="*/ 687 h 687"/>
                    <a:gd name="T70" fmla="*/ 372 w 1118"/>
                    <a:gd name="T71" fmla="*/ 677 h 687"/>
                    <a:gd name="T72" fmla="*/ 356 w 1118"/>
                    <a:gd name="T73" fmla="*/ 683 h 687"/>
                    <a:gd name="T74" fmla="*/ 310 w 1118"/>
                    <a:gd name="T75" fmla="*/ 661 h 687"/>
                    <a:gd name="T76" fmla="*/ 310 w 1118"/>
                    <a:gd name="T77" fmla="*/ 649 h 687"/>
                    <a:gd name="T78" fmla="*/ 290 w 1118"/>
                    <a:gd name="T79" fmla="*/ 649 h 687"/>
                    <a:gd name="T80" fmla="*/ 250 w 1118"/>
                    <a:gd name="T81" fmla="*/ 623 h 687"/>
                    <a:gd name="T82" fmla="*/ 276 w 1118"/>
                    <a:gd name="T83" fmla="*/ 599 h 687"/>
                    <a:gd name="T84" fmla="*/ 290 w 1118"/>
                    <a:gd name="T85" fmla="*/ 567 h 687"/>
                    <a:gd name="T86" fmla="*/ 278 w 1118"/>
                    <a:gd name="T87" fmla="*/ 533 h 687"/>
                    <a:gd name="T88" fmla="*/ 308 w 1118"/>
                    <a:gd name="T89" fmla="*/ 495 h 687"/>
                    <a:gd name="T90" fmla="*/ 290 w 1118"/>
                    <a:gd name="T91" fmla="*/ 419 h 687"/>
                    <a:gd name="T92" fmla="*/ 236 w 1118"/>
                    <a:gd name="T93" fmla="*/ 373 h 687"/>
                    <a:gd name="T94" fmla="*/ 196 w 1118"/>
                    <a:gd name="T95" fmla="*/ 389 h 687"/>
                    <a:gd name="T96" fmla="*/ 104 w 1118"/>
                    <a:gd name="T97" fmla="*/ 324 h 687"/>
                    <a:gd name="T98" fmla="*/ 64 w 1118"/>
                    <a:gd name="T99" fmla="*/ 320 h 687"/>
                    <a:gd name="T100" fmla="*/ 34 w 1118"/>
                    <a:gd name="T101" fmla="*/ 340 h 687"/>
                    <a:gd name="T102" fmla="*/ 0 w 1118"/>
                    <a:gd name="T103" fmla="*/ 330 h 687"/>
                    <a:gd name="T104" fmla="*/ 0 w 1118"/>
                    <a:gd name="T105" fmla="*/ 302 h 687"/>
                    <a:gd name="T106" fmla="*/ 42 w 1118"/>
                    <a:gd name="T107" fmla="*/ 262 h 687"/>
                    <a:gd name="T108" fmla="*/ 82 w 1118"/>
                    <a:gd name="T109" fmla="*/ 242 h 687"/>
                    <a:gd name="T110" fmla="*/ 88 w 1118"/>
                    <a:gd name="T111" fmla="*/ 222 h 687"/>
                    <a:gd name="T112" fmla="*/ 196 w 1118"/>
                    <a:gd name="T113" fmla="*/ 169 h 687"/>
                    <a:gd name="T114" fmla="*/ 282 w 1118"/>
                    <a:gd name="T115" fmla="*/ 122 h 687"/>
                    <a:gd name="T116" fmla="*/ 304 w 1118"/>
                    <a:gd name="T117" fmla="*/ 128 h 687"/>
                    <a:gd name="T118" fmla="*/ 316 w 1118"/>
                    <a:gd name="T119" fmla="*/ 88 h 687"/>
                    <a:gd name="T120" fmla="*/ 290 w 1118"/>
                    <a:gd name="T121" fmla="*/ 90 h 687"/>
                    <a:gd name="T122" fmla="*/ 272 w 1118"/>
                    <a:gd name="T123" fmla="*/ 17 h 687"/>
                    <a:gd name="T124" fmla="*/ 288 w 1118"/>
                    <a:gd name="T125" fmla="*/ 0 h 68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18"/>
                    <a:gd name="T190" fmla="*/ 0 h 687"/>
                    <a:gd name="T191" fmla="*/ 1118 w 1118"/>
                    <a:gd name="T192" fmla="*/ 687 h 68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18" h="687">
                      <a:moveTo>
                        <a:pt x="288" y="0"/>
                      </a:moveTo>
                      <a:lnTo>
                        <a:pt x="366" y="60"/>
                      </a:lnTo>
                      <a:lnTo>
                        <a:pt x="396" y="40"/>
                      </a:lnTo>
                      <a:lnTo>
                        <a:pt x="426" y="92"/>
                      </a:lnTo>
                      <a:lnTo>
                        <a:pt x="446" y="64"/>
                      </a:lnTo>
                      <a:lnTo>
                        <a:pt x="500" y="76"/>
                      </a:lnTo>
                      <a:lnTo>
                        <a:pt x="488" y="108"/>
                      </a:lnTo>
                      <a:lnTo>
                        <a:pt x="548" y="88"/>
                      </a:lnTo>
                      <a:lnTo>
                        <a:pt x="684" y="244"/>
                      </a:lnTo>
                      <a:lnTo>
                        <a:pt x="670" y="274"/>
                      </a:lnTo>
                      <a:lnTo>
                        <a:pt x="770" y="336"/>
                      </a:lnTo>
                      <a:lnTo>
                        <a:pt x="890" y="256"/>
                      </a:lnTo>
                      <a:lnTo>
                        <a:pt x="934" y="286"/>
                      </a:lnTo>
                      <a:lnTo>
                        <a:pt x="968" y="238"/>
                      </a:lnTo>
                      <a:lnTo>
                        <a:pt x="1104" y="248"/>
                      </a:lnTo>
                      <a:lnTo>
                        <a:pt x="1118" y="276"/>
                      </a:lnTo>
                      <a:lnTo>
                        <a:pt x="1064" y="276"/>
                      </a:lnTo>
                      <a:lnTo>
                        <a:pt x="1044" y="342"/>
                      </a:lnTo>
                      <a:lnTo>
                        <a:pt x="1060" y="375"/>
                      </a:lnTo>
                      <a:lnTo>
                        <a:pt x="990" y="405"/>
                      </a:lnTo>
                      <a:lnTo>
                        <a:pt x="958" y="391"/>
                      </a:lnTo>
                      <a:lnTo>
                        <a:pt x="914" y="417"/>
                      </a:lnTo>
                      <a:lnTo>
                        <a:pt x="838" y="371"/>
                      </a:lnTo>
                      <a:lnTo>
                        <a:pt x="816" y="373"/>
                      </a:lnTo>
                      <a:lnTo>
                        <a:pt x="772" y="413"/>
                      </a:lnTo>
                      <a:lnTo>
                        <a:pt x="774" y="439"/>
                      </a:lnTo>
                      <a:lnTo>
                        <a:pt x="742" y="447"/>
                      </a:lnTo>
                      <a:lnTo>
                        <a:pt x="712" y="473"/>
                      </a:lnTo>
                      <a:lnTo>
                        <a:pt x="708" y="513"/>
                      </a:lnTo>
                      <a:lnTo>
                        <a:pt x="674" y="493"/>
                      </a:lnTo>
                      <a:lnTo>
                        <a:pt x="604" y="513"/>
                      </a:lnTo>
                      <a:lnTo>
                        <a:pt x="534" y="547"/>
                      </a:lnTo>
                      <a:lnTo>
                        <a:pt x="504" y="607"/>
                      </a:lnTo>
                      <a:lnTo>
                        <a:pt x="440" y="667"/>
                      </a:lnTo>
                      <a:lnTo>
                        <a:pt x="388" y="687"/>
                      </a:lnTo>
                      <a:lnTo>
                        <a:pt x="372" y="677"/>
                      </a:lnTo>
                      <a:lnTo>
                        <a:pt x="356" y="683"/>
                      </a:lnTo>
                      <a:lnTo>
                        <a:pt x="310" y="661"/>
                      </a:lnTo>
                      <a:lnTo>
                        <a:pt x="310" y="649"/>
                      </a:lnTo>
                      <a:lnTo>
                        <a:pt x="290" y="649"/>
                      </a:lnTo>
                      <a:lnTo>
                        <a:pt x="250" y="623"/>
                      </a:lnTo>
                      <a:lnTo>
                        <a:pt x="276" y="599"/>
                      </a:lnTo>
                      <a:lnTo>
                        <a:pt x="290" y="567"/>
                      </a:lnTo>
                      <a:lnTo>
                        <a:pt x="278" y="533"/>
                      </a:lnTo>
                      <a:lnTo>
                        <a:pt x="308" y="495"/>
                      </a:lnTo>
                      <a:lnTo>
                        <a:pt x="290" y="419"/>
                      </a:lnTo>
                      <a:lnTo>
                        <a:pt x="236" y="373"/>
                      </a:lnTo>
                      <a:lnTo>
                        <a:pt x="196" y="389"/>
                      </a:lnTo>
                      <a:lnTo>
                        <a:pt x="104" y="324"/>
                      </a:lnTo>
                      <a:lnTo>
                        <a:pt x="64" y="320"/>
                      </a:lnTo>
                      <a:lnTo>
                        <a:pt x="34" y="340"/>
                      </a:lnTo>
                      <a:lnTo>
                        <a:pt x="0" y="330"/>
                      </a:lnTo>
                      <a:lnTo>
                        <a:pt x="0" y="302"/>
                      </a:lnTo>
                      <a:lnTo>
                        <a:pt x="42" y="262"/>
                      </a:lnTo>
                      <a:lnTo>
                        <a:pt x="82" y="242"/>
                      </a:lnTo>
                      <a:lnTo>
                        <a:pt x="88" y="222"/>
                      </a:lnTo>
                      <a:lnTo>
                        <a:pt x="196" y="169"/>
                      </a:lnTo>
                      <a:lnTo>
                        <a:pt x="282" y="122"/>
                      </a:lnTo>
                      <a:lnTo>
                        <a:pt x="304" y="128"/>
                      </a:lnTo>
                      <a:lnTo>
                        <a:pt x="316" y="88"/>
                      </a:lnTo>
                      <a:lnTo>
                        <a:pt x="290" y="90"/>
                      </a:lnTo>
                      <a:lnTo>
                        <a:pt x="272" y="17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3333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Oval 75"/>
                <p:cNvSpPr>
                  <a:spLocks noChangeArrowheads="1"/>
                </p:cNvSpPr>
                <p:nvPr/>
              </p:nvSpPr>
              <p:spPr bwMode="auto">
                <a:xfrm>
                  <a:off x="3861" y="3607"/>
                  <a:ext cx="156" cy="15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 altLang="uk-UA"/>
                </a:p>
              </p:txBody>
            </p:sp>
          </p:grpSp>
          <p:sp>
            <p:nvSpPr>
              <p:cNvPr id="32" name="Oval 107"/>
              <p:cNvSpPr>
                <a:spLocks noChangeArrowheads="1"/>
              </p:cNvSpPr>
              <p:nvPr/>
            </p:nvSpPr>
            <p:spPr bwMode="auto">
              <a:xfrm>
                <a:off x="3777" y="3791"/>
                <a:ext cx="80" cy="80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altLang="uk-UA"/>
              </a:p>
            </p:txBody>
          </p:sp>
        </p:grpSp>
      </p:grpSp>
      <p:sp>
        <p:nvSpPr>
          <p:cNvPr id="85" name="Прямоугольник 84"/>
          <p:cNvSpPr/>
          <p:nvPr/>
        </p:nvSpPr>
        <p:spPr>
          <a:xfrm>
            <a:off x="0" y="4221088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b="1" dirty="0" smtClean="0"/>
              <a:t>Кумулятивное количество </a:t>
            </a:r>
          </a:p>
          <a:p>
            <a:r>
              <a:rPr lang="ru-RU" altLang="uk-UA" b="1" dirty="0" smtClean="0"/>
              <a:t>(1987 – 8 мес. 2014 гг.):</a:t>
            </a:r>
          </a:p>
          <a:p>
            <a:r>
              <a:rPr lang="ru-RU" altLang="uk-UA" b="1" dirty="0" smtClean="0"/>
              <a:t>       ВИЧ-инфицированные лица  – </a:t>
            </a:r>
            <a:r>
              <a:rPr lang="ru-RU" altLang="uk-UA" b="1" dirty="0" smtClean="0">
                <a:solidFill>
                  <a:srgbClr val="C00000"/>
                </a:solidFill>
              </a:rPr>
              <a:t>258 953 </a:t>
            </a:r>
          </a:p>
          <a:p>
            <a:r>
              <a:rPr lang="ru-RU" altLang="uk-UA" b="1" dirty="0" smtClean="0"/>
              <a:t>       больные </a:t>
            </a:r>
            <a:r>
              <a:rPr lang="ru-RU" altLang="uk-UA" b="1" dirty="0" err="1" smtClean="0"/>
              <a:t>СПИДом</a:t>
            </a:r>
            <a:r>
              <a:rPr lang="ru-RU" altLang="uk-UA" b="1" dirty="0" smtClean="0"/>
              <a:t>  – </a:t>
            </a:r>
            <a:r>
              <a:rPr lang="ru-RU" altLang="uk-UA" b="1" dirty="0" smtClean="0">
                <a:solidFill>
                  <a:srgbClr val="C00000"/>
                </a:solidFill>
              </a:rPr>
              <a:t>72 716 </a:t>
            </a:r>
            <a:r>
              <a:rPr lang="ru-RU" altLang="uk-UA" b="1" dirty="0" smtClean="0"/>
              <a:t/>
            </a:r>
            <a:br>
              <a:rPr lang="ru-RU" altLang="uk-UA" b="1" dirty="0" smtClean="0"/>
            </a:br>
            <a:r>
              <a:rPr lang="ru-RU" altLang="uk-UA" b="1" dirty="0" smtClean="0"/>
              <a:t>       умершие от </a:t>
            </a:r>
            <a:r>
              <a:rPr lang="ru-RU" altLang="uk-UA" b="1" dirty="0" err="1" smtClean="0"/>
              <a:t>СПИДа</a:t>
            </a:r>
            <a:r>
              <a:rPr lang="ru-RU" altLang="uk-UA" b="1" dirty="0" smtClean="0"/>
              <a:t> – </a:t>
            </a:r>
            <a:r>
              <a:rPr lang="ru-RU" altLang="uk-UA" b="1" dirty="0" smtClean="0">
                <a:solidFill>
                  <a:srgbClr val="C00000"/>
                </a:solidFill>
              </a:rPr>
              <a:t>34 106</a:t>
            </a:r>
            <a:endParaRPr lang="ru-RU" alt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/>
          <a:lstStyle/>
          <a:p>
            <a:r>
              <a:rPr lang="ru-RU" sz="3600" b="1" dirty="0"/>
              <a:t>Актуальность </a:t>
            </a:r>
            <a:r>
              <a:rPr lang="ru-RU" sz="3600" b="1" dirty="0" smtClean="0"/>
              <a:t>проблемы развития компонента Оценки в Украине</a:t>
            </a:r>
            <a:endParaRPr lang="en-US" sz="3600" b="1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45673" cy="4896544"/>
          </a:xfrm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ru-RU" sz="2200" dirty="0">
                <a:solidFill>
                  <a:schemeClr val="tx1"/>
                </a:solidFill>
                <a:latin typeface="Tahoma" charset="0"/>
              </a:rPr>
              <a:t>Правительство взяло на себя политическое обязательство по достижению универсального доступа на встрече высокого уровня по ВИЧ/СПИД в рамках </a:t>
            </a: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Генеральной ассамблеи ООН;</a:t>
            </a:r>
            <a:endParaRPr lang="en-GB" sz="2200" dirty="0">
              <a:solidFill>
                <a:schemeClr val="tx1"/>
              </a:solidFill>
              <a:latin typeface="Tahoma" charset="0"/>
            </a:endParaRPr>
          </a:p>
          <a:p>
            <a:pPr marL="609600" indent="-609600">
              <a:spcBef>
                <a:spcPts val="600"/>
              </a:spcBef>
            </a:pPr>
            <a:r>
              <a:rPr lang="ru-RU" sz="2200" dirty="0">
                <a:solidFill>
                  <a:schemeClr val="tx1"/>
                </a:solidFill>
                <a:latin typeface="Tahoma" charset="0"/>
              </a:rPr>
              <a:t>Возросло финансирование</a:t>
            </a:r>
            <a:r>
              <a:rPr lang="en-GB" sz="2200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ahoma" charset="0"/>
              </a:rPr>
              <a:t>из национального </a:t>
            </a: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бюджета; </a:t>
            </a:r>
            <a:endParaRPr lang="ru-RU" sz="2200" dirty="0">
              <a:solidFill>
                <a:schemeClr val="tx1"/>
              </a:solidFill>
              <a:latin typeface="Tahoma" charset="0"/>
            </a:endParaRPr>
          </a:p>
          <a:p>
            <a:pPr marL="609600" indent="-609600">
              <a:spcBef>
                <a:spcPts val="600"/>
              </a:spcBef>
            </a:pPr>
            <a:r>
              <a:rPr lang="ru-RU" sz="2200" dirty="0">
                <a:solidFill>
                  <a:schemeClr val="tx1"/>
                </a:solidFill>
                <a:latin typeface="Tahoma" charset="0"/>
              </a:rPr>
              <a:t>Продолжается использование гранта </a:t>
            </a: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ГФ, финансов </a:t>
            </a:r>
            <a:r>
              <a:rPr lang="ru-RU" sz="2200" dirty="0">
                <a:solidFill>
                  <a:schemeClr val="tx1"/>
                </a:solidFill>
                <a:latin typeface="Tahoma" charset="0"/>
              </a:rPr>
              <a:t>Всемирного Банка, контрибуций АМР США, ЕС, </a:t>
            </a: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агентств ООН;</a:t>
            </a:r>
            <a:endParaRPr lang="ru-RU" sz="2200" dirty="0">
              <a:solidFill>
                <a:schemeClr val="tx1"/>
              </a:solidFill>
              <a:latin typeface="Tahoma" charset="0"/>
            </a:endParaRPr>
          </a:p>
          <a:p>
            <a:pPr marL="609600" indent="-609600">
              <a:spcBef>
                <a:spcPts val="600"/>
              </a:spcBef>
            </a:pPr>
            <a:r>
              <a:rPr lang="ru-RU" sz="2200" dirty="0">
                <a:solidFill>
                  <a:schemeClr val="tx1"/>
                </a:solidFill>
                <a:latin typeface="Tahoma" charset="0"/>
              </a:rPr>
              <a:t>Продолжается реализация Национальной программы профилактики и </a:t>
            </a: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лечения людей, живущих с ВИЧ;</a:t>
            </a:r>
            <a:endParaRPr lang="ru-RU" sz="2200" dirty="0">
              <a:solidFill>
                <a:schemeClr val="tx1"/>
              </a:solidFill>
              <a:latin typeface="Tahoma" charset="0"/>
            </a:endParaRPr>
          </a:p>
          <a:p>
            <a:pPr marL="609600" indent="-609600">
              <a:spcBef>
                <a:spcPts val="600"/>
              </a:spcBef>
            </a:pP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Значительные усилия </a:t>
            </a:r>
            <a:r>
              <a:rPr lang="ru-RU" sz="2200" dirty="0">
                <a:solidFill>
                  <a:schemeClr val="tx1"/>
                </a:solidFill>
                <a:latin typeface="Tahoma" charset="0"/>
              </a:rPr>
              <a:t>предпринимаются по </a:t>
            </a: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укреплению единой </a:t>
            </a:r>
            <a:r>
              <a:rPr lang="ru-RU" sz="2200" dirty="0">
                <a:solidFill>
                  <a:schemeClr val="tx1"/>
                </a:solidFill>
                <a:latin typeface="Tahoma" charset="0"/>
              </a:rPr>
              <a:t>системы мониторинга противодействия </a:t>
            </a:r>
            <a:r>
              <a:rPr lang="ru-RU" sz="2200" dirty="0" smtClean="0">
                <a:solidFill>
                  <a:schemeClr val="tx1"/>
                </a:solidFill>
                <a:latin typeface="Tahoma" charset="0"/>
              </a:rPr>
              <a:t>эпидемии ВИЧ-инфекции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AA80-C2EA-4889-838C-1D46C512B31B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Современные вызовы системы здравоохранения в Европейском регионе</a:t>
            </a:r>
            <a:endParaRPr lang="ru-RU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3538" y="6451749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/>
          <p:cNvSpPr txBox="1">
            <a:spLocks/>
          </p:cNvSpPr>
          <p:nvPr/>
        </p:nvSpPr>
        <p:spPr>
          <a:xfrm>
            <a:off x="3779912" y="1628800"/>
            <a:ext cx="489654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Основная цель </a:t>
            </a:r>
            <a:r>
              <a:rPr lang="ru-RU" sz="2000" b="1" dirty="0" smtClean="0">
                <a:latin typeface="+mn-lt"/>
                <a:cs typeface="+mn-cs"/>
              </a:rPr>
              <a:t>системы общественного здоровья</a:t>
            </a: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— сохранение, укрепление и восстановление здоровья граждан </a:t>
            </a:r>
          </a:p>
          <a:p>
            <a:pPr algn="ctr"/>
            <a:endParaRPr lang="uk-UA" sz="2800" b="1" dirty="0" smtClean="0">
              <a:latin typeface="+mn-lt"/>
            </a:endParaRPr>
          </a:p>
          <a:p>
            <a:r>
              <a:rPr lang="ru-RU" sz="2000" b="1" u="sng" dirty="0" smtClean="0">
                <a:latin typeface="+mn-lt"/>
              </a:rPr>
              <a:t>Основные принципы европейской политики «Здоровье 2020»:</a:t>
            </a:r>
          </a:p>
          <a:p>
            <a:endParaRPr lang="ru-RU" sz="2000" b="1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b="1" dirty="0" smtClean="0">
                <a:latin typeface="+mn-lt"/>
              </a:rPr>
              <a:t>Равенство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b="1" dirty="0" smtClean="0">
                <a:latin typeface="+mn-lt"/>
              </a:rPr>
              <a:t>Экономичность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b="1" dirty="0" smtClean="0">
                <a:latin typeface="+mn-lt"/>
              </a:rPr>
              <a:t>Акцент на сохранение общественного здоровья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Стратегическое руководство, мониторинг и оценка</a:t>
            </a:r>
            <a:endParaRPr kumimoji="0" lang="ru-RU" sz="24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628800"/>
            <a:ext cx="3419872" cy="465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68752" cy="1143000"/>
          </a:xfrm>
        </p:spPr>
        <p:txBody>
          <a:bodyPr/>
          <a:lstStyle/>
          <a:p>
            <a:pPr algn="l">
              <a:lnSpc>
                <a:spcPts val="2500"/>
              </a:lnSpc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Развитие компонента Оценки в единой системе мониторинга и оценки в сфере ВИЧ/СПИД в Украине на примере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320480"/>
          </a:xfrm>
        </p:spPr>
        <p:txBody>
          <a:bodyPr/>
          <a:lstStyle/>
          <a:p>
            <a:r>
              <a:rPr lang="ru-RU" sz="2000" b="1" dirty="0" smtClean="0"/>
              <a:t>Внешней независимой Оценки выполнения Общегосударственной программы обеспечения профилактики ВИЧ-инфекции, лечения, ухода и поддержки ВИЧ-инфицированных и больных </a:t>
            </a:r>
            <a:r>
              <a:rPr lang="ru-RU" sz="2000" b="1" dirty="0" err="1" smtClean="0"/>
              <a:t>СПИДом</a:t>
            </a:r>
            <a:r>
              <a:rPr lang="ru-RU" sz="2000" b="1" dirty="0" smtClean="0"/>
              <a:t> на 2009-2013 гг. в Украине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Оценки единой национальной системы </a:t>
            </a:r>
            <a:r>
              <a:rPr lang="ru-RU" sz="2000" b="1" dirty="0" err="1" smtClean="0"/>
              <a:t>МиО</a:t>
            </a:r>
            <a:r>
              <a:rPr lang="ru-RU" sz="2000" b="1" dirty="0" smtClean="0"/>
              <a:t> по 4 сферам стратегической информации: рутинный мониторинг, эпидемиологический надзор, программный мониторинг, оценка и исследования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Оценки системы мониторинга лечения ВИЧ-инфекции/</a:t>
            </a:r>
            <a:r>
              <a:rPr lang="ru-RU" sz="2000" b="1" dirty="0" err="1" smtClean="0"/>
              <a:t>СПИДа</a:t>
            </a:r>
            <a:r>
              <a:rPr lang="ru-RU" sz="2000" b="1" dirty="0" smtClean="0"/>
              <a:t> в Украине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</p:txBody>
      </p:sp>
      <p:pic>
        <p:nvPicPr>
          <p:cNvPr id="4" name="Рисунок 6" descr="http://t2.gstatic.com/images?q=tbn:ANd9GcRbwu-iJkEvwa6jT70T3a3siZfSjMjR5qKCu1uYV9WYKf-O0RLp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858" y="1"/>
            <a:ext cx="202214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131840" y="1628800"/>
            <a:ext cx="5688632" cy="3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Arial" charset="0"/>
              </a:rPr>
              <a:t>Оценка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выполнения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rial" charset="0"/>
              </a:rPr>
              <a:t>Общегосударственной программы обеспечения профилактики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ВИЧ-инфекции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rial" charset="0"/>
              </a:rPr>
              <a:t>, лечения,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ухода и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rial" charset="0"/>
              </a:rPr>
              <a:t>поддержки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ВИЧ-инфицированных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rial" charset="0"/>
              </a:rPr>
              <a:t>больных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СПИД </a:t>
            </a:r>
            <a:endParaRPr lang="ru-RU" sz="2400" b="1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Arial" charset="0"/>
              </a:rPr>
              <a:t>на 2009-2013 годы</a:t>
            </a:r>
            <a:endParaRPr lang="en-US" sz="2400" b="1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ctr"/>
            <a:endParaRPr lang="en-US" sz="2400" dirty="0">
              <a:cs typeface="Arial" charset="0"/>
            </a:endParaRPr>
          </a:p>
          <a:p>
            <a:pPr algn="ctr"/>
            <a:endParaRPr lang="en-US" sz="2000" dirty="0">
              <a:cs typeface="Arial" charset="0"/>
            </a:endParaRPr>
          </a:p>
          <a:p>
            <a:pPr algn="ctr"/>
            <a:endParaRPr lang="en-US" sz="2000" dirty="0"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68417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6075" y="620688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  <a:ea typeface="+mj-ea"/>
                <a:cs typeface="+mj-cs"/>
              </a:rPr>
              <a:t>Обоснование проведение Оценки </a:t>
            </a:r>
            <a:endParaRPr lang="en-GB" sz="3600" b="1" dirty="0"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46075" y="1484784"/>
            <a:ext cx="8204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algn="just" fontAlgn="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</a:rPr>
              <a:t>эпидемия ВИЧ-инфекции по прежнему представляет угрозу здоровью населения страны и достижение Украиной соответствующей Цели Тысячелетия остается маловероятным, что требует усиления эффективных действий;</a:t>
            </a:r>
            <a:endParaRPr lang="en-GB" sz="2000" dirty="0" smtClean="0">
              <a:latin typeface="+mn-lt"/>
            </a:endParaRPr>
          </a:p>
          <a:p>
            <a:pPr algn="just" fontAlgn="t">
              <a:defRPr/>
            </a:pPr>
            <a:r>
              <a:rPr lang="ru-RU" sz="2000" dirty="0" smtClean="0">
                <a:latin typeface="+mn-lt"/>
              </a:rPr>
              <a:t> </a:t>
            </a:r>
            <a:endParaRPr lang="en-GB" sz="2000" dirty="0" smtClean="0">
              <a:latin typeface="+mn-lt"/>
            </a:endParaRPr>
          </a:p>
          <a:p>
            <a:pPr marL="342900" indent="-342900" algn="just" fontAlgn="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</a:rPr>
              <a:t>при подготовке  очередной Государственной программы противодействия  ВИЧ/</a:t>
            </a:r>
            <a:r>
              <a:rPr lang="ru-RU" sz="2000" dirty="0" err="1" smtClean="0">
                <a:latin typeface="+mn-lt"/>
              </a:rPr>
              <a:t>СПИДу</a:t>
            </a:r>
            <a:r>
              <a:rPr lang="ru-RU" sz="2000" dirty="0" smtClean="0">
                <a:latin typeface="+mn-lt"/>
              </a:rPr>
              <a:t> должна быть использована самая последняя достоверная стратегическая информация о состоянии дел, о проблемных вопросах и путях их решения;  </a:t>
            </a:r>
            <a:endParaRPr lang="en-GB" sz="2000" dirty="0" smtClean="0">
              <a:latin typeface="+mn-lt"/>
            </a:endParaRPr>
          </a:p>
          <a:p>
            <a:pPr algn="just" fontAlgn="t">
              <a:defRPr/>
            </a:pPr>
            <a:r>
              <a:rPr lang="ru-RU" sz="2000" dirty="0" smtClean="0">
                <a:latin typeface="+mn-lt"/>
              </a:rPr>
              <a:t> </a:t>
            </a:r>
            <a:endParaRPr lang="en-GB" sz="2000" dirty="0" smtClean="0">
              <a:latin typeface="+mn-lt"/>
            </a:endParaRPr>
          </a:p>
          <a:p>
            <a:pPr marL="342900" indent="-342900" algn="just" fontAlgn="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</a:rPr>
              <a:t>сохраняющаяся зависимость от внешнего финансирования диктует необходимость проведения сответствующего анализа и выработки стратегии по обеспечению устойчивости и повышению экономической эффективности национальных действий в области ВИЧ/СПИДа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n9DouY7E.N_1bKq3u_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n9DouY7E.N_1bKq3u_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n9DouY7E.N_1bKq3u_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n9DouY7E.N_1bKq3u_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aTsIdj6IXkuCTGP0aNj2aQ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B0F0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9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</TotalTime>
  <Words>1959</Words>
  <Application>Microsoft Office PowerPoint</Application>
  <PresentationFormat>Экран (4:3)</PresentationFormat>
  <Paragraphs>346</Paragraphs>
  <Slides>37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Тема Office</vt:lpstr>
      <vt:lpstr>Городская</vt:lpstr>
      <vt:lpstr>1_Тема Office</vt:lpstr>
      <vt:lpstr>Лист</vt:lpstr>
      <vt:lpstr>Документ</vt:lpstr>
      <vt:lpstr>Слайд 1</vt:lpstr>
      <vt:lpstr>Глобальная стратегия и цели ЮНЭЙДС</vt:lpstr>
      <vt:lpstr>Оценочное количество людей, живущих с ВИЧ (ЛЖВ) в странах Европы, Восточной и Центральной Азии на 01.01.2013 г.  по данным ЮНЭЙДС</vt:lpstr>
      <vt:lpstr> Эпидемия ВИЧ-инфекции в Украине</vt:lpstr>
      <vt:lpstr>Актуальность проблемы развития компонента Оценки в Украине</vt:lpstr>
      <vt:lpstr>Современные вызовы системы здравоохранения в Европейском регионе</vt:lpstr>
      <vt:lpstr>Развитие компонента Оценки в единой системе мониторинга и оценки в сфере ВИЧ/СПИД в Украине на примере: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Интенсивность эпидемии ВИЧ-инфекции в Украине будет снижена, если:</vt:lpstr>
      <vt:lpstr>Использование результатов Оценки:</vt:lpstr>
      <vt:lpstr>Слайд 23</vt:lpstr>
      <vt:lpstr>Целью Оценки было выявление ключевых пробелов в стратегической информации в сфере МиО.  </vt:lpstr>
      <vt:lpstr>Слайд 25</vt:lpstr>
      <vt:lpstr>Слайд 26</vt:lpstr>
      <vt:lpstr>Слайд 27</vt:lpstr>
      <vt:lpstr>Ключевые рекомендации</vt:lpstr>
      <vt:lpstr>Слайд 29</vt:lpstr>
      <vt:lpstr>Слайд 30</vt:lpstr>
      <vt:lpstr>Были разработаны следующие инструменты Оценки:</vt:lpstr>
      <vt:lpstr>Слайд 32</vt:lpstr>
      <vt:lpstr>Привлеченные к Оценке учреждения</vt:lpstr>
      <vt:lpstr>Ожидаемые результаты Оценки системы мониторинга лечения</vt:lpstr>
      <vt:lpstr>РЕЗУЛЬТАТИВНОСТЬ ПРОВЕДЕННЫХ ОЦЕНОК В УКРАИНЕ</vt:lpstr>
      <vt:lpstr>АКТУАЛЬНЫЕ ВОПРОСЫ ДАЛЬНЕЙШЕГО РАЗВИТИЯ ОЦЕНКИ В УКРАИНЕ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Виолетта</cp:lastModifiedBy>
  <cp:revision>366</cp:revision>
  <dcterms:created xsi:type="dcterms:W3CDTF">2012-11-28T23:44:41Z</dcterms:created>
  <dcterms:modified xsi:type="dcterms:W3CDTF">2014-09-25T05:58:15Z</dcterms:modified>
</cp:coreProperties>
</file>