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79" r:id="rId3"/>
    <p:sldId id="262" r:id="rId4"/>
    <p:sldId id="258" r:id="rId5"/>
    <p:sldId id="274" r:id="rId6"/>
    <p:sldId id="280" r:id="rId7"/>
    <p:sldId id="265" r:id="rId8"/>
    <p:sldId id="264" r:id="rId9"/>
    <p:sldId id="281" r:id="rId10"/>
    <p:sldId id="282" r:id="rId11"/>
    <p:sldId id="283" r:id="rId12"/>
    <p:sldId id="284" r:id="rId13"/>
    <p:sldId id="285" r:id="rId14"/>
    <p:sldId id="286" r:id="rId15"/>
    <p:sldId id="290" r:id="rId16"/>
    <p:sldId id="275" r:id="rId17"/>
    <p:sldId id="276" r:id="rId18"/>
    <p:sldId id="277" r:id="rId19"/>
    <p:sldId id="278" r:id="rId20"/>
    <p:sldId id="256" r:id="rId21"/>
    <p:sldId id="287" r:id="rId22"/>
    <p:sldId id="288" r:id="rId23"/>
    <p:sldId id="289" r:id="rId24"/>
    <p:sldId id="273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34" autoAdjust="0"/>
    <p:restoredTop sz="94660"/>
  </p:normalViewPr>
  <p:slideViewPr>
    <p:cSldViewPr>
      <p:cViewPr>
        <p:scale>
          <a:sx n="50" d="100"/>
          <a:sy n="50" d="100"/>
        </p:scale>
        <p:origin x="-85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H:\&#1052;&#1080;&#1054;\&#1051;&#1054;&#1058;%20&#8470;%2018\&#1048;&#1089;&#1089;&#1083;&#1077;&#1076;&#1086;&#1074;&#1072;&#1085;&#1080;&#1077;\&#1051;&#1048;&#1053;&#1045;&#1049;&#1050;&#1040;%20&#1056;&#1045;&#1047;&#1059;&#1051;&#1068;&#1058;&#1040;&#1058;&#1054;&#1042;%20&#1054;&#1041;&#1056;&#1040;&#1041;&#1054;&#1058;&#1050;&#1048;%20&#1040;&#1053;&#1050;&#1045;&#1058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2;&#1080;&#1054;\&#1051;&#1054;&#1058;%20&#8470;%2018\&#1048;&#1089;&#1089;&#1083;&#1077;&#1076;&#1086;&#1074;&#1072;&#1085;&#1080;&#1077;\&#1051;&#1048;&#1053;&#1045;&#1049;&#1050;&#1040;%20&#1056;&#1045;&#1047;&#1059;&#1051;&#1068;&#1058;&#1040;&#1058;&#1054;&#1042;%20&#1054;&#1041;&#1056;&#1040;&#1041;&#1054;&#1058;&#1050;&#1048;%20&#1040;&#1053;&#1050;&#1045;&#1058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H:\&#1052;&#1080;&#1054;\&#1051;&#1054;&#1058;%20&#8470;%2018\&#1048;&#1089;&#1089;&#1083;&#1077;&#1076;&#1086;&#1074;&#1072;&#1085;&#1080;&#1077;\&#1051;&#1048;&#1053;&#1045;&#1049;&#1050;&#1040;%20&#1056;&#1045;&#1047;&#1059;&#1051;&#1068;&#1058;&#1040;&#1058;&#1054;&#1042;%20&#1054;&#1041;&#1056;&#1040;&#1041;&#1054;&#1058;&#1050;&#1048;%20&#1040;&#1053;&#1050;&#1045;&#1058;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H:\&#1052;&#1080;&#1054;\&#1051;&#1054;&#1058;%20&#8470;%2018\&#1048;&#1089;&#1089;&#1083;&#1077;&#1076;&#1086;&#1074;&#1072;&#1085;&#1080;&#1077;\&#1051;&#1048;&#1053;&#1045;&#1049;&#1050;&#1040;%20&#1056;&#1045;&#1047;&#1059;&#1051;&#1068;&#1058;&#1040;&#1058;&#1054;&#1042;%20&#1054;&#1041;&#1056;&#1040;&#1041;&#1054;&#1058;&#1050;&#1048;%20&#1040;&#1053;&#1050;&#1045;&#1058;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H:\&#1052;&#1080;&#1054;\&#1051;&#1054;&#1058;%20&#8470;%2018\&#1048;&#1089;&#1089;&#1083;&#1077;&#1076;&#1086;&#1074;&#1072;&#1085;&#1080;&#1077;\&#1051;&#1048;&#1053;&#1045;&#1049;&#1050;&#1040;%20&#1056;&#1045;&#1047;&#1059;&#1051;&#1068;&#1058;&#1040;&#1058;&#1054;&#1042;%20&#1054;&#1041;&#1056;&#1040;&#1041;&#1054;&#1058;&#1050;&#1048;%20&#1040;&#1053;&#1050;&#1045;&#1058;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3.8766185476815436E-2"/>
                  <c:y val="-0.103112787984835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3561351706036782E-2"/>
                  <c:y val="-2.50178623505395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9058398950131491E-3"/>
                  <c:y val="1.32717264508603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7017716535433077E-3"/>
                  <c:y val="-4.6150481189851376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Лист1!$A$6:$A$9</c:f>
              <c:strCache>
                <c:ptCount val="4"/>
                <c:pt idx="0">
                  <c:v>Хорошо знаком</c:v>
                </c:pt>
                <c:pt idx="1">
                  <c:v>Имею общее представление;</c:v>
                </c:pt>
                <c:pt idx="2">
                  <c:v>Практически не знаком;</c:v>
                </c:pt>
                <c:pt idx="3">
                  <c:v> Не знаком.</c:v>
                </c:pt>
              </c:strCache>
            </c:strRef>
          </c:cat>
          <c:val>
            <c:numRef>
              <c:f>Лист1!$B$6:$B$9</c:f>
              <c:numCache>
                <c:formatCode>General</c:formatCode>
                <c:ptCount val="4"/>
                <c:pt idx="0">
                  <c:v>37.6</c:v>
                </c:pt>
                <c:pt idx="1">
                  <c:v>47.9</c:v>
                </c:pt>
                <c:pt idx="2">
                  <c:v>8.5</c:v>
                </c:pt>
                <c:pt idx="3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968054340429667"/>
          <c:y val="1.8507287320876739E-2"/>
          <c:w val="0.38106019733644403"/>
          <c:h val="0.95306371109767996"/>
        </c:manualLayout>
      </c:layout>
      <c:overlay val="0"/>
      <c:txPr>
        <a:bodyPr/>
        <a:lstStyle/>
        <a:p>
          <a:pPr>
            <a:defRPr sz="2000" b="1" i="0" baseline="0"/>
          </a:pPr>
          <a:endParaRPr lang="ru-RU"/>
        </a:p>
      </c:txPr>
    </c:legend>
    <c:plotVisOnly val="1"/>
    <c:dispBlanksAs val="zero"/>
    <c:showDLblsOverMax val="0"/>
  </c:chart>
  <c:spPr>
    <a:solidFill>
      <a:srgbClr val="FFCC66">
        <a:alpha val="50000"/>
      </a:srgbClr>
    </a:solid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15864683581219"/>
          <c:y val="7.1698503518495271E-2"/>
          <c:w val="0.31801108194808991"/>
          <c:h val="0.57824246464233142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9.858267716535446E-3"/>
                  <c:y val="8.8218245172555793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2345363079615049E-2"/>
                  <c:y val="1.53365402443697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1.5382108486439216E-2"/>
                  <c:y val="-1.40215614239049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6.0761154855643235E-4"/>
                  <c:y val="1.080006661908782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2.0494313210848644E-3"/>
                  <c:y val="-2.3097110982586012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3408792650918641E-2"/>
                  <c:y val="5.19908632962005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В2!$A$5:$A$10</c:f>
              <c:strCache>
                <c:ptCount val="6"/>
                <c:pt idx="0">
                  <c:v>Для эффективной реализации административной реформы в РК;</c:v>
                </c:pt>
                <c:pt idx="1">
                  <c:v>Для обеспечения транспарентности деятельности государственных органов;</c:v>
                </c:pt>
                <c:pt idx="2">
                  <c:v>Для повышения результативности реализации бюджетных средств;</c:v>
                </c:pt>
                <c:pt idx="3">
                  <c:v>Для создания в глазах мирового сообщества имиджа демократического общества в Казахстане;</c:v>
                </c:pt>
                <c:pt idx="4">
                  <c:v> Для повышения имиджа НПО в государственном секторе;</c:v>
                </c:pt>
                <c:pt idx="5">
                  <c:v> Для повышения имиджа НПО среди населения;</c:v>
                </c:pt>
              </c:strCache>
            </c:strRef>
          </c:cat>
          <c:val>
            <c:numRef>
              <c:f>В2!$B$5:$B$10</c:f>
              <c:numCache>
                <c:formatCode>General</c:formatCode>
                <c:ptCount val="6"/>
                <c:pt idx="0">
                  <c:v>13.6</c:v>
                </c:pt>
                <c:pt idx="1">
                  <c:v>37.6</c:v>
                </c:pt>
                <c:pt idx="2">
                  <c:v>13.6</c:v>
                </c:pt>
                <c:pt idx="3">
                  <c:v>12.7</c:v>
                </c:pt>
                <c:pt idx="4">
                  <c:v>9.9</c:v>
                </c:pt>
                <c:pt idx="5">
                  <c:v>11.3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l"/>
      <c:layout>
        <c:manualLayout>
          <c:xMode val="edge"/>
          <c:yMode val="edge"/>
          <c:x val="0.50771604938271608"/>
          <c:y val="4.830917874396135E-3"/>
          <c:w val="0.47240278992903673"/>
          <c:h val="0.99423923704192896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zero"/>
    <c:showDLblsOverMax val="0"/>
  </c:chart>
  <c:spPr>
    <a:solidFill>
      <a:srgbClr val="FFCC66">
        <a:alpha val="50000"/>
      </a:srgb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3.8766185476815401E-2"/>
                  <c:y val="-0.103112787984835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3561351706036756E-2"/>
                  <c:y val="-2.50178623505395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9058398950131317E-3"/>
                  <c:y val="1.32717264508603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7017716535433077E-3"/>
                  <c:y val="-4.6150481189851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В5А!$A$5:$A$7</c:f>
              <c:strCache>
                <c:ptCount val="3"/>
                <c:pt idx="0">
                  <c:v>Полностью готовы</c:v>
                </c:pt>
                <c:pt idx="1">
                  <c:v>Абсолютно не готовы</c:v>
                </c:pt>
                <c:pt idx="2">
                  <c:v>Готовы, но при условии, что…</c:v>
                </c:pt>
              </c:strCache>
            </c:strRef>
          </c:cat>
          <c:val>
            <c:numRef>
              <c:f>В5А!$B$5:$B$7</c:f>
              <c:numCache>
                <c:formatCode>General</c:formatCode>
                <c:ptCount val="3"/>
                <c:pt idx="0">
                  <c:v>43.1</c:v>
                </c:pt>
                <c:pt idx="1">
                  <c:v>33</c:v>
                </c:pt>
                <c:pt idx="2">
                  <c:v>23.9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 b="1" i="0" baseline="0"/>
          </a:pPr>
          <a:endParaRPr lang="ru-RU"/>
        </a:p>
      </c:txPr>
    </c:legend>
    <c:plotVisOnly val="1"/>
    <c:dispBlanksAs val="zero"/>
    <c:showDLblsOverMax val="0"/>
  </c:chart>
  <c:spPr>
    <a:solidFill>
      <a:srgbClr val="FFCC66">
        <a:alpha val="50000"/>
      </a:srgbClr>
    </a:solidFill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3.8766185476815401E-2"/>
                  <c:y val="-0.103112787984835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3561351706036756E-2"/>
                  <c:y val="-2.501786235053951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9058398950131317E-3"/>
                  <c:y val="1.327172645086031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9.7017716535433077E-3"/>
                  <c:y val="-4.61504811898513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В5Б!$A$5:$A$7</c:f>
              <c:strCache>
                <c:ptCount val="3"/>
                <c:pt idx="0">
                  <c:v>Полностью готовы</c:v>
                </c:pt>
                <c:pt idx="1">
                  <c:v>Абсолютно не готовы</c:v>
                </c:pt>
                <c:pt idx="2">
                  <c:v>Готовы, но при условии, что…</c:v>
                </c:pt>
              </c:strCache>
            </c:strRef>
          </c:cat>
          <c:val>
            <c:numRef>
              <c:f>В5Б!$B$5:$B$7</c:f>
              <c:numCache>
                <c:formatCode>General</c:formatCode>
                <c:ptCount val="3"/>
                <c:pt idx="0">
                  <c:v>38.4</c:v>
                </c:pt>
                <c:pt idx="1">
                  <c:v>44.6</c:v>
                </c:pt>
                <c:pt idx="2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600" b="1" i="0" baseline="0"/>
          </a:pPr>
          <a:endParaRPr lang="ru-RU"/>
        </a:p>
      </c:txPr>
    </c:legend>
    <c:plotVisOnly val="1"/>
    <c:dispBlanksAs val="zero"/>
    <c:showDLblsOverMax val="0"/>
  </c:chart>
  <c:spPr>
    <a:solidFill>
      <a:srgbClr val="FFCC66">
        <a:alpha val="50000"/>
      </a:srgbClr>
    </a:solidFill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v>Совокупное мнение: ВАЖНО</c:v>
          </c:tx>
          <c:invertIfNegative val="0"/>
          <c:dLbls>
            <c:txPr>
              <a:bodyPr/>
              <a:lstStyle/>
              <a:p>
                <a:pPr>
                  <a:defRPr sz="1800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В8!$A$6:$A$11</c:f>
              <c:strCache>
                <c:ptCount val="6"/>
                <c:pt idx="0">
                  <c:v>Разработка и внедрение механизмов сертификации НПО</c:v>
                </c:pt>
                <c:pt idx="1">
                  <c:v>Разработка и внедрение механизмов аккредитации государственными органами НПО</c:v>
                </c:pt>
                <c:pt idx="2">
                  <c:v>Определение статуса общественного эксперта</c:v>
                </c:pt>
                <c:pt idx="3">
                  <c:v>Обучение госслужащих, лидеров и сотрудников НПО, участвующих в ОЭД ГО</c:v>
                </c:pt>
                <c:pt idx="4">
                  <c:v>Разработка инструментария проведения ОЭД ГО</c:v>
                </c:pt>
                <c:pt idx="5">
                  <c:v>Проведение верификации в неправительственном секторе </c:v>
                </c:pt>
              </c:strCache>
            </c:strRef>
          </c:cat>
          <c:val>
            <c:numRef>
              <c:f>В8!$B$6:$B$11</c:f>
              <c:numCache>
                <c:formatCode>General</c:formatCode>
                <c:ptCount val="6"/>
                <c:pt idx="0">
                  <c:v>69</c:v>
                </c:pt>
                <c:pt idx="1">
                  <c:v>53</c:v>
                </c:pt>
                <c:pt idx="2">
                  <c:v>79.5</c:v>
                </c:pt>
                <c:pt idx="3">
                  <c:v>88.9</c:v>
                </c:pt>
                <c:pt idx="4">
                  <c:v>80.3</c:v>
                </c:pt>
                <c:pt idx="5">
                  <c:v>57.4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1270272"/>
        <c:axId val="81285504"/>
      </c:barChart>
      <c:catAx>
        <c:axId val="8127027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600" b="1" i="0" baseline="0"/>
            </a:pPr>
            <a:endParaRPr lang="ru-RU"/>
          </a:p>
        </c:txPr>
        <c:crossAx val="81285504"/>
        <c:crosses val="autoZero"/>
        <c:auto val="1"/>
        <c:lblAlgn val="ctr"/>
        <c:lblOffset val="100"/>
        <c:noMultiLvlLbl val="0"/>
      </c:catAx>
      <c:valAx>
        <c:axId val="81285504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one"/>
        <c:crossAx val="81270272"/>
        <c:crosses val="autoZero"/>
        <c:crossBetween val="between"/>
      </c:valAx>
    </c:plotArea>
    <c:plotVisOnly val="1"/>
    <c:dispBlanksAs val="gap"/>
    <c:showDLblsOverMax val="0"/>
  </c:chart>
  <c:spPr>
    <a:solidFill>
      <a:srgbClr val="FFCC66">
        <a:alpha val="50000"/>
      </a:srgbClr>
    </a:solidFill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D2FCF-3C1A-4D27-8F0D-A790E29E3723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D932E-3C66-44AB-9B00-5C6E65F9F8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06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B1D05-F977-499B-A1FA-1058EED75BCE}" type="slidenum">
              <a:rPr lang="ru-RU" smtClean="0">
                <a:latin typeface="Arial" pitchFamily="34" charset="0"/>
              </a:rPr>
              <a:pPr/>
              <a:t>1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F2305-10D8-4C17-A537-C53F6D702040}" type="slidenum">
              <a:rPr lang="ru-RU" smtClean="0">
                <a:latin typeface="Arial" pitchFamily="34" charset="0"/>
              </a:rPr>
              <a:pPr/>
              <a:t>24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galau.kz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t.zueva28@mail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6334" y="3657600"/>
            <a:ext cx="8327532" cy="17526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формировании процедур общественного мониторинга и оценки в Республике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Казахстан»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9431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94" y="457200"/>
            <a:ext cx="8959906" cy="2457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29. Общественный мониторинг качества оказания государственных услуг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Общественный мониторинг качества оказания государственных услуг проводится физическими лицами,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некоммерческими организациями по собственной инициативе и за свой счет.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мониторинг качества оказания государственных услуг также проводится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государственному социальному заказу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уполномоченного органа по оценке и контролю за качеством оказания государственных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услуг…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3651448" cy="36514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457200"/>
            <a:ext cx="8610600" cy="5867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общественного мониторинга качества оказания государственных услуг физические лица, некоммерческие организации вправе запрашивать у центральных государственных 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всех уровней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необходимую информацию, относящуюся к сфере оказания государственных услуг, </a:t>
            </a:r>
            <a:endPara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отсутствия данной </a:t>
            </a:r>
            <a:endPara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endParaRPr lang="ru-RU" sz="2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интернет-ресурсах</a:t>
            </a: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533400"/>
            <a:ext cx="8991600" cy="5791200"/>
          </a:xfrm>
        </p:spPr>
        <p:txBody>
          <a:bodyPr>
            <a:normAutofit fontScale="92500"/>
          </a:bodyPr>
          <a:lstStyle/>
          <a:p>
            <a:pPr marL="0" indent="0" algn="just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общественного мониторинга качества оказания государственных услуг физические лица, некоммерческие организации составляют заключение.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мониторинга качества оказания государственных услуг включает:</a:t>
            </a:r>
          </a:p>
          <a:p>
            <a:pPr marL="0" indent="0" algn="just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соблюдении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государственными органами всех уровней,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услугодателями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 законодательства Республики Казахстан в сфере оказания государственных услуг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3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533400"/>
            <a:ext cx="8458200" cy="6172200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устранению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выявленных в ходе общественного мониторинга качества оказания государственных услуг фактов несоблюдения законодательства Республики Казахстан в сфере оказания государственных услуг;</a:t>
            </a:r>
          </a:p>
          <a:p>
            <a:pPr marL="0" indent="0" algn="just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повышению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 оказания государственных услуг;</a:t>
            </a:r>
          </a:p>
          <a:p>
            <a:pPr marL="0" indent="0" algn="just" fontAlgn="base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внесению изменений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дополнений 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услуг.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5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" y="533400"/>
            <a:ext cx="8839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органы всех уровней,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услугодатели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принимают меры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повышению качества оказания государственных услуг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заключения общественного мониторинга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 оказания государственных услуг.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03201"/>
            <a:ext cx="40481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9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38200" y="19050"/>
            <a:ext cx="7772400" cy="388619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        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исследования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 «Помощь» по вопросам развития общественного мониторинга и оценки в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Костанайской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08015"/>
              </p:ext>
            </p:extLst>
          </p:nvPr>
        </p:nvGraphicFramePr>
        <p:xfrm>
          <a:off x="304800" y="228600"/>
          <a:ext cx="1389017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icture" r:id="rId3" imgW="1850100" imgH="2218295" progId="Word.Picture.8">
                  <p:embed/>
                </p:oleObj>
              </mc:Choice>
              <mc:Fallback>
                <p:oleObj name="Picture" r:id="rId3" imgW="1850100" imgH="2218295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8600"/>
                        <a:ext cx="1389017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subTitle" idx="1"/>
          </p:nvPr>
        </p:nvSpPr>
        <p:spPr>
          <a:xfrm>
            <a:off x="228600" y="3505200"/>
            <a:ext cx="8610600" cy="2667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Проводилось в рамках государственного социального заказа Управления внутренней политики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акимата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Костанайской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 в 2012 году.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Респонденты -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служащие, занимающиеся вопросами стратегического планирования, лидеры активнодействующих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НПО (250 человек, выборка  в %:  50/50)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Знакомы ли Вы с тем, что с 2011 года в Казахстане вводится система оценки эффективности деятельности государственных органов с привлечением НПО (общественная экспертиза)? 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2641189"/>
              </p:ext>
            </p:extLst>
          </p:nvPr>
        </p:nvGraphicFramePr>
        <p:xfrm>
          <a:off x="457200" y="2286000"/>
          <a:ext cx="8229600" cy="384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Для чего, с Вашей точки зрения, НПО привлекаются к </a:t>
            </a:r>
            <a:r>
              <a:rPr lang="ru-RU" sz="2800" b="1" dirty="0" smtClean="0"/>
              <a:t>оценке эффективности </a:t>
            </a:r>
            <a:r>
              <a:rPr lang="ru-RU" sz="2800" b="1" dirty="0" smtClean="0"/>
              <a:t>деятельности ГО</a:t>
            </a:r>
            <a:r>
              <a:rPr lang="ru-RU" sz="2800" b="1" dirty="0" smtClean="0"/>
              <a:t>?  (%)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476512"/>
              </p:ext>
            </p:extLst>
          </p:nvPr>
        </p:nvGraphicFramePr>
        <p:xfrm>
          <a:off x="381000" y="1447800"/>
          <a:ext cx="82296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Степень готовности ГО и НПО </a:t>
            </a:r>
            <a:r>
              <a:rPr lang="ru-RU" sz="3600" b="1" dirty="0"/>
              <a:t>оценке эффективности деятельности ГО? (%)</a:t>
            </a:r>
            <a:endParaRPr lang="ru-RU" sz="36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371601"/>
            <a:ext cx="4040188" cy="3809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ГО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645025" y="1295401"/>
            <a:ext cx="4041775" cy="533400"/>
          </a:xfrm>
        </p:spPr>
        <p:txBody>
          <a:bodyPr/>
          <a:lstStyle/>
          <a:p>
            <a:pPr algn="ctr"/>
            <a:r>
              <a:rPr lang="ru-RU" dirty="0" smtClean="0"/>
              <a:t>НПО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5025" y="1905000"/>
          <a:ext cx="404177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57200" y="1828800"/>
          <a:ext cx="4040188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dirty="0" smtClean="0"/>
              <a:t>Действия, которые необходимо предпринять для обеспечения результативности участия НПО в </a:t>
            </a:r>
            <a:r>
              <a:rPr lang="ru-RU" sz="2700" b="1" dirty="0" smtClean="0"/>
              <a:t>ОЭ ДГО </a:t>
            </a:r>
            <a:r>
              <a:rPr lang="ru-RU" sz="2700" b="1" dirty="0" smtClean="0"/>
              <a:t>(%)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85800" y="1219200"/>
          <a:ext cx="7391400" cy="487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140176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АП РК и ПРООН по административной реформе в Казахстане: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50292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обзор казахстанской методологии международными экспертами;</a:t>
            </a:r>
          </a:p>
          <a:p>
            <a:pPr algn="just"/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 по оценке эффективности государственных органов </a:t>
            </a:r>
            <a:r>
              <a:rPr lang="ru-RU" sz="33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http://www.bagalau.kz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состоялась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 поездка официальных лиц казахстанской делегации для ознакомления с канадской моделью системы оценки;</a:t>
            </a:r>
          </a:p>
          <a:p>
            <a:pPr algn="just"/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семинары для государственных органов и НПО по совершенствованию методологии оценки с участием международных экспертов;</a:t>
            </a:r>
          </a:p>
          <a:p>
            <a:pPr algn="just"/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пул НПО, активно вовлеченных в оценку;</a:t>
            </a:r>
          </a:p>
          <a:p>
            <a:pPr algn="just"/>
            <a:r>
              <a:rPr lang="ru-RU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оказана 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экспертная поддержка по разработке Закона РК «О государственных услугах» и поддержка в организации круглых столов по обсуждению его проекта с общественностью.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0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/>
          </a:bodyPr>
          <a:lstStyle/>
          <a:p>
            <a:pPr marL="6350" indent="-6350" algn="ctr">
              <a:buFont typeface="Arial" charset="0"/>
              <a:buNone/>
              <a:defRPr/>
            </a:pPr>
            <a:r>
              <a:rPr lang="ru-RU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доказать,    а улучшить</a:t>
            </a:r>
            <a:endParaRPr lang="ru-RU" sz="8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доработки методологии оценки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1/1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048000" y="1600200"/>
            <a:ext cx="5638800" cy="48006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Создание четкого механизма имплементации участия НПО в общую систему оценки эффективности  качества деятельности государственных органов и качества оказания ими государственных услуг, основанного на внутренней мотивации самой системы и исключающего влияние человеческого фактора на результаты оценки.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2479707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3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доработки методологии оценки эффективности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1/2):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у государственных служащих восприятия участия НПО в системе оценки ЭДГО и ГС как инструмента совершенствования самой системы работы госорганов, повышения доверия населения к власти и улучшения качества жизни людей.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16" y="1828800"/>
            <a:ext cx="3845450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22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доработки методологии оценки эффективности (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1/3):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9624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Повышение компетенций в неправительственном секторе с акцентом на региональный уровень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18288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61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209550" y="731837"/>
            <a:ext cx="8534399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Благодарю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 !</a:t>
            </a:r>
          </a:p>
          <a:p>
            <a:pPr algn="ctr">
              <a:defRPr/>
            </a:pPr>
            <a:endParaRPr lang="ru-RU" sz="4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????</a:t>
            </a:r>
          </a:p>
          <a:p>
            <a:pPr>
              <a:defRPr/>
            </a:pP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(714-2) 39-20-58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+7 777 741 61 56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t.zueva28@mail.ru</a:t>
            </a:r>
            <a:endParaRPr lang="en-US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C104B-5873-4726-985E-37AB147900C7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54325"/>
            <a:ext cx="5072063" cy="343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«Мы выстраиваем качественно новую модель государственного управления на принципах  корпоративного управления, результативности,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транспарентности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подотчетности обществу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 лучшего международного опыта» </a:t>
            </a:r>
          </a:p>
          <a:p>
            <a:pPr marL="0" indent="0" algn="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Республики Казахстан </a:t>
            </a:r>
          </a:p>
          <a:p>
            <a:pPr marL="0" indent="0" algn="r">
              <a:buNone/>
            </a:pP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Н.А.Назарбаев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2007 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CEF26-9DC7-460C-B9CC-313BB8CC244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(2007-2010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487680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2007 г. - Указ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Президента РК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мерах по модернизации системы государственного управления Республики Казахстан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2009 г. - Указ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Президента РК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827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Системе государственного планирования  в РК».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2010 г. - Указ Президента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РК № 931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некоторых вопросов дальнейшего функционирования системы государственного планирования РК».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2010 г. - Указ Президента РК № 954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 Системе ежегодной оценки эффективности деятельности центральных государственных и местных исполнительных органов областей, города республиканского значения, столицы».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Нормативно-правовая база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(2010-2011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2010 год - Постановление Правительства РК № 573 </a:t>
            </a:r>
            <a:r>
              <a:rPr lang="ru-RU" sz="4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утверждении Правил оценки эффективности деятельности исполнительных органов, финансируемых из областного бюджета, бюджетов города республиканского значения, столицы, местных исполнительных органов».</a:t>
            </a:r>
          </a:p>
          <a:p>
            <a:pPr algn="just"/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2010 год Приказ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Министра экономического развития и торговли РК № 266 </a:t>
            </a: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утверждении методики по оценке эффективности достижения и реализации стратегических целей и задач в курируемых отрасли/сфере/регионе».</a:t>
            </a:r>
          </a:p>
          <a:p>
            <a:pPr algn="just"/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2011 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год Приказ Министра экономического развития и торговли РК </a:t>
            </a: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№ 50 </a:t>
            </a: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«Об утверждении порядка привлечения неправительственных организаций (общественных объединений), независимых экспертов при формировании общей оценки эффективности деятельности государственных органов».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проведения оценки эффективности деятельности госорганов в РК: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достижение и реализация стратегических целей и задач в курируемых отрасли/сфере/регионе;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исполнение актов и поручений Президента Республики Казахстан, Государственного секретаря Республики Казахстан, Правительства Республики Казахстан, Администрации Президента Республики Казахстан, Канцелярии Премьер-Министра Республики Казахстан;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управление бюджетными средствами; 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оказание государственных услуг;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управление персоналом;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применение информационных технологий.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5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00" y="304800"/>
            <a:ext cx="8001000" cy="1216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/>
              <a:t/>
            </a:r>
            <a:br>
              <a:rPr lang="ru-RU" sz="3300" dirty="0"/>
            </a:br>
            <a:r>
              <a:rPr lang="ru-RU" sz="3300" dirty="0"/>
              <a:t/>
            </a:r>
            <a:br>
              <a:rPr lang="ru-RU" sz="3300" dirty="0"/>
            </a:br>
            <a:endParaRPr lang="ru-RU" sz="3300" dirty="0"/>
          </a:p>
        </p:txBody>
      </p:sp>
      <p:sp>
        <p:nvSpPr>
          <p:cNvPr id="49155" name="Содержимое 2"/>
          <p:cNvSpPr>
            <a:spLocks noGrp="1"/>
          </p:cNvSpPr>
          <p:nvPr>
            <p:ph idx="4294967295"/>
          </p:nvPr>
        </p:nvSpPr>
        <p:spPr>
          <a:xfrm>
            <a:off x="395288" y="476250"/>
            <a:ext cx="8353425" cy="554355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«Степень удовлетворенности получателей услуг от объема и качества предоставления государственных услуг посредством их опроса будет использоваться при оценке результатов деятельности государственных органов. </a:t>
            </a:r>
          </a:p>
          <a:p>
            <a:pPr algn="r" eaLnBrk="1" hangingPunct="1">
              <a:buFont typeface="Wingdings 2" pitchFamily="18" charset="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чего будут привлекаться неправительственные организации (общественные объединения) на некоммерческой основе». </a:t>
            </a:r>
          </a:p>
          <a:p>
            <a:pPr eaLnBrk="1" hangingPunct="1">
              <a:defRPr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D7087-5093-41DC-971B-B69FD26F7F7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1026" name="Picture 2" descr="C:\Users\Tatyana\Downloads\Мониторинг 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956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1"/>
          <p:cNvSpPr>
            <a:spLocks noChangeArrowheads="1"/>
          </p:cNvSpPr>
          <p:nvPr/>
        </p:nvSpPr>
        <p:spPr bwMode="auto">
          <a:xfrm>
            <a:off x="179388" y="2057400"/>
            <a:ext cx="8964612" cy="44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spcAft>
                <a:spcPts val="500"/>
              </a:spcAft>
            </a:pPr>
            <a:r>
              <a:rPr lang="ru-RU" sz="2000" b="1" dirty="0"/>
              <a:t>    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1) отчеты исполнительных органов о проведенной деятельности за отчетный период;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     2) официальные статистические данные;</a:t>
            </a:r>
          </a:p>
          <a:p>
            <a:pPr>
              <a:lnSpc>
                <a:spcPts val="2400"/>
              </a:lnSpc>
              <a:spcAft>
                <a:spcPts val="50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     3) результаты контроля аппарата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акима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области, города республиканского значения, столицы исполнения актов и поручений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акима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его заместителей 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области, города республиканского значения, столицы;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     4) результаты контроля и надзора, проведенных соответствующими государственными органами;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     5)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заключения независимых экспертов;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 6) результаты анкетирования и социологических опросов;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     7) информация неправительственных организаций                           (общественных объединений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)…»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4" name="Прямоугольник 3"/>
          <p:cNvSpPr/>
          <p:nvPr/>
        </p:nvSpPr>
        <p:spPr>
          <a:xfrm>
            <a:off x="0" y="457201"/>
            <a:ext cx="89646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РК от 14 июня 2010 года № 573: «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информации для оценки эффективности деятельности исполнительных органов: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3F008-F918-41C6-B34B-D68BF226713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понятия, используемые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Законе РК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государственных услугах»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1194078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качества оказания государственных услуг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 физических лиц, некоммерческих организаций по сбору, анализу информации об уровне качества оказания государственных услуг и выработке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рекомендаций.</a:t>
            </a:r>
          </a:p>
          <a:p>
            <a:pPr algn="just" fontAlgn="base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оказания государственных услуг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 по определению эффективности мер по обеспечению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услугополучателей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доступными и качественными государственными услугами, оказываемыми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государственными органами всех уровней.</a:t>
            </a:r>
          </a:p>
        </p:txBody>
      </p:sp>
    </p:spTree>
    <p:extLst>
      <p:ext uri="{BB962C8B-B14F-4D97-AF65-F5344CB8AC3E}">
        <p14:creationId xmlns:p14="http://schemas.microsoft.com/office/powerpoint/2010/main" val="391782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1155</TotalTime>
  <Words>1015</Words>
  <Application>Microsoft Office PowerPoint</Application>
  <PresentationFormat>Экран (4:3)</PresentationFormat>
  <Paragraphs>100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Office Theme</vt:lpstr>
      <vt:lpstr>Picture</vt:lpstr>
      <vt:lpstr>  «О формировании процедур общественного мониторинга и оценки в Республике Казахстан»</vt:lpstr>
      <vt:lpstr>Действия АП РК и ПРООН по административной реформе в Казахстане:</vt:lpstr>
      <vt:lpstr>Презентация PowerPoint</vt:lpstr>
      <vt:lpstr>Нормативно-правовая база (2007-2010 г.г.)</vt:lpstr>
      <vt:lpstr>Нормативно-правовая база  (2010-2011 г.г.)</vt:lpstr>
      <vt:lpstr>Направления проведения оценки эффективности деятельности госорганов в РК:</vt:lpstr>
      <vt:lpstr>  </vt:lpstr>
      <vt:lpstr>Презентация PowerPoint</vt:lpstr>
      <vt:lpstr>Основные понятия, используемые в Законе РК «О государственных услугах» </vt:lpstr>
      <vt:lpstr>Статья 29. Общественный мониторинг качества оказания государственных услуг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Материалы исследования  ОФ «Помощь» по вопросам развития общественного мониторинга и оценки в Костанайской области.</vt:lpstr>
      <vt:lpstr>Знакомы ли Вы с тем, что с 2011 года в Казахстане вводится система оценки эффективности деятельности государственных органов с привлечением НПО (общественная экспертиза)? </vt:lpstr>
      <vt:lpstr>Для чего, с Вашей точки зрения, НПО привлекаются к оценке эффективности деятельности ГО?  (%)</vt:lpstr>
      <vt:lpstr>Степень готовности ГО и НПО оценке эффективности деятельности ГО? (%)</vt:lpstr>
      <vt:lpstr>Действия, которые необходимо предпринять для обеспечения результативности участия НПО в ОЭ ДГО (%) </vt:lpstr>
      <vt:lpstr>Презентация PowerPoint</vt:lpstr>
      <vt:lpstr>Направления доработки методологии оценки эффективности (1/1):</vt:lpstr>
      <vt:lpstr>Направления доработки методологии оценки эффективности (1/2):</vt:lpstr>
      <vt:lpstr>Направления доработки методологии оценки эффективности (1/3):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НПО в новой системе государственного планирования РК</dc:title>
  <dc:creator>Tatyana</dc:creator>
  <cp:lastModifiedBy>Татьяна Зуева</cp:lastModifiedBy>
  <cp:revision>47</cp:revision>
  <dcterms:modified xsi:type="dcterms:W3CDTF">2014-09-29T09:37:39Z</dcterms:modified>
</cp:coreProperties>
</file>